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2" r:id="rId6"/>
    <p:sldId id="264" r:id="rId7"/>
    <p:sldId id="260" r:id="rId8"/>
    <p:sldId id="268" r:id="rId9"/>
    <p:sldId id="270" r:id="rId10"/>
    <p:sldId id="267" r:id="rId11"/>
    <p:sldId id="265" r:id="rId12"/>
    <p:sldId id="266" r:id="rId13"/>
    <p:sldId id="271" r:id="rId14"/>
    <p:sldId id="272" r:id="rId15"/>
    <p:sldId id="273" r:id="rId16"/>
    <p:sldId id="274" r:id="rId17"/>
    <p:sldId id="275" r:id="rId18"/>
    <p:sldId id="261" r:id="rId19"/>
    <p:sldId id="277" r:id="rId20"/>
    <p:sldId id="278" r:id="rId21"/>
    <p:sldId id="279" r:id="rId22"/>
    <p:sldId id="280" r:id="rId23"/>
    <p:sldId id="281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394" autoAdjust="0"/>
  </p:normalViewPr>
  <p:slideViewPr>
    <p:cSldViewPr snapToGrid="0">
      <p:cViewPr varScale="1">
        <p:scale>
          <a:sx n="70" d="100"/>
          <a:sy n="70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757C17-B58F-49FA-AB40-29F5001C03D3}" type="datetimeFigureOut">
              <a:rPr lang="en-US" smtClean="0"/>
              <a:t>6/14/2018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8452FE-E218-4C8F-AC38-718F30F6917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9272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452FE-E218-4C8F-AC38-718F30F6917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6612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452FE-E218-4C8F-AC38-718F30F6917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3362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452FE-E218-4C8F-AC38-718F30F6917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1595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Discuss how we observed each categorical.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452FE-E218-4C8F-AC38-718F30F6917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9340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452FE-E218-4C8F-AC38-718F30F6917B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7636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Created 3 regressions model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452FE-E218-4C8F-AC38-718F30F6917B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2149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how demographic factors affect general health</a:t>
            </a:r>
          </a:p>
          <a:p>
            <a:r>
              <a:rPr lang="en-US" dirty="0"/>
              <a:t>Strong position correlation between poor health and age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452FE-E218-4C8F-AC38-718F30F6917B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4885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examines how social &amp; economic factors affect general health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Strong positive correlation between education and good health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452FE-E218-4C8F-AC38-718F30F6917B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3525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examines how lifestyle factors affect general health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Strong positive correlation between very good health and all the factors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452FE-E218-4C8F-AC38-718F30F6917B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236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C3B87-7285-4D8B-B4AA-A8AE19F837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8130" y="2235200"/>
            <a:ext cx="9144000" cy="2387600"/>
          </a:xfrm>
        </p:spPr>
        <p:txBody>
          <a:bodyPr anchor="ctr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1A9603-6F20-42EE-9183-AA34EA668A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18130" y="4714875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2CCC05-74E1-4833-AD19-5338902E6F6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54895" y="288732"/>
            <a:ext cx="4882209" cy="1445938"/>
          </a:xfrm>
          <a:prstGeom prst="rect">
            <a:avLst/>
          </a:prstGeom>
        </p:spPr>
      </p:pic>
      <p:sp>
        <p:nvSpPr>
          <p:cNvPr id="15" name="L-Shape 14">
            <a:extLst>
              <a:ext uri="{FF2B5EF4-FFF2-40B4-BE49-F238E27FC236}">
                <a16:creationId xmlns:a16="http://schemas.microsoft.com/office/drawing/2014/main" id="{D302FAE3-BE73-4E1E-A4A4-3615373F879F}"/>
              </a:ext>
            </a:extLst>
          </p:cNvPr>
          <p:cNvSpPr/>
          <p:nvPr userDrawn="1"/>
        </p:nvSpPr>
        <p:spPr>
          <a:xfrm flipV="1">
            <a:off x="699247" y="1815353"/>
            <a:ext cx="2057400" cy="1715845"/>
          </a:xfrm>
          <a:prstGeom prst="corner">
            <a:avLst>
              <a:gd name="adj1" fmla="val 4696"/>
              <a:gd name="adj2" fmla="val 5118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L-Shape 15">
            <a:extLst>
              <a:ext uri="{FF2B5EF4-FFF2-40B4-BE49-F238E27FC236}">
                <a16:creationId xmlns:a16="http://schemas.microsoft.com/office/drawing/2014/main" id="{A4DA2140-BB92-4E7B-A9E3-6417FEB4702F}"/>
              </a:ext>
            </a:extLst>
          </p:cNvPr>
          <p:cNvSpPr/>
          <p:nvPr userDrawn="1"/>
        </p:nvSpPr>
        <p:spPr>
          <a:xfrm rot="10800000">
            <a:off x="9435351" y="1734670"/>
            <a:ext cx="2057400" cy="1715845"/>
          </a:xfrm>
          <a:prstGeom prst="corner">
            <a:avLst>
              <a:gd name="adj1" fmla="val 4696"/>
              <a:gd name="adj2" fmla="val 5118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37A0CC6-690D-445F-900B-DCCE5EF0D282}"/>
              </a:ext>
            </a:extLst>
          </p:cNvPr>
          <p:cNvSpPr/>
          <p:nvPr userDrawn="1"/>
        </p:nvSpPr>
        <p:spPr>
          <a:xfrm>
            <a:off x="699247" y="6573844"/>
            <a:ext cx="10793504" cy="8429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814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43915-9006-4199-8A1C-F25D5CFDA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C2EA97-BF6C-43BF-A453-32CB481A55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BDDAA36-A8D3-4F5E-8BE1-0581C32504D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944924" y="6023913"/>
            <a:ext cx="2302152" cy="681816"/>
          </a:xfrm>
          <a:prstGeom prst="rect">
            <a:avLst/>
          </a:prstGeom>
        </p:spPr>
      </p:pic>
      <p:sp>
        <p:nvSpPr>
          <p:cNvPr id="8" name="L-Shape 7">
            <a:extLst>
              <a:ext uri="{FF2B5EF4-FFF2-40B4-BE49-F238E27FC236}">
                <a16:creationId xmlns:a16="http://schemas.microsoft.com/office/drawing/2014/main" id="{C7A6ABB8-DF14-4F34-BBAC-42D86C5E4DA0}"/>
              </a:ext>
            </a:extLst>
          </p:cNvPr>
          <p:cNvSpPr/>
          <p:nvPr userDrawn="1"/>
        </p:nvSpPr>
        <p:spPr>
          <a:xfrm flipV="1">
            <a:off x="282389" y="192026"/>
            <a:ext cx="1111622" cy="978021"/>
          </a:xfrm>
          <a:prstGeom prst="corner">
            <a:avLst>
              <a:gd name="adj1" fmla="val 4696"/>
              <a:gd name="adj2" fmla="val 5118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L-Shape 8">
            <a:extLst>
              <a:ext uri="{FF2B5EF4-FFF2-40B4-BE49-F238E27FC236}">
                <a16:creationId xmlns:a16="http://schemas.microsoft.com/office/drawing/2014/main" id="{924937B3-319F-4278-8637-32DBA63A2A58}"/>
              </a:ext>
            </a:extLst>
          </p:cNvPr>
          <p:cNvSpPr/>
          <p:nvPr userDrawn="1"/>
        </p:nvSpPr>
        <p:spPr>
          <a:xfrm rot="10800000" flipV="1">
            <a:off x="10797989" y="5727708"/>
            <a:ext cx="1111622" cy="978021"/>
          </a:xfrm>
          <a:prstGeom prst="corner">
            <a:avLst>
              <a:gd name="adj1" fmla="val 4696"/>
              <a:gd name="adj2" fmla="val 5118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511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EFCDB-0DAB-4C02-958E-20490A7EF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24A7F-7FC7-40EB-95AA-4E122F1966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170ED0-B162-46BC-AB52-4777C4DF21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1D9E0CE-3A29-4A1A-BB93-CC276F00286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944924" y="6023913"/>
            <a:ext cx="2302152" cy="681816"/>
          </a:xfrm>
          <a:prstGeom prst="rect">
            <a:avLst/>
          </a:prstGeom>
        </p:spPr>
      </p:pic>
      <p:sp>
        <p:nvSpPr>
          <p:cNvPr id="11" name="L-Shape 10">
            <a:extLst>
              <a:ext uri="{FF2B5EF4-FFF2-40B4-BE49-F238E27FC236}">
                <a16:creationId xmlns:a16="http://schemas.microsoft.com/office/drawing/2014/main" id="{DA01BF4D-69AF-4661-95E2-5886DE1A0DDA}"/>
              </a:ext>
            </a:extLst>
          </p:cNvPr>
          <p:cNvSpPr/>
          <p:nvPr userDrawn="1"/>
        </p:nvSpPr>
        <p:spPr>
          <a:xfrm flipV="1">
            <a:off x="282389" y="192026"/>
            <a:ext cx="1111622" cy="978021"/>
          </a:xfrm>
          <a:prstGeom prst="corner">
            <a:avLst>
              <a:gd name="adj1" fmla="val 4696"/>
              <a:gd name="adj2" fmla="val 5118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L-Shape 11">
            <a:extLst>
              <a:ext uri="{FF2B5EF4-FFF2-40B4-BE49-F238E27FC236}">
                <a16:creationId xmlns:a16="http://schemas.microsoft.com/office/drawing/2014/main" id="{991BFF1C-6385-4882-AACC-D0B0418F1682}"/>
              </a:ext>
            </a:extLst>
          </p:cNvPr>
          <p:cNvSpPr/>
          <p:nvPr userDrawn="1"/>
        </p:nvSpPr>
        <p:spPr>
          <a:xfrm rot="10800000" flipV="1">
            <a:off x="10797989" y="5727708"/>
            <a:ext cx="1111622" cy="978021"/>
          </a:xfrm>
          <a:prstGeom prst="corner">
            <a:avLst>
              <a:gd name="adj1" fmla="val 4696"/>
              <a:gd name="adj2" fmla="val 5118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51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EFCDB-0DAB-4C02-958E-20490A7EF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170ED0-B162-46BC-AB52-4777C4DF21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974106" y="1381874"/>
            <a:ext cx="3379694" cy="4572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1D9E0CE-3A29-4A1A-BB93-CC276F00286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944924" y="6023913"/>
            <a:ext cx="2302152" cy="681816"/>
          </a:xfrm>
          <a:prstGeom prst="rect">
            <a:avLst/>
          </a:prstGeom>
        </p:spPr>
      </p:pic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20D2234E-A8EE-413A-AF6F-BD649E2BD3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941294" y="1381874"/>
            <a:ext cx="6858000" cy="4572000"/>
          </a:xfrm>
          <a:ln w="12700">
            <a:solidFill>
              <a:schemeClr val="bg1">
                <a:lumMod val="50000"/>
              </a:schemeClr>
            </a:solidFill>
            <a:prstDash val="sysDot"/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12" name="L-Shape 11">
            <a:extLst>
              <a:ext uri="{FF2B5EF4-FFF2-40B4-BE49-F238E27FC236}">
                <a16:creationId xmlns:a16="http://schemas.microsoft.com/office/drawing/2014/main" id="{01FF7D5B-1BD9-482B-8107-C7ADD2B8D46F}"/>
              </a:ext>
            </a:extLst>
          </p:cNvPr>
          <p:cNvSpPr/>
          <p:nvPr userDrawn="1"/>
        </p:nvSpPr>
        <p:spPr>
          <a:xfrm flipV="1">
            <a:off x="282389" y="192026"/>
            <a:ext cx="1111622" cy="978021"/>
          </a:xfrm>
          <a:prstGeom prst="corner">
            <a:avLst>
              <a:gd name="adj1" fmla="val 4696"/>
              <a:gd name="adj2" fmla="val 5118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L-Shape 12">
            <a:extLst>
              <a:ext uri="{FF2B5EF4-FFF2-40B4-BE49-F238E27FC236}">
                <a16:creationId xmlns:a16="http://schemas.microsoft.com/office/drawing/2014/main" id="{B7C1DFBF-F539-479A-8F11-BEE9421E4B93}"/>
              </a:ext>
            </a:extLst>
          </p:cNvPr>
          <p:cNvSpPr/>
          <p:nvPr userDrawn="1"/>
        </p:nvSpPr>
        <p:spPr>
          <a:xfrm rot="10800000" flipV="1">
            <a:off x="10797989" y="5727708"/>
            <a:ext cx="1111622" cy="978021"/>
          </a:xfrm>
          <a:prstGeom prst="corner">
            <a:avLst>
              <a:gd name="adj1" fmla="val 4696"/>
              <a:gd name="adj2" fmla="val 5118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332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4A820-A550-44E6-87B1-B731B2A7B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46A60B-3C5C-4A61-AF8C-305D461F49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D6B014-829D-4216-8DF5-03D58B9AE9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39592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E5C35-D1EA-429F-ABA9-6B7158308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0D064D-4EEA-4FA9-90DD-140F5CC5B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1B72B4-CE83-4972-A922-4151599980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490177-8B59-4A5C-92DB-1FBF0C880B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0D2E30-9492-4FF1-A4AB-138FCFD47F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19585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7FB09-BB38-4676-855D-47E24EAD9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16217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5934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B902F-7D02-41E0-BDD5-703B188D1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DF47A-3536-42BD-9680-1BBEFED19A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A4CA18-9D88-423E-A91D-4EBB6D94B6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79276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DB5F47-BCF2-4B21-A8A8-268CACF52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54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80C62B-2E62-4ED0-8871-4A6CAD22F8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93064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8" r:id="rId4"/>
    <p:sldLayoutId id="2147483657" r:id="rId5"/>
    <p:sldLayoutId id="2147483653" r:id="rId6"/>
    <p:sldLayoutId id="2147483654" r:id="rId7"/>
    <p:sldLayoutId id="2147483655" r:id="rId8"/>
    <p:sldLayoutId id="2147483656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7DCD8-2522-4B6D-857F-CF69145BD0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The Good, the Bad, &amp; the Ugly of New York Health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38FAC2-D810-4DF7-B028-B9D4864484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18130" y="4622800"/>
            <a:ext cx="9144000" cy="1655762"/>
          </a:xfrm>
        </p:spPr>
        <p:txBody>
          <a:bodyPr/>
          <a:lstStyle/>
          <a:p>
            <a:r>
              <a:rPr lang="en-US" dirty="0"/>
              <a:t>Toni Anderson </a:t>
            </a:r>
          </a:p>
          <a:p>
            <a:r>
              <a:rPr lang="en-US" dirty="0"/>
              <a:t>Alex Schackmuth </a:t>
            </a:r>
          </a:p>
          <a:p>
            <a:r>
              <a:rPr lang="en-US" dirty="0"/>
              <a:t>Mieae Yun</a:t>
            </a:r>
          </a:p>
        </p:txBody>
      </p:sp>
    </p:spTree>
    <p:extLst>
      <p:ext uri="{BB962C8B-B14F-4D97-AF65-F5344CB8AC3E}">
        <p14:creationId xmlns:p14="http://schemas.microsoft.com/office/powerpoint/2010/main" val="31926981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B6836962-E780-4218-98E2-DD8C40E9BB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4" b="1"/>
          <a:stretch/>
        </p:blipFill>
        <p:spPr>
          <a:xfrm>
            <a:off x="411326" y="346968"/>
            <a:ext cx="6903107" cy="5567173"/>
          </a:xfrm>
          <a:prstGeom prst="rect">
            <a:avLst/>
          </a:prstGeom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5E0414B-A4C6-4D36-A403-2AEB39104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286" y="-217628"/>
            <a:ext cx="3667039" cy="1676603"/>
          </a:xfrm>
        </p:spPr>
        <p:txBody>
          <a:bodyPr>
            <a:normAutofit/>
          </a:bodyPr>
          <a:lstStyle/>
          <a:p>
            <a:r>
              <a:rPr lang="en-US" dirty="0"/>
              <a:t>Race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02679-E861-48E0-A4A4-5C6432B35A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94011" y="1109994"/>
            <a:ext cx="3667037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700" b="1" dirty="0"/>
              <a:t>What groups were surveyed to determine Health state?</a:t>
            </a:r>
          </a:p>
          <a:p>
            <a:pPr marL="0" indent="0">
              <a:buNone/>
            </a:pPr>
            <a:endParaRPr lang="en-US" sz="1700" dirty="0"/>
          </a:p>
          <a:p>
            <a:pPr marL="0" indent="0">
              <a:buNone/>
            </a:pPr>
            <a:r>
              <a:rPr lang="en-US" sz="1700" dirty="0"/>
              <a:t>Our analysis based on Race, we found that White Non-Hispanic are in Excellent to Good Health, whereas Black and Hispanics were about average of having Good to Fair Health.</a:t>
            </a:r>
          </a:p>
        </p:txBody>
      </p:sp>
    </p:spTree>
    <p:extLst>
      <p:ext uri="{BB962C8B-B14F-4D97-AF65-F5344CB8AC3E}">
        <p14:creationId xmlns:p14="http://schemas.microsoft.com/office/powerpoint/2010/main" val="944775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5C1D28A8-F3BE-4158-9EBF-1B8165EC219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4" b="1"/>
          <a:stretch/>
        </p:blipFill>
        <p:spPr>
          <a:xfrm>
            <a:off x="590134" y="486896"/>
            <a:ext cx="6815537" cy="5422951"/>
          </a:xfrm>
          <a:prstGeom prst="rect">
            <a:avLst/>
          </a:prstGeom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5E0414B-A4C6-4D36-A403-2AEB39104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18" y="0"/>
            <a:ext cx="3667039" cy="1676603"/>
          </a:xfrm>
        </p:spPr>
        <p:txBody>
          <a:bodyPr>
            <a:normAutofit/>
          </a:bodyPr>
          <a:lstStyle/>
          <a:p>
            <a:r>
              <a:rPr lang="en-US" dirty="0"/>
              <a:t>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02679-E861-48E0-A4A4-5C6432B35A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05671" y="1180333"/>
            <a:ext cx="3667037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700" b="1" dirty="0"/>
              <a:t>How does the environment influence Health state?</a:t>
            </a:r>
          </a:p>
          <a:p>
            <a:pPr marL="0" indent="0">
              <a:buNone/>
            </a:pPr>
            <a:endParaRPr lang="en-US" sz="1700" dirty="0"/>
          </a:p>
          <a:p>
            <a:pPr marL="0" indent="0">
              <a:buNone/>
            </a:pPr>
            <a:r>
              <a:rPr lang="en-US" sz="1700" dirty="0"/>
              <a:t>Based on the Bar Chart of the General Health broken down by the Environment, our analysis shows individuals above the 20% Poverty Line are in Good Health.</a:t>
            </a:r>
          </a:p>
          <a:p>
            <a:pPr marL="0" indent="0">
              <a:buNone/>
            </a:pPr>
            <a:endParaRPr lang="en-US" sz="1700" dirty="0"/>
          </a:p>
          <a:p>
            <a:pPr marL="0" indent="0">
              <a:buNone/>
            </a:pPr>
            <a:r>
              <a:rPr lang="en-US" sz="1700" dirty="0"/>
              <a:t>What we found interesting is that the individuals below the 10% Poverty Line had a count between 400 – 600 of Excellent to Very Good Health. </a:t>
            </a:r>
          </a:p>
        </p:txBody>
      </p:sp>
    </p:spTree>
    <p:extLst>
      <p:ext uri="{BB962C8B-B14F-4D97-AF65-F5344CB8AC3E}">
        <p14:creationId xmlns:p14="http://schemas.microsoft.com/office/powerpoint/2010/main" val="40103383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170A4C30-65DD-40A4-8BCF-FA5991F61A9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4" b="1"/>
          <a:stretch/>
        </p:blipFill>
        <p:spPr>
          <a:xfrm>
            <a:off x="335947" y="342542"/>
            <a:ext cx="7046759" cy="5683026"/>
          </a:xfrm>
          <a:prstGeom prst="rect">
            <a:avLst/>
          </a:prstGeom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5E0414B-A4C6-4D36-A403-2AEB39104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274" y="-94890"/>
            <a:ext cx="3667039" cy="1676603"/>
          </a:xfrm>
        </p:spPr>
        <p:txBody>
          <a:bodyPr>
            <a:normAutofit/>
          </a:bodyPr>
          <a:lstStyle/>
          <a:p>
            <a:r>
              <a:rPr lang="en-US" dirty="0"/>
              <a:t>Education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02679-E861-48E0-A4A4-5C6432B35A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7033" y="1002362"/>
            <a:ext cx="3667037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700" b="1" dirty="0"/>
              <a:t>How does a person’s education affect Health State?</a:t>
            </a:r>
          </a:p>
          <a:p>
            <a:pPr marL="0" indent="0">
              <a:buNone/>
            </a:pPr>
            <a:endParaRPr lang="en-US" sz="1700" dirty="0"/>
          </a:p>
          <a:p>
            <a:pPr marL="0" indent="0">
              <a:buNone/>
            </a:pPr>
            <a:r>
              <a:rPr lang="en-US" sz="1700" dirty="0"/>
              <a:t>Our analysis based on Education, we found that great majority of individuals that are College graduates are in Excellent to Good Health.</a:t>
            </a:r>
          </a:p>
          <a:p>
            <a:pPr marL="0" indent="0">
              <a:buNone/>
            </a:pPr>
            <a:r>
              <a:rPr lang="en-US" sz="1700" dirty="0"/>
              <a:t>According to an article on Medical News Today, the higher a person's socioeconomic status (SES), the more likely they are to enjoy good health, a good education, a well-paid job, afford good healthcare when their health is threatened.</a:t>
            </a:r>
          </a:p>
        </p:txBody>
      </p:sp>
    </p:spTree>
    <p:extLst>
      <p:ext uri="{BB962C8B-B14F-4D97-AF65-F5344CB8AC3E}">
        <p14:creationId xmlns:p14="http://schemas.microsoft.com/office/powerpoint/2010/main" val="11832493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5E50D-6AC4-284F-AB71-4C2D82EED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Self-Reported Health by Insurance 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C2431F-1183-714C-9779-BFFE5A4F057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Due to the Affordable Care Act most people in all categories have insurance.</a:t>
            </a:r>
          </a:p>
          <a:p>
            <a:r>
              <a:rPr lang="en-US" dirty="0"/>
              <a:t>It does not appear to be a strong predictor of health.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8E65E8D7-FC7C-A741-A560-B8176EC1DF8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0427717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8315A751-6BA8-4C20-94B6-2411FD3D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Fruit &amp; Vegetable Servings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286A55AE-A257-4DC0-BC79-2EEC6B244E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05615" y="1250576"/>
            <a:ext cx="4104163" cy="457200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1800" i="1" dirty="0">
                <a:solidFill>
                  <a:schemeClr val="bg1">
                    <a:lumMod val="50000"/>
                  </a:schemeClr>
                </a:solidFill>
              </a:rPr>
              <a:t>How many total servings of fruit and/or vegetables did you eat yesterday? A serving would equal one medium apple, a handful of broccoli, or a cup of carrots.</a:t>
            </a:r>
          </a:p>
          <a:p>
            <a:pPr marL="0" indent="0">
              <a:buNone/>
            </a:pPr>
            <a:endParaRPr lang="en-US" sz="2000" i="1" dirty="0"/>
          </a:p>
          <a:p>
            <a:r>
              <a:rPr lang="en-US" sz="2000" dirty="0"/>
              <a:t>State of health Good or better do eat more than 5 servings of fruits &amp; vegetables.</a:t>
            </a:r>
          </a:p>
          <a:p>
            <a:r>
              <a:rPr lang="en-US" sz="2000" dirty="0"/>
              <a:t>Also have a higher portion of 1-4 servings.</a:t>
            </a:r>
          </a:p>
          <a:p>
            <a:pPr marL="0" indent="0">
              <a:buNone/>
            </a:pPr>
            <a:endParaRPr lang="en-US" sz="2000" i="1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386956F-ED4B-411D-9323-C035160ED8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36" y="1267574"/>
            <a:ext cx="6400800" cy="4686300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  <a:prstDash val="sysDot"/>
          </a:ln>
        </p:spPr>
      </p:pic>
    </p:spTree>
    <p:extLst>
      <p:ext uri="{BB962C8B-B14F-4D97-AF65-F5344CB8AC3E}">
        <p14:creationId xmlns:p14="http://schemas.microsoft.com/office/powerpoint/2010/main" val="32776243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8315A751-6BA8-4C20-94B6-2411FD3D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286A55AE-A257-4DC0-BC79-2EEC6B244E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05616" y="1250576"/>
            <a:ext cx="3890348" cy="51229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i="1" dirty="0">
                <a:solidFill>
                  <a:schemeClr val="bg1">
                    <a:lumMod val="50000"/>
                  </a:schemeClr>
                </a:solidFill>
              </a:rPr>
              <a:t>During the past 30 days, other than your regular job, did you participate in any physical activities or exercises such as running, calisthenics, golf, gardening, or walking for exercise?</a:t>
            </a:r>
          </a:p>
          <a:p>
            <a:pPr marL="0" indent="0">
              <a:buNone/>
            </a:pPr>
            <a:endParaRPr lang="en-US" sz="2000" i="1" dirty="0"/>
          </a:p>
          <a:p>
            <a:r>
              <a:rPr lang="en-US" sz="2000" dirty="0"/>
              <a:t>Majority did get some type of physical activity but need more information on the frequency.</a:t>
            </a:r>
          </a:p>
          <a:p>
            <a:r>
              <a:rPr lang="en-US" sz="2000" dirty="0"/>
              <a:t>Those that exercise do consider themselves health.</a:t>
            </a:r>
          </a:p>
          <a:p>
            <a:r>
              <a:rPr lang="en-US" sz="2000" dirty="0"/>
              <a:t>Portion of “No” are slightly larger with the Fair  and Poor groups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003A639-5F7B-4848-AEF6-4FF9FBBBC0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36" y="1250576"/>
            <a:ext cx="6400800" cy="468630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  <a:prstDash val="sysDot"/>
          </a:ln>
        </p:spPr>
      </p:pic>
    </p:spTree>
    <p:extLst>
      <p:ext uri="{BB962C8B-B14F-4D97-AF65-F5344CB8AC3E}">
        <p14:creationId xmlns:p14="http://schemas.microsoft.com/office/powerpoint/2010/main" val="1846193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C3BFF-AEF2-3748-B64B-CDA8F28B8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Self-Reported Health by Smoker 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7DB52-4641-924D-A091-4DEEA17A2E8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Many Smokers believe they are in good health.</a:t>
            </a:r>
          </a:p>
          <a:p>
            <a:r>
              <a:rPr lang="en-US" dirty="0"/>
              <a:t>However they dominate the poor and fair health categories.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BCA99D3D-FA08-BC48-A527-2BE5441032C5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9435326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7AF91-B762-254B-A103-446C9EC3C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Self-Reported Health by Drinker 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B7F63-421A-FF4E-8F7B-37A1C92A6D0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The distribution for drinkers is similar to smokers.</a:t>
            </a:r>
          </a:p>
          <a:p>
            <a:endParaRPr lang="en-US" dirty="0"/>
          </a:p>
          <a:p>
            <a:r>
              <a:rPr lang="en-US" dirty="0"/>
              <a:t>Perhaps a strong correlation between smoking and drinking.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3B5B6F44-2F58-284D-973B-C387E91C29B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0278752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mans face&#10;&#10;Description generated with very high confidence">
            <a:extLst>
              <a:ext uri="{FF2B5EF4-FFF2-40B4-BE49-F238E27FC236}">
                <a16:creationId xmlns:a16="http://schemas.microsoft.com/office/drawing/2014/main" id="{A59AA124-B56B-4EC9-B160-124020E6C70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8848"/>
          <a:stretch/>
        </p:blipFill>
        <p:spPr>
          <a:xfrm>
            <a:off x="6425348" y="1529929"/>
            <a:ext cx="4729288" cy="398235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5F06E31-96E4-43C2-8755-966A92103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Hmmm…. Inner thoughts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549E56-9B89-4639-B61E-5F90250500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228" y="2325748"/>
            <a:ext cx="5814213" cy="4351338"/>
          </a:xfrm>
        </p:spPr>
        <p:txBody>
          <a:bodyPr>
            <a:normAutofit/>
          </a:bodyPr>
          <a:lstStyle/>
          <a:p>
            <a:r>
              <a:rPr lang="en-US" dirty="0"/>
              <a:t>Are these relationships significant?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How can we test these relationships?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3530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Content Placeholder 8" descr="A picture containing screenshot&#10;&#10;Description generated with high confidence">
            <a:extLst>
              <a:ext uri="{FF2B5EF4-FFF2-40B4-BE49-F238E27FC236}">
                <a16:creationId xmlns:a16="http://schemas.microsoft.com/office/drawing/2014/main" id="{AFA8F956-BD50-4021-9159-4D3FC79CB2E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1855" y="212780"/>
            <a:ext cx="8340065" cy="625504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381402B-BF1C-4B3C-A7E8-1C814E1B21AE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Demographic Predictors Compared to Baseline (Good Health)</a:t>
            </a:r>
          </a:p>
        </p:txBody>
      </p:sp>
    </p:spTree>
    <p:extLst>
      <p:ext uri="{BB962C8B-B14F-4D97-AF65-F5344CB8AC3E}">
        <p14:creationId xmlns:p14="http://schemas.microsoft.com/office/powerpoint/2010/main" val="11283084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6443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" name="Picture Placeholder 3">
            <a:extLst>
              <a:ext uri="{FF2B5EF4-FFF2-40B4-BE49-F238E27FC236}">
                <a16:creationId xmlns:a16="http://schemas.microsoft.com/office/drawing/2014/main" id="{964B1BD3-2EED-4EF7-B70B-E05B5EF895D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63" b="10163"/>
          <a:stretch>
            <a:fillRect/>
          </a:stretch>
        </p:blipFill>
        <p:spPr>
          <a:xfrm>
            <a:off x="4038600" y="1031264"/>
            <a:ext cx="7188199" cy="4792083"/>
          </a:xfrm>
          <a:prstGeom prst="rect">
            <a:avLst/>
          </a:prstGeom>
        </p:spPr>
      </p:pic>
      <p:sp>
        <p:nvSpPr>
          <p:cNvPr id="15" name="Title 14">
            <a:extLst>
              <a:ext uri="{FF2B5EF4-FFF2-40B4-BE49-F238E27FC236}">
                <a16:creationId xmlns:a16="http://schemas.microsoft.com/office/drawing/2014/main" id="{8315A751-6BA8-4C20-94B6-2411FD3D1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2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How does environment &amp; lifestyle influence health state?</a:t>
            </a:r>
            <a:br>
              <a:rPr lang="en-US" sz="22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2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603005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Content Placeholder 5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CFE1C9FA-FF0B-4B05-9B4A-48E3BB2CECE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2563" y="182093"/>
            <a:ext cx="8299357" cy="622451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381402B-BF1C-4B3C-A7E8-1C814E1B21AE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2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Socio-Economic Predictors Compared to Baseline (Good Health)</a:t>
            </a:r>
          </a:p>
        </p:txBody>
      </p:sp>
    </p:spTree>
    <p:extLst>
      <p:ext uri="{BB962C8B-B14F-4D97-AF65-F5344CB8AC3E}">
        <p14:creationId xmlns:p14="http://schemas.microsoft.com/office/powerpoint/2010/main" val="3733904299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Content Placeholder 3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B5B33BA5-FEC2-43F6-9081-83F924BEAAD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0484" y="200381"/>
            <a:ext cx="8609650" cy="645723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381402B-BF1C-4B3C-A7E8-1C814E1B21AE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Lifestyle Predictors Compared to Baseline (Good Health)</a:t>
            </a:r>
          </a:p>
        </p:txBody>
      </p:sp>
    </p:spTree>
    <p:extLst>
      <p:ext uri="{BB962C8B-B14F-4D97-AF65-F5344CB8AC3E}">
        <p14:creationId xmlns:p14="http://schemas.microsoft.com/office/powerpoint/2010/main" val="2449089678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erson looking at the camera&#10;&#10;Description generated with high confidence">
            <a:extLst>
              <a:ext uri="{FF2B5EF4-FFF2-40B4-BE49-F238E27FC236}">
                <a16:creationId xmlns:a16="http://schemas.microsoft.com/office/drawing/2014/main" id="{F98F7221-4C7E-467A-90D9-335BAD076A56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5947" y="872918"/>
            <a:ext cx="4873625" cy="4873625"/>
          </a:xfrm>
        </p:spPr>
      </p:pic>
    </p:spTree>
    <p:extLst>
      <p:ext uri="{BB962C8B-B14F-4D97-AF65-F5344CB8AC3E}">
        <p14:creationId xmlns:p14="http://schemas.microsoft.com/office/powerpoint/2010/main" val="1348336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3C5C9-EE0B-44EC-AFA4-6B3F10B618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8130" y="2887207"/>
            <a:ext cx="9144000" cy="2387600"/>
          </a:xfrm>
        </p:spPr>
        <p:txBody>
          <a:bodyPr/>
          <a:lstStyle/>
          <a:p>
            <a:r>
              <a:rPr lang="en-US" b="1" dirty="0"/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662192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1F953FD-3655-4BF8-A79D-F6F7B49B7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Do these factors </a:t>
            </a:r>
            <a:r>
              <a:rPr lang="en-US" b="1" dirty="0">
                <a:solidFill>
                  <a:schemeClr val="accent1"/>
                </a:solidFill>
              </a:rPr>
              <a:t>actually</a:t>
            </a:r>
            <a:r>
              <a:rPr lang="en-US" dirty="0">
                <a:solidFill>
                  <a:schemeClr val="accent1"/>
                </a:solidFill>
              </a:rPr>
              <a:t> influence Health?</a:t>
            </a:r>
            <a:br>
              <a:rPr lang="en-US" dirty="0">
                <a:solidFill>
                  <a:schemeClr val="accent1"/>
                </a:solidFill>
              </a:rPr>
            </a:b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6E2E25-5967-41FB-A67B-9F47FC8B15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1338229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The social and economic environment: </a:t>
            </a:r>
          </a:p>
          <a:p>
            <a:pPr lvl="1"/>
            <a:r>
              <a:rPr lang="en-US" dirty="0"/>
              <a:t>Neighborhood</a:t>
            </a:r>
          </a:p>
          <a:p>
            <a:pPr lvl="1"/>
            <a:r>
              <a:rPr lang="en-US" dirty="0"/>
              <a:t>Education</a:t>
            </a:r>
          </a:p>
          <a:p>
            <a:pPr lvl="1"/>
            <a:r>
              <a:rPr lang="en-US" dirty="0"/>
              <a:t>Insurance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The person's characteristics and behaviors:</a:t>
            </a:r>
          </a:p>
          <a:p>
            <a:pPr lvl="1"/>
            <a:r>
              <a:rPr lang="en-US" dirty="0"/>
              <a:t>Nutrition</a:t>
            </a:r>
          </a:p>
          <a:p>
            <a:pPr lvl="1"/>
            <a:r>
              <a:rPr lang="en-US" dirty="0"/>
              <a:t>Exercise</a:t>
            </a:r>
          </a:p>
          <a:p>
            <a:pPr lvl="1"/>
            <a:r>
              <a:rPr lang="en-US" dirty="0"/>
              <a:t>Age</a:t>
            </a:r>
          </a:p>
          <a:p>
            <a:pPr lvl="1"/>
            <a:r>
              <a:rPr lang="en-US" dirty="0"/>
              <a:t>Race</a:t>
            </a:r>
          </a:p>
          <a:p>
            <a:pPr lvl="1"/>
            <a:r>
              <a:rPr lang="en-US" dirty="0"/>
              <a:t>Gender</a:t>
            </a:r>
          </a:p>
          <a:p>
            <a:pPr lvl="1"/>
            <a:r>
              <a:rPr lang="en-US" dirty="0"/>
              <a:t>Risky Behaviors: Alcohol &amp; Smoking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92625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F454AE-DC80-4E11-9A42-3B7A1CE35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000" b="1" dirty="0">
                <a:solidFill>
                  <a:srgbClr val="FFFFFF"/>
                </a:solidFill>
              </a:rPr>
              <a:t>Based on a New York City Community Health Survey (CHS) 2013 </a:t>
            </a:r>
            <a:r>
              <a:rPr lang="en-US" sz="3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– Annual survey conducted in New York City </a:t>
            </a:r>
            <a:r>
              <a:rPr lang="en-US" sz="3000" dirty="0">
                <a:solidFill>
                  <a:srgbClr val="FFFFFF"/>
                </a:solidFill>
              </a:rPr>
              <a:t>to evaluate the general health of its residents.</a:t>
            </a:r>
            <a:endParaRPr lang="en-US" sz="3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6" name="Content Placeholder 15" descr="A close up of a logo&#10;&#10;Description generated with high confidence">
            <a:extLst>
              <a:ext uri="{FF2B5EF4-FFF2-40B4-BE49-F238E27FC236}">
                <a16:creationId xmlns:a16="http://schemas.microsoft.com/office/drawing/2014/main" id="{24D1DA43-EE31-4CC6-9C4E-F1F62A1D32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7697" y="1519060"/>
            <a:ext cx="7366844" cy="3401850"/>
          </a:xfrm>
        </p:spPr>
      </p:pic>
    </p:spTree>
    <p:extLst>
      <p:ext uri="{BB962C8B-B14F-4D97-AF65-F5344CB8AC3E}">
        <p14:creationId xmlns:p14="http://schemas.microsoft.com/office/powerpoint/2010/main" val="446938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343D9-F8E8-435D-AC36-CED434EF6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we need to understand our Data</a:t>
            </a:r>
          </a:p>
        </p:txBody>
      </p:sp>
      <p:pic>
        <p:nvPicPr>
          <p:cNvPr id="5" name="Content Placeholder 4" descr="A picture containing green, monitor, indoor&#10;&#10;Description generated with high confidence">
            <a:extLst>
              <a:ext uri="{FF2B5EF4-FFF2-40B4-BE49-F238E27FC236}">
                <a16:creationId xmlns:a16="http://schemas.microsoft.com/office/drawing/2014/main" id="{18F15EB3-84D9-46E8-B3A2-02D2DCC04B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8677" y="1594090"/>
            <a:ext cx="5364301" cy="4023226"/>
          </a:xfrm>
        </p:spPr>
      </p:pic>
    </p:spTree>
    <p:extLst>
      <p:ext uri="{BB962C8B-B14F-4D97-AF65-F5344CB8AC3E}">
        <p14:creationId xmlns:p14="http://schemas.microsoft.com/office/powerpoint/2010/main" val="2687327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F8D1C18-FB64-459D-9504-B74716C4D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Exploration of our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2F53B2-58CE-4A26-847C-944E8DF27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Challenges with the Dataset…</a:t>
            </a:r>
          </a:p>
          <a:p>
            <a:pPr lvl="1"/>
            <a:r>
              <a:rPr lang="en-US" dirty="0"/>
              <a:t>Data without values (Nan)</a:t>
            </a:r>
          </a:p>
          <a:p>
            <a:pPr lvl="1"/>
            <a:r>
              <a:rPr lang="en-US" dirty="0"/>
              <a:t>Strings instead of numerical values</a:t>
            </a:r>
          </a:p>
          <a:p>
            <a:pPr lvl="1"/>
            <a:r>
              <a:rPr lang="en-US" dirty="0"/>
              <a:t>No continuous variables</a:t>
            </a:r>
          </a:p>
          <a:p>
            <a:pPr lvl="2"/>
            <a:r>
              <a:rPr lang="en-US" sz="2400" dirty="0"/>
              <a:t>Too Categorical</a:t>
            </a:r>
          </a:p>
          <a:p>
            <a:pPr lvl="2"/>
            <a:r>
              <a:rPr lang="en-US" sz="2400" dirty="0"/>
              <a:t>Limited Graph types</a:t>
            </a:r>
          </a:p>
          <a:p>
            <a:r>
              <a:rPr lang="en-US" sz="2400" dirty="0"/>
              <a:t>Solutions…</a:t>
            </a:r>
          </a:p>
          <a:p>
            <a:pPr lvl="1"/>
            <a:r>
              <a:rPr lang="en-US" dirty="0"/>
              <a:t>Divided influences based on those categories</a:t>
            </a:r>
          </a:p>
          <a:p>
            <a:pPr lvl="1"/>
            <a:r>
              <a:rPr lang="en-US" dirty="0"/>
              <a:t>Created complete Dataset</a:t>
            </a:r>
          </a:p>
          <a:p>
            <a:pPr lvl="2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99572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A close up of a logo&#10;&#10;Description generated with high confidence">
            <a:extLst>
              <a:ext uri="{FF2B5EF4-FFF2-40B4-BE49-F238E27FC236}">
                <a16:creationId xmlns:a16="http://schemas.microsoft.com/office/drawing/2014/main" id="{FE9BDD9E-55BB-4D80-8C14-7AF66F9D54A1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49" r="1" b="13805"/>
          <a:stretch/>
        </p:blipFill>
        <p:spPr>
          <a:xfrm>
            <a:off x="4980039" y="640082"/>
            <a:ext cx="6572298" cy="5300385"/>
          </a:xfrm>
          <a:prstGeom prst="rect">
            <a:avLst/>
          </a:prstGeom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1D09C05-4514-4DAD-B636-6D9054165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67039" cy="1676603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4400" dirty="0"/>
              <a:t>Respondent Reported Health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D2AC1E-2B90-45FA-B291-5985BFA2EF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8930" y="2438400"/>
            <a:ext cx="3667037" cy="378541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800" b="1" dirty="0"/>
              <a:t>32.6% - Good Health</a:t>
            </a:r>
          </a:p>
          <a:p>
            <a:r>
              <a:rPr lang="en-US" sz="1800" b="1" dirty="0"/>
              <a:t>25.5 % - Very Good Health</a:t>
            </a:r>
          </a:p>
          <a:p>
            <a:r>
              <a:rPr lang="en-US" sz="1800" b="1" dirty="0"/>
              <a:t>18.3% - Excellent Health</a:t>
            </a:r>
          </a:p>
          <a:p>
            <a:r>
              <a:rPr lang="en-US" sz="1800" b="1" dirty="0"/>
              <a:t>16.4% - Fair Health</a:t>
            </a:r>
          </a:p>
          <a:p>
            <a:r>
              <a:rPr lang="en-US" sz="1800" b="1" dirty="0"/>
              <a:t>7.2% - Poor Health</a:t>
            </a:r>
          </a:p>
          <a:p>
            <a:endParaRPr lang="en-US" sz="1800" b="1" dirty="0"/>
          </a:p>
          <a:p>
            <a:pPr marL="0"/>
            <a:r>
              <a:rPr lang="en-US" sz="1800" b="1" dirty="0"/>
              <a:t>Majority of the NY survey-takers are considered to have between Good to Very Good Health</a:t>
            </a:r>
          </a:p>
        </p:txBody>
      </p:sp>
    </p:spTree>
    <p:extLst>
      <p:ext uri="{BB962C8B-B14F-4D97-AF65-F5344CB8AC3E}">
        <p14:creationId xmlns:p14="http://schemas.microsoft.com/office/powerpoint/2010/main" val="3690725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8315A751-6BA8-4C20-94B6-2411FD3D1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5451"/>
          </a:xfrm>
        </p:spPr>
        <p:txBody>
          <a:bodyPr/>
          <a:lstStyle/>
          <a:p>
            <a:r>
              <a:rPr lang="en-US" dirty="0"/>
              <a:t>Age Group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286A55AE-A257-4DC0-BC79-2EEC6B244E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974106" y="1381874"/>
            <a:ext cx="3379694" cy="4572000"/>
          </a:xfrm>
        </p:spPr>
        <p:txBody>
          <a:bodyPr/>
          <a:lstStyle/>
          <a:p>
            <a:r>
              <a:rPr lang="en-US" dirty="0"/>
              <a:t>Age distribution is proportionally similar across all health categories.</a:t>
            </a:r>
          </a:p>
          <a:p>
            <a:r>
              <a:rPr lang="en-US" dirty="0"/>
              <a:t>There is a spike in poor health for those over 65.</a:t>
            </a:r>
          </a:p>
          <a:p>
            <a:endParaRPr lang="en-US" dirty="0"/>
          </a:p>
        </p:txBody>
      </p:sp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AA5D49BB-B4A9-1948-B1F0-053BB4B9821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93471" y="1216659"/>
            <a:ext cx="7105823" cy="4737215"/>
          </a:xfrm>
        </p:spPr>
      </p:pic>
    </p:spTree>
    <p:extLst>
      <p:ext uri="{BB962C8B-B14F-4D97-AF65-F5344CB8AC3E}">
        <p14:creationId xmlns:p14="http://schemas.microsoft.com/office/powerpoint/2010/main" val="29102157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8315A751-6BA8-4C20-94B6-2411FD3D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Gender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286A55AE-A257-4DC0-BC79-2EEC6B244E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05616" y="1250576"/>
            <a:ext cx="3890348" cy="5122928"/>
          </a:xfrm>
        </p:spPr>
        <p:txBody>
          <a:bodyPr>
            <a:normAutofit/>
          </a:bodyPr>
          <a:lstStyle/>
          <a:p>
            <a:r>
              <a:rPr lang="en-US" dirty="0"/>
              <a:t>Genders were proportionally similar across the health categories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0454BE3-76B4-4EFE-8D6F-A6536E75BD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201" y="1250576"/>
            <a:ext cx="6400800" cy="468630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  <a:prstDash val="sysDot"/>
          </a:ln>
        </p:spPr>
      </p:pic>
    </p:spTree>
    <p:extLst>
      <p:ext uri="{BB962C8B-B14F-4D97-AF65-F5344CB8AC3E}">
        <p14:creationId xmlns:p14="http://schemas.microsoft.com/office/powerpoint/2010/main" val="11923439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596</TotalTime>
  <Words>735</Words>
  <Application>Microsoft Office PowerPoint</Application>
  <PresentationFormat>Widescreen</PresentationFormat>
  <Paragraphs>109</Paragraphs>
  <Slides>23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The Good, the Bad, &amp; the Ugly of New York Health</vt:lpstr>
      <vt:lpstr>How does environment &amp; lifestyle influence health state? </vt:lpstr>
      <vt:lpstr>Do these factors actually influence Health? </vt:lpstr>
      <vt:lpstr>Based on a New York City Community Health Survey (CHS) 2013 – Annual survey conducted in New York City to evaluate the general health of its residents.</vt:lpstr>
      <vt:lpstr>First we need to understand our Data</vt:lpstr>
      <vt:lpstr>Exploration of our Dataset</vt:lpstr>
      <vt:lpstr>Respondent Reported Health </vt:lpstr>
      <vt:lpstr>Age Group</vt:lpstr>
      <vt:lpstr>Gender</vt:lpstr>
      <vt:lpstr>Race</vt:lpstr>
      <vt:lpstr>Environment</vt:lpstr>
      <vt:lpstr>Education</vt:lpstr>
      <vt:lpstr>Self-Reported Health by Insurance Status</vt:lpstr>
      <vt:lpstr>Fruit &amp; Vegetable Servings</vt:lpstr>
      <vt:lpstr>Exercise</vt:lpstr>
      <vt:lpstr>Self-Reported Health by Smoker Status</vt:lpstr>
      <vt:lpstr>Self-Reported Health by Drinker Status</vt:lpstr>
      <vt:lpstr>Hmmm…. Inner thoughts </vt:lpstr>
      <vt:lpstr>PowerPoint Presentation</vt:lpstr>
      <vt:lpstr>PowerPoint Presentation</vt:lpstr>
      <vt:lpstr>PowerPoint Presentation</vt:lpstr>
      <vt:lpstr>PowerPoint Presentation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Mieae</dc:creator>
  <cp:lastModifiedBy>Mieae</cp:lastModifiedBy>
  <cp:revision>53</cp:revision>
  <dcterms:created xsi:type="dcterms:W3CDTF">2018-06-10T20:25:48Z</dcterms:created>
  <dcterms:modified xsi:type="dcterms:W3CDTF">2018-06-14T18:48:24Z</dcterms:modified>
</cp:coreProperties>
</file>