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3B87-7285-4D8B-B4AA-A8AE19F83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8130" y="2235200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A9603-6F20-42EE-9183-AA34EA668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8130" y="471487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2CCC05-74E1-4833-AD19-5338902E6F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895" y="288732"/>
            <a:ext cx="4882209" cy="1445938"/>
          </a:xfrm>
          <a:prstGeom prst="rect">
            <a:avLst/>
          </a:prstGeom>
        </p:spPr>
      </p:pic>
      <p:sp>
        <p:nvSpPr>
          <p:cNvPr id="15" name="L-Shape 14">
            <a:extLst>
              <a:ext uri="{FF2B5EF4-FFF2-40B4-BE49-F238E27FC236}">
                <a16:creationId xmlns:a16="http://schemas.microsoft.com/office/drawing/2014/main" id="{D302FAE3-BE73-4E1E-A4A4-3615373F879F}"/>
              </a:ext>
            </a:extLst>
          </p:cNvPr>
          <p:cNvSpPr/>
          <p:nvPr userDrawn="1"/>
        </p:nvSpPr>
        <p:spPr>
          <a:xfrm flipV="1">
            <a:off x="699247" y="1815353"/>
            <a:ext cx="2057400" cy="1715845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-Shape 15">
            <a:extLst>
              <a:ext uri="{FF2B5EF4-FFF2-40B4-BE49-F238E27FC236}">
                <a16:creationId xmlns:a16="http://schemas.microsoft.com/office/drawing/2014/main" id="{A4DA2140-BB92-4E7B-A9E3-6417FEB4702F}"/>
              </a:ext>
            </a:extLst>
          </p:cNvPr>
          <p:cNvSpPr/>
          <p:nvPr userDrawn="1"/>
        </p:nvSpPr>
        <p:spPr>
          <a:xfrm rot="10800000">
            <a:off x="9435351" y="1734670"/>
            <a:ext cx="2057400" cy="1715845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7A0CC6-690D-445F-900B-DCCE5EF0D282}"/>
              </a:ext>
            </a:extLst>
          </p:cNvPr>
          <p:cNvSpPr/>
          <p:nvPr userDrawn="1"/>
        </p:nvSpPr>
        <p:spPr>
          <a:xfrm>
            <a:off x="699247" y="6573844"/>
            <a:ext cx="10793504" cy="8429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1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3915-9006-4199-8A1C-F25D5CFD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EA97-BF6C-43BF-A453-32CB481A5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DDAA36-A8D3-4F5E-8BE1-0581C32504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44924" y="6023913"/>
            <a:ext cx="2302152" cy="681816"/>
          </a:xfrm>
          <a:prstGeom prst="rect">
            <a:avLst/>
          </a:prstGeom>
        </p:spPr>
      </p:pic>
      <p:sp>
        <p:nvSpPr>
          <p:cNvPr id="8" name="L-Shape 7">
            <a:extLst>
              <a:ext uri="{FF2B5EF4-FFF2-40B4-BE49-F238E27FC236}">
                <a16:creationId xmlns:a16="http://schemas.microsoft.com/office/drawing/2014/main" id="{C7A6ABB8-DF14-4F34-BBAC-42D86C5E4DA0}"/>
              </a:ext>
            </a:extLst>
          </p:cNvPr>
          <p:cNvSpPr/>
          <p:nvPr userDrawn="1"/>
        </p:nvSpPr>
        <p:spPr>
          <a:xfrm flipV="1">
            <a:off x="282389" y="192026"/>
            <a:ext cx="1111622" cy="978021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924937B3-319F-4278-8637-32DBA63A2A58}"/>
              </a:ext>
            </a:extLst>
          </p:cNvPr>
          <p:cNvSpPr/>
          <p:nvPr userDrawn="1"/>
        </p:nvSpPr>
        <p:spPr>
          <a:xfrm rot="10800000" flipV="1">
            <a:off x="10797989" y="5727708"/>
            <a:ext cx="1111622" cy="978021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1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FCDB-0DAB-4C02-958E-20490A7E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24A7F-7FC7-40EB-95AA-4E122F196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70ED0-B162-46BC-AB52-4777C4DF2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D9E0CE-3A29-4A1A-BB93-CC276F0028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44924" y="6023913"/>
            <a:ext cx="2302152" cy="681816"/>
          </a:xfrm>
          <a:prstGeom prst="rect">
            <a:avLst/>
          </a:prstGeom>
        </p:spPr>
      </p:pic>
      <p:sp>
        <p:nvSpPr>
          <p:cNvPr id="11" name="L-Shape 10">
            <a:extLst>
              <a:ext uri="{FF2B5EF4-FFF2-40B4-BE49-F238E27FC236}">
                <a16:creationId xmlns:a16="http://schemas.microsoft.com/office/drawing/2014/main" id="{DA01BF4D-69AF-4661-95E2-5886DE1A0DDA}"/>
              </a:ext>
            </a:extLst>
          </p:cNvPr>
          <p:cNvSpPr/>
          <p:nvPr userDrawn="1"/>
        </p:nvSpPr>
        <p:spPr>
          <a:xfrm flipV="1">
            <a:off x="282389" y="192026"/>
            <a:ext cx="1111622" cy="978021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991BFF1C-6385-4882-AACC-D0B0418F1682}"/>
              </a:ext>
            </a:extLst>
          </p:cNvPr>
          <p:cNvSpPr/>
          <p:nvPr userDrawn="1"/>
        </p:nvSpPr>
        <p:spPr>
          <a:xfrm rot="10800000" flipV="1">
            <a:off x="10797989" y="5727708"/>
            <a:ext cx="1111622" cy="978021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FCDB-0DAB-4C02-958E-20490A7E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70ED0-B162-46BC-AB52-4777C4DF2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74106" y="1381874"/>
            <a:ext cx="3379694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D9E0CE-3A29-4A1A-BB93-CC276F0028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44924" y="6023913"/>
            <a:ext cx="2302152" cy="681816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0D2234E-A8EE-413A-AF6F-BD649E2BD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41294" y="1381874"/>
            <a:ext cx="6858000" cy="4572000"/>
          </a:xfrm>
          <a:ln w="12700">
            <a:solidFill>
              <a:schemeClr val="bg1">
                <a:lumMod val="50000"/>
              </a:schemeClr>
            </a:solidFill>
            <a:prstDash val="sysDot"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01FF7D5B-1BD9-482B-8107-C7ADD2B8D46F}"/>
              </a:ext>
            </a:extLst>
          </p:cNvPr>
          <p:cNvSpPr/>
          <p:nvPr userDrawn="1"/>
        </p:nvSpPr>
        <p:spPr>
          <a:xfrm flipV="1">
            <a:off x="282389" y="192026"/>
            <a:ext cx="1111622" cy="978021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B7C1DFBF-F539-479A-8F11-BEE9421E4B93}"/>
              </a:ext>
            </a:extLst>
          </p:cNvPr>
          <p:cNvSpPr/>
          <p:nvPr userDrawn="1"/>
        </p:nvSpPr>
        <p:spPr>
          <a:xfrm rot="10800000" flipV="1">
            <a:off x="10797989" y="5727708"/>
            <a:ext cx="1111622" cy="978021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3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A820-A550-44E6-87B1-B731B2A7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6A60B-3C5C-4A61-AF8C-305D461F4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6B014-829D-4216-8DF5-03D58B9AE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959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5C35-D1EA-429F-ABA9-6B715830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D064D-4EEA-4FA9-90DD-140F5CC5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B72B4-CE83-4972-A922-415159998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90177-8B59-4A5C-92DB-1FBF0C880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D2E30-9492-4FF1-A4AB-138FCFD47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958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FB09-BB38-4676-855D-47E24EAD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621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93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902F-7D02-41E0-BDD5-703B188D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F47A-3536-42BD-9680-1BBEFED19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4CA18-9D88-423E-A91D-4EBB6D94B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927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B5F47-BCF2-4B21-A8A8-268CACF52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0C62B-2E62-4ED0-8871-4A6CAD22F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306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8" r:id="rId4"/>
    <p:sldLayoutId id="2147483657" r:id="rId5"/>
    <p:sldLayoutId id="2147483653" r:id="rId6"/>
    <p:sldLayoutId id="2147483654" r:id="rId7"/>
    <p:sldLayoutId id="2147483655" r:id="rId8"/>
    <p:sldLayoutId id="214748365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DCD8-2522-4B6D-857F-CF69145BD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The Good, the Bad, &amp; the Ugly of New York Health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8FAC2-D810-4DF7-B028-B9D486448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8130" y="4622800"/>
            <a:ext cx="9144000" cy="1655762"/>
          </a:xfrm>
        </p:spPr>
        <p:txBody>
          <a:bodyPr/>
          <a:lstStyle/>
          <a:p>
            <a:r>
              <a:rPr lang="en-US" dirty="0"/>
              <a:t>Toni Anderson </a:t>
            </a:r>
          </a:p>
          <a:p>
            <a:r>
              <a:rPr lang="en-US" dirty="0"/>
              <a:t>Alex </a:t>
            </a:r>
            <a:r>
              <a:rPr lang="en-US" dirty="0" err="1"/>
              <a:t>Schackmuth</a:t>
            </a:r>
            <a:r>
              <a:rPr lang="en-US" dirty="0"/>
              <a:t> </a:t>
            </a:r>
          </a:p>
          <a:p>
            <a:r>
              <a:rPr lang="en-US" dirty="0"/>
              <a:t>Mieae Yun</a:t>
            </a:r>
          </a:p>
        </p:txBody>
      </p:sp>
    </p:spTree>
    <p:extLst>
      <p:ext uri="{BB962C8B-B14F-4D97-AF65-F5344CB8AC3E}">
        <p14:creationId xmlns:p14="http://schemas.microsoft.com/office/powerpoint/2010/main" val="3192698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C1D28A8-F3BE-4158-9EBF-1B8165EC21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4" b="1"/>
          <a:stretch/>
        </p:blipFill>
        <p:spPr>
          <a:xfrm>
            <a:off x="4315967" y="0"/>
            <a:ext cx="7404615" cy="597162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E0414B-A4C6-4D36-A403-2AEB3910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2679-E861-48E0-A4A4-5C6432B35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/>
              <a:t>How does environmental and lifestyle influence Health state?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Based on the Bar Chart of the General Health broken down by the Environment, our analysis shows individuals above the 20% Poverty Line are in Good Health.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What we found interesting is that the individuals below the 10% Poverty Line had a count between 400 – 600 of Excellent to Very Good Health. </a:t>
            </a:r>
          </a:p>
        </p:txBody>
      </p:sp>
    </p:spTree>
    <p:extLst>
      <p:ext uri="{BB962C8B-B14F-4D97-AF65-F5344CB8AC3E}">
        <p14:creationId xmlns:p14="http://schemas.microsoft.com/office/powerpoint/2010/main" val="4010338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70A4C30-65DD-40A4-8BCF-FA5991F61A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4" b="1"/>
          <a:stretch/>
        </p:blipFill>
        <p:spPr>
          <a:xfrm>
            <a:off x="4315967" y="93897"/>
            <a:ext cx="7334562" cy="5915131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E0414B-A4C6-4D36-A403-2AEB3910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2679-E861-48E0-A4A4-5C6432B35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/>
              <a:t>How does a person’s education affect Health State?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Our analysis based on Education, we found that great majority of individuals that are College graduates are in Excellent to Good Health.</a:t>
            </a:r>
          </a:p>
          <a:p>
            <a:pPr marL="0" indent="0">
              <a:buNone/>
            </a:pPr>
            <a:r>
              <a:rPr lang="en-US" sz="1700" dirty="0"/>
              <a:t>According to an article on Medical News Today, the higher a person's socioeconomic status (SES), the more likely they are to enjoy good health, a good education, a well-paid job, afford good healthcare when their health is threatened.</a:t>
            </a:r>
          </a:p>
        </p:txBody>
      </p:sp>
    </p:spTree>
    <p:extLst>
      <p:ext uri="{BB962C8B-B14F-4D97-AF65-F5344CB8AC3E}">
        <p14:creationId xmlns:p14="http://schemas.microsoft.com/office/powerpoint/2010/main" val="1183249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6836962-E780-4218-98E2-DD8C40E9BB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4" b="1"/>
          <a:stretch/>
        </p:blipFill>
        <p:spPr>
          <a:xfrm>
            <a:off x="4403110" y="50938"/>
            <a:ext cx="7333335" cy="5914141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E0414B-A4C6-4D36-A403-2AEB3910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2679-E861-48E0-A4A4-5C6432B35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/>
              <a:t>What groups were surveyed to determine Health state?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Our analysis based on Race, we found that White Non-Hispanic are in Excellent to Good Health, whereas Black and Hispanics were about average of having Good to Fair Health.</a:t>
            </a:r>
          </a:p>
          <a:p>
            <a:pPr marL="0" indent="0">
              <a:buNone/>
            </a:pPr>
            <a:r>
              <a:rPr lang="en-US" sz="1700" dirty="0"/>
              <a:t>We were questioning why Asian and Other Non-Hispanic races were displaying low counts in all General Health categories.</a:t>
            </a:r>
          </a:p>
        </p:txBody>
      </p:sp>
    </p:spTree>
    <p:extLst>
      <p:ext uri="{BB962C8B-B14F-4D97-AF65-F5344CB8AC3E}">
        <p14:creationId xmlns:p14="http://schemas.microsoft.com/office/powerpoint/2010/main" val="94477589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44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Placeholder 3">
            <a:extLst>
              <a:ext uri="{FF2B5EF4-FFF2-40B4-BE49-F238E27FC236}">
                <a16:creationId xmlns:a16="http://schemas.microsoft.com/office/drawing/2014/main" id="{964B1BD3-2EED-4EF7-B70B-E05B5EF895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3" b="10163"/>
          <a:stretch>
            <a:fillRect/>
          </a:stretch>
        </p:blipFill>
        <p:spPr>
          <a:xfrm>
            <a:off x="4038600" y="1031264"/>
            <a:ext cx="7188199" cy="4792083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8315A751-6BA8-4C20-94B6-2411FD3D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does environmental &amp; lifestyle influence health state?</a:t>
            </a:r>
            <a:br>
              <a:rPr lang="en-US" sz="2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03005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53FD-3655-4BF8-A79D-F6F7B49B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depends on a wide range of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E2E25-5967-41FB-A67B-9F47FC8B1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social and economic environment: Including how wealthy a family or community is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person's characteristics and behaviors: Including the genes that a person is born with and their lifestyle choices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Income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Education Level</a:t>
            </a:r>
          </a:p>
        </p:txBody>
      </p:sp>
    </p:spTree>
    <p:extLst>
      <p:ext uri="{BB962C8B-B14F-4D97-AF65-F5344CB8AC3E}">
        <p14:creationId xmlns:p14="http://schemas.microsoft.com/office/powerpoint/2010/main" val="4192625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A04EA45C-6D2C-4FAF-8546-EE6AD018F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305" y="699878"/>
            <a:ext cx="6270062" cy="52297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F454AE-DC80-4E11-9A42-3B7A1CE35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Based on a 2013 NY Survey – Men and women were asked several questions regarding their Demographics and Lifestyle to determine how they are categorized in General Health state.</a:t>
            </a:r>
          </a:p>
        </p:txBody>
      </p:sp>
    </p:spTree>
    <p:extLst>
      <p:ext uri="{BB962C8B-B14F-4D97-AF65-F5344CB8AC3E}">
        <p14:creationId xmlns:p14="http://schemas.microsoft.com/office/powerpoint/2010/main" val="446938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close up of a logo&#10;&#10;Description generated with high confidence">
            <a:extLst>
              <a:ext uri="{FF2B5EF4-FFF2-40B4-BE49-F238E27FC236}">
                <a16:creationId xmlns:a16="http://schemas.microsoft.com/office/drawing/2014/main" id="{FE9BDD9E-55BB-4D80-8C14-7AF66F9D54A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" r="-2" b="8726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D09C05-4514-4DAD-B636-6D905416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Total General Health of 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2AC1E-2B90-45FA-B291-5985BFA2E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31" y="2438400"/>
            <a:ext cx="3651466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b="1" dirty="0"/>
              <a:t>32.6% - Good Health</a:t>
            </a:r>
          </a:p>
          <a:p>
            <a:r>
              <a:rPr lang="en-US" sz="1800" b="1" dirty="0"/>
              <a:t>25.5 % - Very Good Health</a:t>
            </a:r>
          </a:p>
          <a:p>
            <a:r>
              <a:rPr lang="en-US" sz="1800" b="1" dirty="0"/>
              <a:t>18.3% - Excellent Health</a:t>
            </a:r>
          </a:p>
          <a:p>
            <a:r>
              <a:rPr lang="en-US" sz="1800" b="1" dirty="0"/>
              <a:t>16.4% - Fair Health</a:t>
            </a:r>
          </a:p>
          <a:p>
            <a:r>
              <a:rPr lang="en-US" sz="1800" b="1" dirty="0"/>
              <a:t>7.2% - Poor Health</a:t>
            </a:r>
          </a:p>
          <a:p>
            <a:endParaRPr lang="en-US" sz="1800" b="1" dirty="0"/>
          </a:p>
          <a:p>
            <a:pPr marL="0"/>
            <a:r>
              <a:rPr lang="en-US" sz="1800" b="1" dirty="0"/>
              <a:t>Majority of the NY survey-takers are considered to have between Good to Very Good Health</a:t>
            </a:r>
          </a:p>
        </p:txBody>
      </p:sp>
    </p:spTree>
    <p:extLst>
      <p:ext uri="{BB962C8B-B14F-4D97-AF65-F5344CB8AC3E}">
        <p14:creationId xmlns:p14="http://schemas.microsoft.com/office/powerpoint/2010/main" val="3690725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A59AA124-B56B-4EC9-B160-124020E6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8848"/>
          <a:stretch/>
        </p:blipFill>
        <p:spPr>
          <a:xfrm>
            <a:off x="6683098" y="1904281"/>
            <a:ext cx="4729288" cy="39823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F06E31-96E4-43C2-8755-966A92103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Hmmm…. Inner thoughts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49E56-9B89-4639-B61E-5F9025050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>
            <a:normAutofit/>
          </a:bodyPr>
          <a:lstStyle/>
          <a:p>
            <a:r>
              <a:rPr lang="en-US" sz="3200" dirty="0"/>
              <a:t>How are individuals categorized between Excellent and Poor Health?</a:t>
            </a:r>
          </a:p>
          <a:p>
            <a:r>
              <a:rPr lang="en-US" sz="3200" dirty="0"/>
              <a:t>What type of groups were surveyed?</a:t>
            </a:r>
          </a:p>
          <a:p>
            <a:r>
              <a:rPr lang="en-US" sz="3200" dirty="0"/>
              <a:t>How does a person’s education or income affect Health state?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53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43D9-F8E8-435D-AC36-CED434EF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we need to understand our Data</a:t>
            </a:r>
          </a:p>
        </p:txBody>
      </p:sp>
      <p:pic>
        <p:nvPicPr>
          <p:cNvPr id="5" name="Content Placeholder 4" descr="A picture containing green, monitor, indoor&#10;&#10;Description generated with high confidence">
            <a:extLst>
              <a:ext uri="{FF2B5EF4-FFF2-40B4-BE49-F238E27FC236}">
                <a16:creationId xmlns:a16="http://schemas.microsoft.com/office/drawing/2014/main" id="{18F15EB3-84D9-46E8-B3A2-02D2DCC04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677" y="1594090"/>
            <a:ext cx="5364301" cy="4023226"/>
          </a:xfrm>
        </p:spPr>
      </p:pic>
    </p:spTree>
    <p:extLst>
      <p:ext uri="{BB962C8B-B14F-4D97-AF65-F5344CB8AC3E}">
        <p14:creationId xmlns:p14="http://schemas.microsoft.com/office/powerpoint/2010/main" val="268732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60F7-D785-4664-A2B8-FF8E6E22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Raw Data versus Clean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5FF44-8EF5-45CE-BF69-EDBF7FA6BB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Raw Data from &lt;Site&gt;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DF08D-BCB3-47DF-A88A-EC6201001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Clean Data 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8A6D876-ECD5-4808-9826-C400C914D8C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52199825"/>
              </p:ext>
            </p:extLst>
          </p:nvPr>
        </p:nvGraphicFramePr>
        <p:xfrm>
          <a:off x="6130422" y="2467897"/>
          <a:ext cx="5904264" cy="3780504"/>
        </p:xfrm>
        <a:graphic>
          <a:graphicData uri="http://schemas.openxmlformats.org/drawingml/2006/table">
            <a:tbl>
              <a:tblPr/>
              <a:tblGrid>
                <a:gridCol w="492022">
                  <a:extLst>
                    <a:ext uri="{9D8B030D-6E8A-4147-A177-3AD203B41FA5}">
                      <a16:colId xmlns:a16="http://schemas.microsoft.com/office/drawing/2014/main" val="3825616074"/>
                    </a:ext>
                  </a:extLst>
                </a:gridCol>
                <a:gridCol w="492022">
                  <a:extLst>
                    <a:ext uri="{9D8B030D-6E8A-4147-A177-3AD203B41FA5}">
                      <a16:colId xmlns:a16="http://schemas.microsoft.com/office/drawing/2014/main" val="1623723605"/>
                    </a:ext>
                  </a:extLst>
                </a:gridCol>
                <a:gridCol w="492022">
                  <a:extLst>
                    <a:ext uri="{9D8B030D-6E8A-4147-A177-3AD203B41FA5}">
                      <a16:colId xmlns:a16="http://schemas.microsoft.com/office/drawing/2014/main" val="3985078809"/>
                    </a:ext>
                  </a:extLst>
                </a:gridCol>
                <a:gridCol w="492022">
                  <a:extLst>
                    <a:ext uri="{9D8B030D-6E8A-4147-A177-3AD203B41FA5}">
                      <a16:colId xmlns:a16="http://schemas.microsoft.com/office/drawing/2014/main" val="52014661"/>
                    </a:ext>
                  </a:extLst>
                </a:gridCol>
                <a:gridCol w="492022">
                  <a:extLst>
                    <a:ext uri="{9D8B030D-6E8A-4147-A177-3AD203B41FA5}">
                      <a16:colId xmlns:a16="http://schemas.microsoft.com/office/drawing/2014/main" val="1769596843"/>
                    </a:ext>
                  </a:extLst>
                </a:gridCol>
                <a:gridCol w="492022">
                  <a:extLst>
                    <a:ext uri="{9D8B030D-6E8A-4147-A177-3AD203B41FA5}">
                      <a16:colId xmlns:a16="http://schemas.microsoft.com/office/drawing/2014/main" val="2449242692"/>
                    </a:ext>
                  </a:extLst>
                </a:gridCol>
                <a:gridCol w="492022">
                  <a:extLst>
                    <a:ext uri="{9D8B030D-6E8A-4147-A177-3AD203B41FA5}">
                      <a16:colId xmlns:a16="http://schemas.microsoft.com/office/drawing/2014/main" val="29593663"/>
                    </a:ext>
                  </a:extLst>
                </a:gridCol>
                <a:gridCol w="492022">
                  <a:extLst>
                    <a:ext uri="{9D8B030D-6E8A-4147-A177-3AD203B41FA5}">
                      <a16:colId xmlns:a16="http://schemas.microsoft.com/office/drawing/2014/main" val="2541216588"/>
                    </a:ext>
                  </a:extLst>
                </a:gridCol>
                <a:gridCol w="492022">
                  <a:extLst>
                    <a:ext uri="{9D8B030D-6E8A-4147-A177-3AD203B41FA5}">
                      <a16:colId xmlns:a16="http://schemas.microsoft.com/office/drawing/2014/main" val="1107770157"/>
                    </a:ext>
                  </a:extLst>
                </a:gridCol>
                <a:gridCol w="492022">
                  <a:extLst>
                    <a:ext uri="{9D8B030D-6E8A-4147-A177-3AD203B41FA5}">
                      <a16:colId xmlns:a16="http://schemas.microsoft.com/office/drawing/2014/main" val="353431370"/>
                    </a:ext>
                  </a:extLst>
                </a:gridCol>
                <a:gridCol w="492022">
                  <a:extLst>
                    <a:ext uri="{9D8B030D-6E8A-4147-A177-3AD203B41FA5}">
                      <a16:colId xmlns:a16="http://schemas.microsoft.com/office/drawing/2014/main" val="3782603746"/>
                    </a:ext>
                  </a:extLst>
                </a:gridCol>
                <a:gridCol w="492022">
                  <a:extLst>
                    <a:ext uri="{9D8B030D-6E8A-4147-A177-3AD203B41FA5}">
                      <a16:colId xmlns:a16="http://schemas.microsoft.com/office/drawing/2014/main" val="735858394"/>
                    </a:ext>
                  </a:extLst>
                </a:gridCol>
              </a:tblGrid>
              <a:tr h="95761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6" marR="3176" marT="31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 Health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(%) of Population Under FPL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Eaten Fruits or Veggies Yesterday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 Group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Race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Insured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Exercise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Drinker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Smoker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237089"/>
                  </a:ext>
                </a:extLst>
              </a:tr>
              <a:tr h="256626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6" marR="3176" marT="31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209221"/>
                  </a:ext>
                </a:extLst>
              </a:tr>
              <a:tr h="256626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843574"/>
                  </a:ext>
                </a:extLst>
              </a:tr>
              <a:tr h="256626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50801"/>
                  </a:ext>
                </a:extLst>
              </a:tr>
              <a:tr h="256626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6" marR="3176" marT="31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173826"/>
                  </a:ext>
                </a:extLst>
              </a:tr>
              <a:tr h="256626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76" marR="3176" marT="31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59445"/>
                  </a:ext>
                </a:extLst>
              </a:tr>
              <a:tr h="256626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176" marR="3176" marT="31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839577"/>
                  </a:ext>
                </a:extLst>
              </a:tr>
              <a:tr h="256626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176" marR="3176" marT="31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091637"/>
                  </a:ext>
                </a:extLst>
              </a:tr>
              <a:tr h="256626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176" marR="3176" marT="31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517440"/>
                  </a:ext>
                </a:extLst>
              </a:tr>
              <a:tr h="256626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176" marR="3176" marT="31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093481"/>
                  </a:ext>
                </a:extLst>
              </a:tr>
              <a:tr h="256626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176" marR="3176" marT="31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006653"/>
                  </a:ext>
                </a:extLst>
              </a:tr>
              <a:tr h="256626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176" marR="3176" marT="31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72689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56EBE4F-542A-4330-85A7-57691D6627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22621387"/>
              </p:ext>
            </p:extLst>
          </p:nvPr>
        </p:nvGraphicFramePr>
        <p:xfrm>
          <a:off x="412955" y="2505075"/>
          <a:ext cx="5648630" cy="3743314"/>
        </p:xfrm>
        <a:graphic>
          <a:graphicData uri="http://schemas.openxmlformats.org/drawingml/2006/table">
            <a:tbl>
              <a:tblPr/>
              <a:tblGrid>
                <a:gridCol w="434510">
                  <a:extLst>
                    <a:ext uri="{9D8B030D-6E8A-4147-A177-3AD203B41FA5}">
                      <a16:colId xmlns:a16="http://schemas.microsoft.com/office/drawing/2014/main" val="1415170993"/>
                    </a:ext>
                  </a:extLst>
                </a:gridCol>
                <a:gridCol w="434510">
                  <a:extLst>
                    <a:ext uri="{9D8B030D-6E8A-4147-A177-3AD203B41FA5}">
                      <a16:colId xmlns:a16="http://schemas.microsoft.com/office/drawing/2014/main" val="3862580556"/>
                    </a:ext>
                  </a:extLst>
                </a:gridCol>
                <a:gridCol w="434510">
                  <a:extLst>
                    <a:ext uri="{9D8B030D-6E8A-4147-A177-3AD203B41FA5}">
                      <a16:colId xmlns:a16="http://schemas.microsoft.com/office/drawing/2014/main" val="2509683957"/>
                    </a:ext>
                  </a:extLst>
                </a:gridCol>
                <a:gridCol w="434510">
                  <a:extLst>
                    <a:ext uri="{9D8B030D-6E8A-4147-A177-3AD203B41FA5}">
                      <a16:colId xmlns:a16="http://schemas.microsoft.com/office/drawing/2014/main" val="86906043"/>
                    </a:ext>
                  </a:extLst>
                </a:gridCol>
                <a:gridCol w="434510">
                  <a:extLst>
                    <a:ext uri="{9D8B030D-6E8A-4147-A177-3AD203B41FA5}">
                      <a16:colId xmlns:a16="http://schemas.microsoft.com/office/drawing/2014/main" val="3284454927"/>
                    </a:ext>
                  </a:extLst>
                </a:gridCol>
                <a:gridCol w="434510">
                  <a:extLst>
                    <a:ext uri="{9D8B030D-6E8A-4147-A177-3AD203B41FA5}">
                      <a16:colId xmlns:a16="http://schemas.microsoft.com/office/drawing/2014/main" val="515687702"/>
                    </a:ext>
                  </a:extLst>
                </a:gridCol>
                <a:gridCol w="434510">
                  <a:extLst>
                    <a:ext uri="{9D8B030D-6E8A-4147-A177-3AD203B41FA5}">
                      <a16:colId xmlns:a16="http://schemas.microsoft.com/office/drawing/2014/main" val="3025414009"/>
                    </a:ext>
                  </a:extLst>
                </a:gridCol>
                <a:gridCol w="434510">
                  <a:extLst>
                    <a:ext uri="{9D8B030D-6E8A-4147-A177-3AD203B41FA5}">
                      <a16:colId xmlns:a16="http://schemas.microsoft.com/office/drawing/2014/main" val="2561404789"/>
                    </a:ext>
                  </a:extLst>
                </a:gridCol>
                <a:gridCol w="434510">
                  <a:extLst>
                    <a:ext uri="{9D8B030D-6E8A-4147-A177-3AD203B41FA5}">
                      <a16:colId xmlns:a16="http://schemas.microsoft.com/office/drawing/2014/main" val="2419145347"/>
                    </a:ext>
                  </a:extLst>
                </a:gridCol>
                <a:gridCol w="434510">
                  <a:extLst>
                    <a:ext uri="{9D8B030D-6E8A-4147-A177-3AD203B41FA5}">
                      <a16:colId xmlns:a16="http://schemas.microsoft.com/office/drawing/2014/main" val="3394574154"/>
                    </a:ext>
                  </a:extLst>
                </a:gridCol>
                <a:gridCol w="434510">
                  <a:extLst>
                    <a:ext uri="{9D8B030D-6E8A-4147-A177-3AD203B41FA5}">
                      <a16:colId xmlns:a16="http://schemas.microsoft.com/office/drawing/2014/main" val="4035314386"/>
                    </a:ext>
                  </a:extLst>
                </a:gridCol>
                <a:gridCol w="434510">
                  <a:extLst>
                    <a:ext uri="{9D8B030D-6E8A-4147-A177-3AD203B41FA5}">
                      <a16:colId xmlns:a16="http://schemas.microsoft.com/office/drawing/2014/main" val="398987653"/>
                    </a:ext>
                  </a:extLst>
                </a:gridCol>
                <a:gridCol w="434510">
                  <a:extLst>
                    <a:ext uri="{9D8B030D-6E8A-4147-A177-3AD203B41FA5}">
                      <a16:colId xmlns:a16="http://schemas.microsoft.com/office/drawing/2014/main" val="1991238077"/>
                    </a:ext>
                  </a:extLst>
                </a:gridCol>
              </a:tblGrid>
              <a:tr h="99927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demog17</a:t>
                      </a:r>
                    </a:p>
                  </a:txBody>
                  <a:tcPr marL="2918" marR="2918" marT="2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nutrition1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borough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newrace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cid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uhf34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neighpovgroup4_0812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generalhealth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insuredgateway13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insure13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insured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insure5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pcp13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42901"/>
                  </a:ext>
                </a:extLst>
              </a:tr>
              <a:tr h="34300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918" marR="2918" marT="2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1400001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good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005053"/>
                  </a:ext>
                </a:extLst>
              </a:tr>
              <a:tr h="34300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918" marR="2918" marT="2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1400002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good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276418"/>
                  </a:ext>
                </a:extLst>
              </a:tr>
              <a:tr h="34300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918" marR="2918" marT="2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1400003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good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388274"/>
                  </a:ext>
                </a:extLst>
              </a:tr>
              <a:tr h="34300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918" marR="2918" marT="2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1400004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good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64403"/>
                  </a:ext>
                </a:extLst>
              </a:tr>
              <a:tr h="34300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918" marR="2918" marT="2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1400005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660750"/>
                  </a:ext>
                </a:extLst>
              </a:tr>
              <a:tr h="34300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918" marR="2918" marT="2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1400006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476898"/>
                  </a:ext>
                </a:extLst>
              </a:tr>
              <a:tr h="34300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918" marR="2918" marT="2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1400007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014496"/>
                  </a:ext>
                </a:extLst>
              </a:tr>
              <a:tr h="34300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918" marR="2918" marT="2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1400008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192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4485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1C18-FB64-459D-9504-B74716C4D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of our </a:t>
            </a:r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F53B2-58CE-4A26-847C-944E8DF27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 with the </a:t>
            </a:r>
            <a:r>
              <a:rPr lang="en-US" dirty="0" err="1"/>
              <a:t>DataSet</a:t>
            </a:r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Our Solutions …</a:t>
            </a:r>
          </a:p>
        </p:txBody>
      </p:sp>
    </p:spTree>
    <p:extLst>
      <p:ext uri="{BB962C8B-B14F-4D97-AF65-F5344CB8AC3E}">
        <p14:creationId xmlns:p14="http://schemas.microsoft.com/office/powerpoint/2010/main" val="219957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693</Words>
  <Application>Microsoft Office PowerPoint</Application>
  <PresentationFormat>Widescreen</PresentationFormat>
  <Paragraphs>308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The Good, the Bad, &amp; the Ugly of New York Health</vt:lpstr>
      <vt:lpstr>How does environmental &amp; lifestyle influence health state? </vt:lpstr>
      <vt:lpstr>Health depends on a wide range of factors</vt:lpstr>
      <vt:lpstr>Based on a 2013 NY Survey – Men and women were asked several questions regarding their Demographics and Lifestyle to determine how they are categorized in General Health state.</vt:lpstr>
      <vt:lpstr>Total General Health of NY</vt:lpstr>
      <vt:lpstr>Hmmm…. Inner thoughts </vt:lpstr>
      <vt:lpstr>First we need to understand our Data</vt:lpstr>
      <vt:lpstr>Raw Data versus Clean Data</vt:lpstr>
      <vt:lpstr>Exploration of our DataSet</vt:lpstr>
      <vt:lpstr>Data Analysis</vt:lpstr>
      <vt:lpstr>Data Analysis</vt:lpstr>
      <vt:lpstr>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Mieae</dc:creator>
  <cp:lastModifiedBy>Toni Anderson</cp:lastModifiedBy>
  <cp:revision>21</cp:revision>
  <dcterms:created xsi:type="dcterms:W3CDTF">2018-06-10T20:25:48Z</dcterms:created>
  <dcterms:modified xsi:type="dcterms:W3CDTF">2018-06-12T05:28:54Z</dcterms:modified>
</cp:coreProperties>
</file>