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8" r:id="rId15"/>
    <p:sldId id="266" r:id="rId16"/>
    <p:sldId id="269" r:id="rId17"/>
    <p:sldId id="270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3401" autoAdjust="0"/>
  </p:normalViewPr>
  <p:slideViewPr>
    <p:cSldViewPr snapToGrid="0">
      <p:cViewPr varScale="1">
        <p:scale>
          <a:sx n="123" d="100"/>
          <a:sy n="123" d="100"/>
        </p:scale>
        <p:origin x="12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azure.com/toniclvk" TargetMode="External"/><Relationship Id="rId3" Type="http://schemas.openxmlformats.org/officeDocument/2006/relationships/hyperlink" Target="https://docs.microsoft.com/en-us/azure/aks/concepts-scale" TargetMode="External"/><Relationship Id="rId7" Type="http://schemas.openxmlformats.org/officeDocument/2006/relationships/hyperlink" Target="https://online.visual-paradig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k8s.io/terraform-aks" TargetMode="External"/><Relationship Id="rId5" Type="http://schemas.openxmlformats.org/officeDocument/2006/relationships/hyperlink" Target="https://registry.terraform.io/providers/hashicorp/azurerm/latest/docs/resources/kubernetes_cluster" TargetMode="External"/><Relationship Id="rId10" Type="http://schemas.openxmlformats.org/officeDocument/2006/relationships/hyperlink" Target="https://hub.docker.com/repository/docker/toniclvk/lab2022" TargetMode="External"/><Relationship Id="rId4" Type="http://schemas.openxmlformats.org/officeDocument/2006/relationships/hyperlink" Target="https://registry.terraform.io/" TargetMode="External"/><Relationship Id="rId9" Type="http://schemas.openxmlformats.org/officeDocument/2006/relationships/hyperlink" Target="https://sonarcloud.io/project/overview?id=toniclvk_Weather20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233104"/>
            <a:ext cx="3901049" cy="1494597"/>
          </a:xfrm>
        </p:spPr>
        <p:txBody>
          <a:bodyPr/>
          <a:lstStyle/>
          <a:p>
            <a:r>
              <a:rPr lang="en-US" b="1" dirty="0"/>
              <a:t>Diploma </a:t>
            </a:r>
            <a:br>
              <a:rPr lang="en-US" b="1" dirty="0"/>
            </a:br>
            <a:r>
              <a:rPr lang="en-US" sz="2800" b="1" dirty="0"/>
              <a:t>CI/CD weather application in the Azure Cloud </a:t>
            </a:r>
            <a:r>
              <a:rPr lang="en-US" sz="2800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0441" y="4233503"/>
            <a:ext cx="4315968" cy="313932"/>
          </a:xfrm>
        </p:spPr>
        <p:txBody>
          <a:bodyPr/>
          <a:lstStyle/>
          <a:p>
            <a:r>
              <a:rPr lang="en-US" dirty="0"/>
              <a:t>Viacheslav Kudriavtsev1</a:t>
            </a:r>
          </a:p>
          <a:p>
            <a:r>
              <a:rPr lang="en-US" dirty="0"/>
              <a:t>Stream 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59FB9-6980-4415-8CA2-B4553AF1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 Management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AEE0FA-34E0-4E58-B3D7-67925140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AAAAC1-8429-4F73-BCC8-A7772A7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46"/>
            <a:ext cx="9144000" cy="41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59FB9-6980-4415-8CA2-B4553AF1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Optimizations and improvements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AEE0FA-34E0-4E58-B3D7-67925140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8B1108-38C9-4089-9F20-4D3E898DE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97" y="1142200"/>
            <a:ext cx="6171473" cy="176158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</a:t>
            </a:r>
            <a:r>
              <a:rPr lang="ru-RU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sticky session or update application code</a:t>
            </a:r>
            <a:r>
              <a:rPr lang="ru-RU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None/>
            </a:pPr>
            <a:b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infrastructure deployment in DevOps server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None/>
            </a:pPr>
            <a:endParaRPr lang="en-US" sz="20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None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Terraform plugin</a:t>
            </a:r>
            <a:r>
              <a:rPr lang="ru-RU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 functional tests</a:t>
            </a:r>
            <a:r>
              <a:rPr lang="ru-RU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0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MATERIALS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61212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Scalability: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https://docs.microsoft.com/en-us/azure/aks/concepts-scale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Terraform AKS: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https://registry.terraform.io/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https://registry.terraform.io/providers/hashicorp/azurerm/latest/docs/resources/kubernetes_cluster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Terraform kubernetes: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https://learnk8s.io/terraform-aks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Visual Paradigm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https://online.visual-paradigm.com/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My  Azure DevOps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https://dev.azure.com/toniclvk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My Sonar Cloud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https://sonarcloud.io/project/overview?id=toniclvk_Weather2022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My Docker Hub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https://hub.docker.com/repository/docker/toniclvk/lab2022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latin typeface="Arial Black" panose="020B0A04020102020204" pitchFamily="34" charset="0"/>
              </a:rPr>
              <a:t>GOALS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D0D4D4-2C6B-4B58-984D-43A87647DF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5204" y="1452166"/>
            <a:ext cx="6171473" cy="176158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</a:t>
            </a:r>
            <a:r>
              <a:rPr lang="ru-RU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Web-application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None/>
            </a:pPr>
            <a:b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CI/CD infrastructure in the Azure cloud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None/>
            </a:pPr>
            <a:endParaRPr lang="en-US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 CI/CD pipeline with Azure DevOps Server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Technologies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46A37-FB90-4A01-9788-B19A631D612D}"/>
              </a:ext>
            </a:extLst>
          </p:cNvPr>
          <p:cNvSpPr txBox="1"/>
          <p:nvPr/>
        </p:nvSpPr>
        <p:spPr>
          <a:xfrm>
            <a:off x="496801" y="716093"/>
            <a:ext cx="33708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Web-application: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Python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Django </a:t>
            </a:r>
            <a:r>
              <a:rPr lang="en-US" sz="1400" b="1" dirty="0">
                <a:solidFill>
                  <a:srgbClr val="133C41"/>
                </a:solidFill>
              </a:rPr>
              <a:t>(restframework</a:t>
            </a:r>
            <a:r>
              <a:rPr lang="ru-RU" sz="1400" b="1" dirty="0">
                <a:solidFill>
                  <a:srgbClr val="133C41"/>
                </a:solidFill>
              </a:rPr>
              <a:t>,</a:t>
            </a:r>
            <a:r>
              <a:rPr lang="en-US" sz="1400" b="1" dirty="0">
                <a:solidFill>
                  <a:srgbClr val="133C41"/>
                </a:solidFill>
              </a:rPr>
              <a:t> requests)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PostgreSQL</a:t>
            </a:r>
          </a:p>
          <a:p>
            <a:pPr marL="0" indent="0">
              <a:buNone/>
            </a:pPr>
            <a:endParaRPr lang="en-US" sz="1600" b="1" dirty="0">
              <a:solidFill>
                <a:srgbClr val="133C41"/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815F0-1383-4718-A6E8-E1BE1CD4C07A}"/>
              </a:ext>
            </a:extLst>
          </p:cNvPr>
          <p:cNvSpPr txBox="1"/>
          <p:nvPr/>
        </p:nvSpPr>
        <p:spPr>
          <a:xfrm>
            <a:off x="534691" y="1910030"/>
            <a:ext cx="3295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Infrastructure: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Azure: </a:t>
            </a:r>
            <a:r>
              <a:rPr lang="en-US" sz="1400" b="1" dirty="0">
                <a:solidFill>
                  <a:srgbClr val="133C41"/>
                </a:solidFill>
              </a:rPr>
              <a:t>postgresql_server, 	kubernetes_cluster, 	log_analytics_workspace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Terraform</a:t>
            </a:r>
            <a:endParaRPr lang="ru-RU" sz="1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BA94C-9104-4C1D-838D-72285AB7D618}"/>
              </a:ext>
            </a:extLst>
          </p:cNvPr>
          <p:cNvSpPr txBox="1"/>
          <p:nvPr/>
        </p:nvSpPr>
        <p:spPr>
          <a:xfrm>
            <a:off x="534691" y="3283684"/>
            <a:ext cx="16994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CI/CD: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Azure DevOps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Docker hub</a:t>
            </a:r>
            <a:r>
              <a:rPr lang="en-US" sz="1400" b="1" dirty="0">
                <a:solidFill>
                  <a:srgbClr val="133C4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∙ </a:t>
            </a:r>
            <a:r>
              <a:rPr lang="en-US" sz="1600" b="1" dirty="0">
                <a:solidFill>
                  <a:srgbClr val="133C41"/>
                </a:solidFill>
              </a:rPr>
              <a:t>Sonar cloud</a:t>
            </a:r>
          </a:p>
          <a:p>
            <a:pPr marL="0" indent="0">
              <a:buNone/>
            </a:pPr>
            <a:endParaRPr lang="en-US" sz="1600" b="1" dirty="0">
              <a:solidFill>
                <a:srgbClr val="133C41"/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4F109F-AD91-409A-A3EC-65146201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10" y="1296669"/>
            <a:ext cx="1047750" cy="990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50E566-8EF3-4418-80FD-8C2045E2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7" y="865849"/>
            <a:ext cx="1163136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5B7CC0-C272-4E3E-8D37-431E32DCA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797" y="1179806"/>
            <a:ext cx="773700" cy="7837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98F8FF-5B66-45F3-A9E4-48230DE12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651" y="1695659"/>
            <a:ext cx="987642" cy="7797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6F78EE-AEFA-424B-BA7C-86A130C33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138" y="2899814"/>
            <a:ext cx="420065" cy="49530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7587B3-0F7F-4756-A77F-69C5852FB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650" y="2357378"/>
            <a:ext cx="787455" cy="87609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FEF35E-E24C-4E13-B8FC-6AD96D77F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6477" y="2242298"/>
            <a:ext cx="538105" cy="49530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BEEDBE-874D-40CF-AEB8-599C999279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2789" y="2339679"/>
            <a:ext cx="739795" cy="64170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8E37E7-E46C-4CD1-8E82-38D1D481C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8231" y="3798711"/>
            <a:ext cx="609406" cy="6011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F05EDD3-EB34-4BB3-8BC6-D686D3271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8494" y="4310676"/>
            <a:ext cx="1585725" cy="3241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74FC79D-830B-4616-8E36-44C34B6CF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5263" y="3029466"/>
            <a:ext cx="589666" cy="55408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2C722A0-A812-4A36-93BB-DA16F3B852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4891" y="3306507"/>
            <a:ext cx="895593" cy="8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03349"/>
            <a:ext cx="8426449" cy="301752"/>
          </a:xfrm>
        </p:spPr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Web 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016E6C-850C-41B0-97FF-F5D406E4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50" y="1676552"/>
            <a:ext cx="1805553" cy="4072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07C14B-E2CB-49C2-AFEE-63A3CD08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461" y="2083754"/>
            <a:ext cx="617833" cy="324576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C1F63B-2085-4625-93A2-8AF1AFC9D9EE}"/>
              </a:ext>
            </a:extLst>
          </p:cNvPr>
          <p:cNvCxnSpPr>
            <a:cxnSpLocks/>
          </p:cNvCxnSpPr>
          <p:nvPr/>
        </p:nvCxnSpPr>
        <p:spPr>
          <a:xfrm>
            <a:off x="5292670" y="2083754"/>
            <a:ext cx="169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95B4A-505B-46CC-987B-FCD94A78B617}"/>
              </a:ext>
            </a:extLst>
          </p:cNvPr>
          <p:cNvCxnSpPr>
            <a:cxnSpLocks/>
          </p:cNvCxnSpPr>
          <p:nvPr/>
        </p:nvCxnSpPr>
        <p:spPr>
          <a:xfrm flipH="1">
            <a:off x="5292670" y="2287355"/>
            <a:ext cx="16997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5968C25-2720-4674-803A-8B0A37F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805" y="741028"/>
            <a:ext cx="2697052" cy="3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DAE3F-FFC2-40CC-8C62-CA102D18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28600"/>
            <a:ext cx="8426449" cy="301752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Infrastructure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72DE1D-8DCB-4004-9BBF-AF64C3CA6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779307-4B0E-4F15-B9FA-9EB42E6B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91" y="743919"/>
            <a:ext cx="5630493" cy="40827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3D25D-8CC1-4A47-9B25-1A62D443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051" y="743919"/>
            <a:ext cx="481364" cy="5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8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CI/CD Pipeline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BF6972-E657-434F-A77F-F3092747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02"/>
            <a:ext cx="9144000" cy="38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8D523-3E9B-4E79-A9BC-4B8F9C0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Scalability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C1B3FC-6EDC-4A4C-B21F-D88EC847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903FB-78EF-4944-96BE-9BA75C406FDB}"/>
              </a:ext>
            </a:extLst>
          </p:cNvPr>
          <p:cNvSpPr txBox="1"/>
          <p:nvPr/>
        </p:nvSpPr>
        <p:spPr>
          <a:xfrm>
            <a:off x="1818064" y="697684"/>
            <a:ext cx="2471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Horizontal pod autoscaler</a:t>
            </a:r>
            <a:endParaRPr lang="ru-RU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B0FD4-DEF3-4DC5-B0E3-1C7BCD7F4B9A}"/>
              </a:ext>
            </a:extLst>
          </p:cNvPr>
          <p:cNvSpPr txBox="1"/>
          <p:nvPr/>
        </p:nvSpPr>
        <p:spPr>
          <a:xfrm>
            <a:off x="489085" y="924169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spec:</a:t>
            </a:r>
          </a:p>
          <a:p>
            <a:r>
              <a:rPr lang="en-US" dirty="0"/>
              <a:t>  </a:t>
            </a:r>
            <a:r>
              <a:rPr lang="en-US" dirty="0" err="1"/>
              <a:t>maxReplicas</a:t>
            </a:r>
            <a:r>
              <a:rPr lang="en-US" dirty="0"/>
              <a:t>: 9 </a:t>
            </a:r>
          </a:p>
          <a:p>
            <a:r>
              <a:rPr lang="en-US" dirty="0"/>
              <a:t>  </a:t>
            </a:r>
            <a:r>
              <a:rPr lang="en-US" dirty="0" err="1"/>
              <a:t>minReplicas</a:t>
            </a:r>
            <a:r>
              <a:rPr lang="en-US" dirty="0"/>
              <a:t>: 2 </a:t>
            </a:r>
          </a:p>
          <a:p>
            <a:r>
              <a:rPr lang="en-US" dirty="0"/>
              <a:t>  </a:t>
            </a:r>
            <a:r>
              <a:rPr lang="en-US" dirty="0" err="1"/>
              <a:t>scaleTargetRef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r>
              <a:rPr lang="en-US" dirty="0"/>
              <a:t>    kind: Deployment</a:t>
            </a:r>
          </a:p>
          <a:p>
            <a:r>
              <a:rPr lang="en-US" dirty="0"/>
              <a:t>    name: weather-application</a:t>
            </a:r>
          </a:p>
          <a:p>
            <a:r>
              <a:rPr lang="en-US" dirty="0"/>
              <a:t>  </a:t>
            </a:r>
            <a:r>
              <a:rPr lang="en-US" dirty="0" err="1"/>
              <a:t>targetCPUUtilizationPercentage</a:t>
            </a:r>
            <a:r>
              <a:rPr lang="en-US" dirty="0"/>
              <a:t>: 15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3034B7-012B-41AF-9778-B867F3AA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17" y="847725"/>
            <a:ext cx="4105275" cy="1724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261F8-95DA-4491-932F-0088F0CDA43E}"/>
              </a:ext>
            </a:extLst>
          </p:cNvPr>
          <p:cNvSpPr txBox="1"/>
          <p:nvPr/>
        </p:nvSpPr>
        <p:spPr>
          <a:xfrm>
            <a:off x="489086" y="2973340"/>
            <a:ext cx="46417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default_node_pool</a:t>
            </a:r>
            <a:r>
              <a:rPr lang="en-US" dirty="0"/>
              <a:t>   {    </a:t>
            </a:r>
          </a:p>
          <a:p>
            <a:r>
              <a:rPr lang="en-US" dirty="0"/>
              <a:t>name       = "default"   </a:t>
            </a:r>
          </a:p>
          <a:p>
            <a:r>
              <a:rPr lang="en-US" dirty="0" err="1"/>
              <a:t>vm_size</a:t>
            </a:r>
            <a:r>
              <a:rPr lang="en-US" dirty="0"/>
              <a:t>    = "standard_d2_v2"    </a:t>
            </a:r>
          </a:p>
          <a:p>
            <a:r>
              <a:rPr lang="en-US" dirty="0" err="1"/>
              <a:t>enable_auto_scaling</a:t>
            </a:r>
            <a:r>
              <a:rPr lang="en-US" dirty="0"/>
              <a:t> = true   </a:t>
            </a:r>
          </a:p>
          <a:p>
            <a:r>
              <a:rPr lang="en-US" dirty="0" err="1"/>
              <a:t>node_count</a:t>
            </a:r>
            <a:r>
              <a:rPr lang="en-US" dirty="0"/>
              <a:t> = "2"    </a:t>
            </a:r>
          </a:p>
          <a:p>
            <a:r>
              <a:rPr lang="en-US" dirty="0" err="1"/>
              <a:t>min_count</a:t>
            </a:r>
            <a:r>
              <a:rPr lang="en-US" dirty="0"/>
              <a:t> = "1"    </a:t>
            </a:r>
          </a:p>
          <a:p>
            <a:r>
              <a:rPr lang="en-US" dirty="0" err="1"/>
              <a:t>max_count</a:t>
            </a:r>
            <a:r>
              <a:rPr lang="en-US" dirty="0"/>
              <a:t> = "3"   </a:t>
            </a:r>
          </a:p>
          <a:p>
            <a:r>
              <a:rPr lang="en-US" dirty="0" err="1"/>
              <a:t>max_pods</a:t>
            </a:r>
            <a:r>
              <a:rPr lang="en-US" dirty="0"/>
              <a:t> = "110"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C27B13-ABF7-4D19-AD4C-82C82D71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54" y="2603819"/>
            <a:ext cx="4114800" cy="2190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E4097D-3B3E-4B88-B7C2-C9C332C0D1DA}"/>
              </a:ext>
            </a:extLst>
          </p:cNvPr>
          <p:cNvSpPr txBox="1"/>
          <p:nvPr/>
        </p:nvSpPr>
        <p:spPr>
          <a:xfrm>
            <a:off x="2302386" y="2665780"/>
            <a:ext cx="1766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Cluster autoscaler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7414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8D523-3E9B-4E79-A9BC-4B8F9C0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Monitoring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C1B3FC-6EDC-4A4C-B21F-D88EC847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064EE-213F-49EB-BA49-C3097F75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06"/>
            <a:ext cx="9113927" cy="25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2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59FB9-6980-4415-8CA2-B4553AF1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Logging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AEE0FA-34E0-4E58-B3D7-67925140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B79FF4-7A6A-4489-A47D-CB49D89E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" y="762528"/>
            <a:ext cx="9036811" cy="28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384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03F9C2E-10ED-46EF-B255-8CABB5FAB17E}">
  <ds:schemaRefs>
    <ds:schemaRef ds:uri="http://schemas.microsoft.com/office/2006/metadata/properties"/>
    <ds:schemaRef ds:uri="http://schemas.microsoft.com/office/infopath/2007/PartnerControls"/>
    <ds:schemaRef ds:uri="5ede5379-f79c-4964-9301-1140f96aa672"/>
  </ds:schemaRefs>
</ds:datastoreItem>
</file>

<file path=customXml/itemProps2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1694</TotalTime>
  <Words>377</Words>
  <Application>Microsoft Office PowerPoint</Application>
  <PresentationFormat>Экран (16:9)</PresentationFormat>
  <Paragraphs>85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Courier New</vt:lpstr>
      <vt:lpstr>Covers</vt:lpstr>
      <vt:lpstr>General</vt:lpstr>
      <vt:lpstr>Breakers</vt:lpstr>
      <vt:lpstr>Diploma  CI/CD weather application in the Azure Cloud  </vt:lpstr>
      <vt:lpstr>GOALS</vt:lpstr>
      <vt:lpstr>Technologies</vt:lpstr>
      <vt:lpstr>Web Application Architecture</vt:lpstr>
      <vt:lpstr>Infrastructure</vt:lpstr>
      <vt:lpstr>CI/CD Pipeline</vt:lpstr>
      <vt:lpstr>Scalability</vt:lpstr>
      <vt:lpstr>Monitoring</vt:lpstr>
      <vt:lpstr>Logging</vt:lpstr>
      <vt:lpstr>Cost Management</vt:lpstr>
      <vt:lpstr>Optimizations and improvements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Viacheslav Kudriavtsev1</cp:lastModifiedBy>
  <cp:revision>37</cp:revision>
  <dcterms:created xsi:type="dcterms:W3CDTF">2018-01-26T19:23:30Z</dcterms:created>
  <dcterms:modified xsi:type="dcterms:W3CDTF">2022-02-23T18:56:25Z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