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59" r:id="rId7"/>
    <p:sldId id="261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5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391E-B418-4FBE-AE17-8D2764806797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F3B-3716-4B33-B455-1D95EC2DB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83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391E-B418-4FBE-AE17-8D2764806797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F3B-3716-4B33-B455-1D95EC2DB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24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391E-B418-4FBE-AE17-8D2764806797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F3B-3716-4B33-B455-1D95EC2DB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35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391E-B418-4FBE-AE17-8D2764806797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F3B-3716-4B33-B455-1D95EC2DB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18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391E-B418-4FBE-AE17-8D2764806797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F3B-3716-4B33-B455-1D95EC2DB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1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391E-B418-4FBE-AE17-8D2764806797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F3B-3716-4B33-B455-1D95EC2DB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60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391E-B418-4FBE-AE17-8D2764806797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F3B-3716-4B33-B455-1D95EC2DB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97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391E-B418-4FBE-AE17-8D2764806797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F3B-3716-4B33-B455-1D95EC2DB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70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391E-B418-4FBE-AE17-8D2764806797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F3B-3716-4B33-B455-1D95EC2DB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8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391E-B418-4FBE-AE17-8D2764806797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F3B-3716-4B33-B455-1D95EC2DB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7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391E-B418-4FBE-AE17-8D2764806797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F3B-3716-4B33-B455-1D95EC2DB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94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C391E-B418-4FBE-AE17-8D2764806797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AF3B-3716-4B33-B455-1D95EC2DB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10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76"/>
          <a:stretch/>
        </p:blipFill>
        <p:spPr>
          <a:xfrm>
            <a:off x="0" y="0"/>
            <a:ext cx="12192000" cy="686574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01479" y="1022886"/>
            <a:ext cx="8276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GENISO" panose="02000400000000000000" pitchFamily="2" charset="0"/>
                <a:cs typeface="GENISO" panose="02000400000000000000" pitchFamily="2" charset="0"/>
              </a:rPr>
              <a:t>ARQUITETURA PASSIVA</a:t>
            </a:r>
            <a:endParaRPr lang="pt-BR" sz="6000" b="1" dirty="0">
              <a:solidFill>
                <a:schemeClr val="accent1">
                  <a:lumMod val="40000"/>
                  <a:lumOff val="60000"/>
                </a:schemeClr>
              </a:solidFill>
              <a:latin typeface="GENISO" panose="02000400000000000000" pitchFamily="2" charset="0"/>
              <a:cs typeface="GENISO" panose="020004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01479" y="1922834"/>
            <a:ext cx="82760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45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GENISO" panose="02000400000000000000" pitchFamily="2" charset="0"/>
                <a:cs typeface="GENISO" panose="02000400000000000000" pitchFamily="2" charset="0"/>
              </a:rPr>
              <a:t>ELETROTÉCNICA GERAL | AGOSTO DE 2017</a:t>
            </a:r>
            <a:endParaRPr lang="pt-BR" sz="3450" b="1" dirty="0">
              <a:solidFill>
                <a:schemeClr val="accent1">
                  <a:lumMod val="40000"/>
                  <a:lumOff val="60000"/>
                </a:schemeClr>
              </a:solidFill>
              <a:latin typeface="GENISO" panose="02000400000000000000" pitchFamily="2" charset="0"/>
              <a:cs typeface="GENISO" panose="020004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3437" y="4292601"/>
            <a:ext cx="7904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GENISO" panose="02000400000000000000" pitchFamily="2" charset="0"/>
                <a:cs typeface="GENISO" panose="02000400000000000000" pitchFamily="2" charset="0"/>
              </a:rPr>
              <a:t>Karine Franco</a:t>
            </a:r>
          </a:p>
          <a:p>
            <a:r>
              <a:rPr lang="pt-BR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GENISO" panose="02000400000000000000" pitchFamily="2" charset="0"/>
                <a:cs typeface="GENISO" panose="02000400000000000000" pitchFamily="2" charset="0"/>
              </a:rPr>
              <a:t>Valmir Bernardes</a:t>
            </a:r>
          </a:p>
          <a:p>
            <a:r>
              <a:rPr lang="pt-BR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GENISO" panose="02000400000000000000" pitchFamily="2" charset="0"/>
                <a:cs typeface="GENISO" panose="02000400000000000000" pitchFamily="2" charset="0"/>
              </a:rPr>
              <a:t>Viviane Moraes</a:t>
            </a:r>
            <a:endParaRPr lang="pt-BR" sz="3600" b="1" dirty="0">
              <a:solidFill>
                <a:schemeClr val="accent1">
                  <a:lumMod val="40000"/>
                  <a:lumOff val="60000"/>
                </a:schemeClr>
              </a:solidFill>
              <a:latin typeface="GENISO" panose="02000400000000000000" pitchFamily="2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6910" y="759415"/>
            <a:ext cx="83380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chemeClr val="accent1">
                    <a:lumMod val="50000"/>
                  </a:schemeClr>
                </a:solidFill>
                <a:latin typeface="GENISO" panose="02000400000000000000" pitchFamily="2" charset="0"/>
                <a:cs typeface="GENISO" panose="02000400000000000000" pitchFamily="2" charset="0"/>
              </a:rPr>
              <a:t>CONSIDERAÇÕES FINAIS</a:t>
            </a:r>
            <a:endParaRPr lang="pt-BR" sz="5000" b="1" dirty="0">
              <a:solidFill>
                <a:schemeClr val="accent1">
                  <a:lumMod val="50000"/>
                </a:schemeClr>
              </a:solidFill>
              <a:latin typeface="GENISO" panose="02000400000000000000" pitchFamily="2" charset="0"/>
              <a:cs typeface="GENISO" panose="02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6910" y="2089687"/>
            <a:ext cx="8803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Aplicação do tema na área de atuação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Conhecimentos básicos da disciplina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Praticas no laboratório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pt-BR" sz="3600" dirty="0">
              <a:solidFill>
                <a:schemeClr val="accent1">
                  <a:lumMod val="50000"/>
                </a:schemeClr>
              </a:solidFill>
              <a:latin typeface="Franklin Gothic Book" panose="020B0503020102020204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13"/>
          <a:stretch/>
        </p:blipFill>
        <p:spPr>
          <a:xfrm>
            <a:off x="3556145" y="11361"/>
            <a:ext cx="8635855" cy="6858000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5" name="CaixaDeTexto 4"/>
          <p:cNvSpPr txBox="1"/>
          <p:nvPr/>
        </p:nvSpPr>
        <p:spPr>
          <a:xfrm>
            <a:off x="790414" y="2424698"/>
            <a:ext cx="6354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accent2">
                    <a:lumMod val="75000"/>
                  </a:schemeClr>
                </a:solidFill>
                <a:latin typeface="GENISO" panose="02000400000000000000" pitchFamily="2" charset="0"/>
                <a:cs typeface="GENISO" panose="02000400000000000000" pitchFamily="2" charset="0"/>
              </a:rPr>
              <a:t>DEMONSTRAÇÃO</a:t>
            </a:r>
            <a:endParaRPr lang="pt-BR" sz="6000" b="1" dirty="0">
              <a:solidFill>
                <a:schemeClr val="accent2">
                  <a:lumMod val="75000"/>
                </a:schemeClr>
              </a:solidFill>
              <a:latin typeface="GENISO" panose="02000400000000000000" pitchFamily="2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6910" y="759415"/>
            <a:ext cx="77026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chemeClr val="accent1">
                    <a:lumMod val="50000"/>
                  </a:schemeClr>
                </a:solidFill>
                <a:latin typeface="GENISO" panose="02000400000000000000" pitchFamily="2" charset="0"/>
                <a:cs typeface="GENISO" panose="02000400000000000000" pitchFamily="2" charset="0"/>
              </a:rPr>
              <a:t>ARQUITETURA PASSIVA</a:t>
            </a:r>
            <a:endParaRPr lang="pt-BR" sz="5000" b="1" dirty="0">
              <a:solidFill>
                <a:schemeClr val="accent1">
                  <a:lumMod val="50000"/>
                </a:schemeClr>
              </a:solidFill>
              <a:latin typeface="GENISO" panose="02000400000000000000" pitchFamily="2" charset="0"/>
              <a:cs typeface="GENISO" panose="02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6910" y="2043192"/>
            <a:ext cx="8803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Contexto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Eficiência energética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Sustentabilidade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Aplicabilidade</a:t>
            </a:r>
            <a:endParaRPr lang="pt-BR" sz="3600" dirty="0">
              <a:solidFill>
                <a:schemeClr val="accent1">
                  <a:lumMod val="50000"/>
                </a:schemeClr>
              </a:solidFill>
              <a:latin typeface="Franklin Gothic Book" panose="020B0503020102020204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9" r="1"/>
          <a:stretch/>
        </p:blipFill>
        <p:spPr>
          <a:xfrm>
            <a:off x="1255364" y="1742667"/>
            <a:ext cx="4525504" cy="499385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0" r="25103"/>
          <a:stretch/>
        </p:blipFill>
        <p:spPr>
          <a:xfrm>
            <a:off x="6220385" y="1742667"/>
            <a:ext cx="4638360" cy="499385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46137" y="728419"/>
            <a:ext cx="99886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 smtClean="0">
                <a:solidFill>
                  <a:schemeClr val="accent1">
                    <a:lumMod val="50000"/>
                  </a:schemeClr>
                </a:solidFill>
                <a:latin typeface="GENISO" panose="02000400000000000000" pitchFamily="2" charset="0"/>
                <a:cs typeface="GENISO" panose="02000400000000000000" pitchFamily="2" charset="0"/>
              </a:rPr>
              <a:t>HIDROELÉTRICA + FOTOVOLTAICA </a:t>
            </a:r>
            <a:endParaRPr lang="pt-BR" sz="5000" b="1" dirty="0">
              <a:solidFill>
                <a:schemeClr val="accent1">
                  <a:lumMod val="50000"/>
                </a:schemeClr>
              </a:solidFill>
              <a:latin typeface="GENISO" panose="02000400000000000000" pitchFamily="2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6910" y="759415"/>
            <a:ext cx="77026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chemeClr val="accent1">
                    <a:lumMod val="50000"/>
                  </a:schemeClr>
                </a:solidFill>
                <a:latin typeface="GENISO" panose="02000400000000000000" pitchFamily="2" charset="0"/>
                <a:cs typeface="GENISO" panose="02000400000000000000" pitchFamily="2" charset="0"/>
              </a:rPr>
              <a:t>MATERIAIS</a:t>
            </a:r>
            <a:endParaRPr lang="pt-BR" sz="5000" b="1" dirty="0">
              <a:solidFill>
                <a:schemeClr val="accent1">
                  <a:lumMod val="50000"/>
                </a:schemeClr>
              </a:solidFill>
              <a:latin typeface="GENISO" panose="02000400000000000000" pitchFamily="2" charset="0"/>
              <a:cs typeface="GENISO" panose="02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6910" y="1748724"/>
            <a:ext cx="88030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Placa fotovoltaica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Lâmpadas LED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Bomba hidráulica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Resistência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Circuito regulador de tensão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Turbina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Reservatórios e suporte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Mangueiras, tubos e acessórios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pt-BR" sz="3600" dirty="0">
              <a:solidFill>
                <a:schemeClr val="accent1">
                  <a:lumMod val="50000"/>
                </a:schemeClr>
              </a:solidFill>
              <a:latin typeface="Franklin Gothic Book" panose="020B0503020102020204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56" y="1428417"/>
            <a:ext cx="7601416" cy="542958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6910" y="759415"/>
            <a:ext cx="77026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chemeClr val="accent1">
                    <a:lumMod val="50000"/>
                  </a:schemeClr>
                </a:solidFill>
                <a:latin typeface="GENISO" panose="02000400000000000000" pitchFamily="2" charset="0"/>
                <a:cs typeface="GENISO" panose="02000400000000000000" pitchFamily="2" charset="0"/>
              </a:rPr>
              <a:t>FUNCIONAMENTO</a:t>
            </a:r>
            <a:endParaRPr lang="pt-BR" sz="5000" b="1" dirty="0">
              <a:solidFill>
                <a:schemeClr val="accent1">
                  <a:lumMod val="50000"/>
                </a:schemeClr>
              </a:solidFill>
              <a:latin typeface="GENISO" panose="02000400000000000000" pitchFamily="2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5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6675891" y="1883320"/>
            <a:ext cx="2371240" cy="128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602272" y="2049445"/>
            <a:ext cx="2518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RESERVATÓRIO 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ELEVADO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6675891" y="4639435"/>
            <a:ext cx="2371240" cy="128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602273" y="4805560"/>
            <a:ext cx="2518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RESERVATÓRIO 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INFERIOR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8272216" y="3610089"/>
            <a:ext cx="464949" cy="588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7029770" y="3610089"/>
            <a:ext cx="464949" cy="588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57938" y="2794047"/>
            <a:ext cx="2324746" cy="20698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61073" y="3351909"/>
            <a:ext cx="2518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PLACA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FOTOVOLTAICA</a:t>
            </a:r>
          </a:p>
        </p:txBody>
      </p:sp>
      <p:sp>
        <p:nvSpPr>
          <p:cNvPr id="13" name="Retângulo Arredondado 12"/>
          <p:cNvSpPr/>
          <p:nvPr/>
        </p:nvSpPr>
        <p:spPr>
          <a:xfrm>
            <a:off x="3830015" y="2526223"/>
            <a:ext cx="1720312" cy="76369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099293" y="2646459"/>
            <a:ext cx="119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LED</a:t>
            </a:r>
          </a:p>
        </p:txBody>
      </p:sp>
      <p:sp>
        <p:nvSpPr>
          <p:cNvPr id="15" name="Retângulo Arredondado 14"/>
          <p:cNvSpPr/>
          <p:nvPr/>
        </p:nvSpPr>
        <p:spPr>
          <a:xfrm>
            <a:off x="3830015" y="4160810"/>
            <a:ext cx="1921790" cy="1397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531672" y="4382472"/>
            <a:ext cx="2518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BOMBA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HIDRÁULICA</a:t>
            </a:r>
          </a:p>
        </p:txBody>
      </p:sp>
      <p:sp>
        <p:nvSpPr>
          <p:cNvPr id="17" name="Seta para a Direita 16"/>
          <p:cNvSpPr/>
          <p:nvPr/>
        </p:nvSpPr>
        <p:spPr>
          <a:xfrm>
            <a:off x="3110313" y="2813835"/>
            <a:ext cx="492072" cy="37943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3110313" y="4399405"/>
            <a:ext cx="492072" cy="37943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>
            <a:off x="5962641" y="4903180"/>
            <a:ext cx="492072" cy="37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9323190" y="2393069"/>
            <a:ext cx="492072" cy="37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10017705" y="1883320"/>
            <a:ext cx="1482038" cy="1309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9868534" y="2321175"/>
            <a:ext cx="178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TURBINA</a:t>
            </a:r>
          </a:p>
        </p:txBody>
      </p:sp>
      <p:sp>
        <p:nvSpPr>
          <p:cNvPr id="23" name="Seta para Baixo 22"/>
          <p:cNvSpPr/>
          <p:nvPr/>
        </p:nvSpPr>
        <p:spPr>
          <a:xfrm>
            <a:off x="10526249" y="3617353"/>
            <a:ext cx="464949" cy="588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Arredondado 23"/>
          <p:cNvSpPr/>
          <p:nvPr/>
        </p:nvSpPr>
        <p:spPr>
          <a:xfrm>
            <a:off x="10017705" y="4639435"/>
            <a:ext cx="1482038" cy="76369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10240488" y="4759671"/>
            <a:ext cx="1026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LED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36910" y="759415"/>
            <a:ext cx="77026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chemeClr val="accent1">
                    <a:lumMod val="50000"/>
                  </a:schemeClr>
                </a:solidFill>
                <a:latin typeface="GENISO" panose="02000400000000000000" pitchFamily="2" charset="0"/>
                <a:cs typeface="GENISO" panose="02000400000000000000" pitchFamily="2" charset="0"/>
              </a:rPr>
              <a:t>FLUXOGRAMA</a:t>
            </a:r>
            <a:endParaRPr lang="pt-BR" sz="5000" b="1" dirty="0">
              <a:solidFill>
                <a:schemeClr val="accent1">
                  <a:lumMod val="50000"/>
                </a:schemeClr>
              </a:solidFill>
              <a:latin typeface="GENISO" panose="02000400000000000000" pitchFamily="2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6910" y="759415"/>
            <a:ext cx="77026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chemeClr val="accent1">
                    <a:lumMod val="50000"/>
                  </a:schemeClr>
                </a:solidFill>
                <a:latin typeface="GENISO" panose="02000400000000000000" pitchFamily="2" charset="0"/>
                <a:cs typeface="GENISO" panose="02000400000000000000" pitchFamily="2" charset="0"/>
              </a:rPr>
              <a:t>METODOLOGIA</a:t>
            </a:r>
            <a:endParaRPr lang="pt-BR" sz="5000" b="1" dirty="0">
              <a:solidFill>
                <a:schemeClr val="accent1">
                  <a:lumMod val="50000"/>
                </a:schemeClr>
              </a:solidFill>
              <a:latin typeface="GENISO" panose="02000400000000000000" pitchFamily="2" charset="0"/>
              <a:cs typeface="GENISO" panose="02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6910" y="2089687"/>
            <a:ext cx="8803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Montagem e componentes da turbina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Operação da placa fotovoltaica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Operação da bomba hidráulica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Reservatórios e suporte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pt-BR" sz="3600" dirty="0">
              <a:solidFill>
                <a:schemeClr val="accent1">
                  <a:lumMod val="50000"/>
                </a:schemeClr>
              </a:solidFill>
              <a:latin typeface="Franklin Gothic Book" panose="020B0503020102020204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6910" y="759415"/>
            <a:ext cx="83380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chemeClr val="accent1">
                    <a:lumMod val="50000"/>
                  </a:schemeClr>
                </a:solidFill>
                <a:latin typeface="GENISO" panose="02000400000000000000" pitchFamily="2" charset="0"/>
                <a:cs typeface="GENISO" panose="02000400000000000000" pitchFamily="2" charset="0"/>
              </a:rPr>
              <a:t>RESULTADOS E DISCUSSÕES</a:t>
            </a:r>
            <a:endParaRPr lang="pt-BR" sz="5000" b="1" dirty="0">
              <a:solidFill>
                <a:schemeClr val="accent1">
                  <a:lumMod val="50000"/>
                </a:schemeClr>
              </a:solidFill>
              <a:latin typeface="GENISO" panose="02000400000000000000" pitchFamily="2" charset="0"/>
              <a:cs typeface="GENISO" panose="02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6910" y="2089687"/>
            <a:ext cx="8803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Funcionamento do cooler (Lei de Faraday)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Queda d’água (E.P.G.)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Placa e radiação solar / lâmpada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pt-BR" sz="3600" dirty="0">
              <a:solidFill>
                <a:schemeClr val="accent1">
                  <a:lumMod val="50000"/>
                </a:schemeClr>
              </a:solidFill>
              <a:latin typeface="Franklin Gothic Book" panose="020B0503020102020204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6910" y="759415"/>
            <a:ext cx="83380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chemeClr val="accent1">
                    <a:lumMod val="50000"/>
                  </a:schemeClr>
                </a:solidFill>
                <a:latin typeface="GENISO" panose="02000400000000000000" pitchFamily="2" charset="0"/>
                <a:cs typeface="GENISO" panose="02000400000000000000" pitchFamily="2" charset="0"/>
              </a:rPr>
              <a:t>RESULTADOS E DISCUSSÕES</a:t>
            </a:r>
            <a:endParaRPr lang="pt-BR" sz="5000" b="1" dirty="0">
              <a:solidFill>
                <a:schemeClr val="accent1">
                  <a:lumMod val="50000"/>
                </a:schemeClr>
              </a:solidFill>
              <a:latin typeface="GENISO" panose="02000400000000000000" pitchFamily="2" charset="0"/>
              <a:cs typeface="GENISO" panose="02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6910" y="2089687"/>
            <a:ext cx="8803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GENISO" panose="02000400000000000000" pitchFamily="2" charset="0"/>
              </a:rPr>
              <a:t>Relação tensão, corrente e resistência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pt-BR" sz="3600" dirty="0">
              <a:solidFill>
                <a:schemeClr val="accent1">
                  <a:lumMod val="50000"/>
                </a:schemeClr>
              </a:solidFill>
              <a:latin typeface="Franklin Gothic Book" panose="020B0503020102020204" pitchFamily="34" charset="0"/>
              <a:cs typeface="GENISO" panose="02000400000000000000" pitchFamily="2" charset="0"/>
            </a:endParaRPr>
          </a:p>
        </p:txBody>
      </p:sp>
      <p:pic>
        <p:nvPicPr>
          <p:cNvPr id="1026" name="Picture 2" descr="https://lh3.googleusercontent.com/BHR4GzmiND7Hm6q5PHh_bkY_4PnqvGm_aEAcyPZYDWILPnzXGiHIX2E51_y3CnNDIQBX3pwkF2KCv_qGGcMOhD-JxyLW3KWHDU_6dUNkGAQlx12MpNNDi9mTtzELonlhHqYmwJ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50" y="2981459"/>
            <a:ext cx="5176930" cy="34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7BeRAyDiN_QN71IolsZnyqc9hvhS85iUrdW3UvLgHZFEecT389TgBrcQFYNClTBdIIc47kP0-MZp2HEKjXyT0QHv5O2ZfkR0R8serKTbIbE6tiUbMtOYDBVTWO9NUcwPukltut4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59" y="2981459"/>
            <a:ext cx="5210508" cy="34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7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GENISO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valmir bernardes</dc:creator>
  <cp:lastModifiedBy>valmir bernardes</cp:lastModifiedBy>
  <cp:revision>11</cp:revision>
  <dcterms:created xsi:type="dcterms:W3CDTF">2017-08-22T00:19:29Z</dcterms:created>
  <dcterms:modified xsi:type="dcterms:W3CDTF">2017-08-22T10:24:00Z</dcterms:modified>
</cp:coreProperties>
</file>