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verage" panose="020B0604020202020204" charset="0"/>
      <p:regular r:id="rId23"/>
    </p:embeddedFont>
    <p:embeddedFont>
      <p:font typeface="Oswald" panose="020B0604020202020204" charset="0"/>
      <p:regular r:id="rId24"/>
      <p:bold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a31c17cf3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a31c17cf3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a31c17c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a31c17c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31c17cf3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a31c17cf3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3f8198c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a3f8198c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a3f8198c5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a3f8198c5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890df11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890df11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1890df11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1890df11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1890df11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1890df11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a31c17cf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a31c17cf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1890df11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1890df11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6e31cf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6e31cf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a31c17cf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a31c17cf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24d95d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24d95d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6894f426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6894f426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e946ac2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e946ac2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16894f426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16894f426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a31c17cf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a31c17cf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e946ac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9e946ac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3f8198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a3f8198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yquote.com/quotes/neil_armstrong_101137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atex2png.com/" TargetMode="External"/><Relationship Id="rId5" Type="http://schemas.openxmlformats.org/officeDocument/2006/relationships/hyperlink" Target="https://www.nasa.gov/sites/default/files/apollo11_0.jpg" TargetMode="External"/><Relationship Id="rId4" Type="http://schemas.openxmlformats.org/officeDocument/2006/relationships/hyperlink" Target="https://upload.wikimedia.org/wikipedia/commons/7/7e/Runge-Kutta_slopes.sv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</a:t>
            </a:r>
            <a:r>
              <a:rPr lang="de">
                <a:solidFill>
                  <a:srgbClr val="FFFFFF"/>
                </a:solidFill>
              </a:rPr>
              <a:t>merische Simulation </a:t>
            </a:r>
            <a:br>
              <a:rPr lang="de">
                <a:solidFill>
                  <a:srgbClr val="FFFFFF"/>
                </a:solidFill>
              </a:rPr>
            </a:br>
            <a:r>
              <a:rPr lang="de">
                <a:solidFill>
                  <a:srgbClr val="FFFFFF"/>
                </a:solidFill>
              </a:rPr>
              <a:t>eines Mon</a:t>
            </a:r>
            <a:r>
              <a:rPr lang="de"/>
              <a:t>dflugs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Besondere Lernleistung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Toni Happe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311700" y="23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1.2. Numerische Grundlagen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l="3753" t="2543" r="4250" b="3955"/>
          <a:stretch/>
        </p:blipFill>
        <p:spPr>
          <a:xfrm>
            <a:off x="214900" y="1143350"/>
            <a:ext cx="3167875" cy="32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3582625" y="804725"/>
            <a:ext cx="233094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k</a:t>
            </a:r>
            <a:r>
              <a:rPr lang="de" baseline="-25000" dirty="0"/>
              <a:t>1...4</a:t>
            </a:r>
            <a:r>
              <a:rPr lang="de" dirty="0"/>
              <a:t>  - Hilfssteigungen</a:t>
            </a:r>
            <a:br>
              <a:rPr lang="de" dirty="0"/>
            </a:br>
            <a:r>
              <a:rPr lang="de" dirty="0"/>
              <a:t>y(t) - echte Lösung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4853050" y="232025"/>
            <a:ext cx="35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Runge Kutta 4. Ordnung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680" y="1988721"/>
            <a:ext cx="1502205" cy="25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6300" y="2964035"/>
            <a:ext cx="2492295" cy="53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9188" y="1892150"/>
            <a:ext cx="2499123" cy="53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9189" y="2960405"/>
            <a:ext cx="2499123" cy="53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6700" y="2416248"/>
            <a:ext cx="1106169" cy="22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96700" y="3589523"/>
            <a:ext cx="1106169" cy="22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56000" y="2412617"/>
            <a:ext cx="1106169" cy="22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56000" y="3585901"/>
            <a:ext cx="1106169" cy="2271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6499200" y="852613"/>
            <a:ext cx="22587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y-Achse ≙ P</a:t>
            </a:r>
            <a:r>
              <a:rPr lang="de" baseline="-25000"/>
              <a:t>R</a:t>
            </a:r>
            <a:br>
              <a:rPr lang="de"/>
            </a:br>
            <a:r>
              <a:rPr lang="de"/>
              <a:t>x-Achse ≙ 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99300" y="3975625"/>
            <a:ext cx="4511401" cy="4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82625" y="4523525"/>
            <a:ext cx="4511400" cy="5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311700" y="28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Implementierung 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5" y="1046365"/>
            <a:ext cx="5199575" cy="357573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95925" y="4622100"/>
            <a:ext cx="38841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400"/>
              <a:t>Struktogramm des Hauptprogramms</a:t>
            </a:r>
            <a:endParaRPr sz="1400"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5391300" y="2906775"/>
            <a:ext cx="38841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400"/>
              <a:t>Struktogramm des </a:t>
            </a:r>
            <a:br>
              <a:rPr lang="de" sz="1400"/>
            </a:br>
            <a:r>
              <a:rPr lang="de" sz="1400"/>
              <a:t>Unterprogramms “getBeschl”</a:t>
            </a:r>
            <a:endParaRPr sz="1400"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300" y="1266350"/>
            <a:ext cx="3543699" cy="1640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t="9002" r="10698" b="5012"/>
          <a:stretch/>
        </p:blipFill>
        <p:spPr>
          <a:xfrm>
            <a:off x="1898964" y="866000"/>
            <a:ext cx="5346072" cy="36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>
            <a:spLocks noGrp="1"/>
          </p:cNvSpPr>
          <p:nvPr>
            <p:ph type="body" idx="2"/>
          </p:nvPr>
        </p:nvSpPr>
        <p:spPr>
          <a:xfrm>
            <a:off x="1898963" y="4543500"/>
            <a:ext cx="4783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Position des Raumschiffes in Abhängigkeit von der Zeit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311700" y="29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Ergebnisse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l="3413" t="10107" r="11675" b="5024"/>
          <a:stretch/>
        </p:blipFill>
        <p:spPr>
          <a:xfrm>
            <a:off x="87063" y="1187656"/>
            <a:ext cx="4471233" cy="312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l="4087" t="11962" r="9504" b="7157"/>
          <a:stretch/>
        </p:blipFill>
        <p:spPr>
          <a:xfrm>
            <a:off x="4642120" y="1187656"/>
            <a:ext cx="4414817" cy="312613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87075" y="4376425"/>
            <a:ext cx="37917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400"/>
              <a:t>Geschwindigkeit in Abhängigkeit von der Zeit</a:t>
            </a:r>
            <a:endParaRPr sz="1400"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4642125" y="4376425"/>
            <a:ext cx="4364400" cy="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400"/>
              <a:t>Resultierende Beschleunigung in Abhängigkeit von </a:t>
            </a:r>
            <a:br>
              <a:rPr lang="de" sz="1400"/>
            </a:br>
            <a:r>
              <a:rPr lang="de" sz="1400"/>
              <a:t>der Zeit</a:t>
            </a:r>
            <a:endParaRPr sz="1400"/>
          </a:p>
        </p:txBody>
      </p:sp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311700" y="29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Ergebnisse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l="3269" t="13128" r="9773" b="7926"/>
          <a:stretch/>
        </p:blipFill>
        <p:spPr>
          <a:xfrm>
            <a:off x="1867487" y="866000"/>
            <a:ext cx="5409025" cy="37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1867475" y="4660500"/>
            <a:ext cx="57885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400"/>
              <a:t>Kräfte bei v</a:t>
            </a:r>
            <a:r>
              <a:rPr lang="de" sz="1400" baseline="-25000"/>
              <a:t>0</a:t>
            </a:r>
            <a:r>
              <a:rPr lang="de" sz="1400"/>
              <a:t>=11076 m/s in Abhängigkeit von der Zeit (vergrößert)</a:t>
            </a:r>
            <a:endParaRPr sz="1400"/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311700" y="29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Ergebnisse</a:t>
            </a:r>
            <a:endParaRPr/>
          </a:p>
        </p:txBody>
      </p:sp>
      <p:cxnSp>
        <p:nvCxnSpPr>
          <p:cNvPr id="219" name="Google Shape;219;p26"/>
          <p:cNvCxnSpPr/>
          <p:nvPr/>
        </p:nvCxnSpPr>
        <p:spPr>
          <a:xfrm rot="10800000">
            <a:off x="5592975" y="2826475"/>
            <a:ext cx="1026900" cy="126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311700" y="29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Ergebnisse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l="2507" t="12097" r="4607" b="6931"/>
          <a:stretch/>
        </p:blipFill>
        <p:spPr>
          <a:xfrm>
            <a:off x="2135100" y="873750"/>
            <a:ext cx="4873808" cy="324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27"/>
          <p:cNvCxnSpPr/>
          <p:nvPr/>
        </p:nvCxnSpPr>
        <p:spPr>
          <a:xfrm flipH="1">
            <a:off x="6514305" y="1991882"/>
            <a:ext cx="1228800" cy="78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1894638" y="4122000"/>
            <a:ext cx="53547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400"/>
              <a:t>Geschwindigkeit in Abhängigkeit von der Position des Raumschiffes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body" idx="1"/>
          </p:nvPr>
        </p:nvSpPr>
        <p:spPr>
          <a:xfrm>
            <a:off x="2845075" y="1713025"/>
            <a:ext cx="32979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Gesamte Bremsbeschleunigung</a:t>
            </a:r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311700" y="29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Exkurs: Bremsvorgang</a:t>
            </a:r>
            <a:endParaRPr/>
          </a:p>
        </p:txBody>
      </p:sp>
      <p:cxnSp>
        <p:nvCxnSpPr>
          <p:cNvPr id="234" name="Google Shape;234;p28"/>
          <p:cNvCxnSpPr/>
          <p:nvPr/>
        </p:nvCxnSpPr>
        <p:spPr>
          <a:xfrm flipH="1">
            <a:off x="3330451" y="2109000"/>
            <a:ext cx="871800" cy="79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28"/>
          <p:cNvCxnSpPr/>
          <p:nvPr/>
        </p:nvCxnSpPr>
        <p:spPr>
          <a:xfrm>
            <a:off x="4785799" y="2109000"/>
            <a:ext cx="871800" cy="79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1240100" y="2905500"/>
            <a:ext cx="3254100" cy="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Aufheben der Geschwindigkeit am L1</a:t>
            </a:r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1"/>
          </p:nvPr>
        </p:nvSpPr>
        <p:spPr>
          <a:xfrm>
            <a:off x="4649800" y="2931000"/>
            <a:ext cx="3254100" cy="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Umkehrung von F</a:t>
            </a:r>
            <a:r>
              <a:rPr lang="de" baseline="-25000"/>
              <a:t>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l="1672" t="11498" r="5434" b="7522"/>
          <a:stretch/>
        </p:blipFill>
        <p:spPr>
          <a:xfrm>
            <a:off x="2136800" y="866000"/>
            <a:ext cx="4870400" cy="32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>
            <a:spLocks noGrp="1"/>
          </p:cNvSpPr>
          <p:nvPr>
            <p:ph type="body" idx="1"/>
          </p:nvPr>
        </p:nvSpPr>
        <p:spPr>
          <a:xfrm>
            <a:off x="1894638" y="4146800"/>
            <a:ext cx="53547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400"/>
              <a:t>Geschwindigkeit in Abhängigkeit von der Position des Raumschiffes</a:t>
            </a:r>
            <a:endParaRPr sz="1400"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311700" y="29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Ergebnisse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Ergebnisse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 rotWithShape="1">
          <a:blip r:embed="rId3">
            <a:alphaModFix/>
          </a:blip>
          <a:srcRect l="2901" t="12177" r="4411" b="7494"/>
          <a:stretch/>
        </p:blipFill>
        <p:spPr>
          <a:xfrm>
            <a:off x="156050" y="1315975"/>
            <a:ext cx="4458000" cy="29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 rotWithShape="1">
          <a:blip r:embed="rId4">
            <a:alphaModFix/>
          </a:blip>
          <a:srcRect l="3661" t="10383" r="5039" b="8050"/>
          <a:stretch/>
        </p:blipFill>
        <p:spPr>
          <a:xfrm>
            <a:off x="4663057" y="1315975"/>
            <a:ext cx="4324892" cy="29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1797450" y="4385725"/>
            <a:ext cx="65439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400"/>
              <a:t>Geschwindigkeit in Abhängigkeit von der Position mit und ohne Bremse</a:t>
            </a:r>
            <a:br>
              <a:rPr lang="de" sz="1400"/>
            </a:br>
            <a:r>
              <a:rPr lang="de" sz="1400"/>
              <a:t>Links: unvergrößert				Rechts: Vergrößerter Ausschnitt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917" y="0"/>
            <a:ext cx="50181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4594827" y="2503201"/>
            <a:ext cx="1958400" cy="13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4553841" y="1965866"/>
            <a:ext cx="92400" cy="669659"/>
            <a:chOff x="845575" y="2305775"/>
            <a:chExt cx="92400" cy="669659"/>
          </a:xfrm>
        </p:grpSpPr>
        <p:cxnSp>
          <p:nvCxnSpPr>
            <p:cNvPr id="67" name="Google Shape;67;p14"/>
            <p:cNvCxnSpPr/>
            <p:nvPr/>
          </p:nvCxnSpPr>
          <p:spPr>
            <a:xfrm flipH="1">
              <a:off x="892009" y="2356834"/>
              <a:ext cx="300" cy="618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8" name="Google Shape;68;p14"/>
            <p:cNvSpPr/>
            <p:nvPr/>
          </p:nvSpPr>
          <p:spPr>
            <a:xfrm>
              <a:off x="845575" y="2305775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4272204" y="2638979"/>
            <a:ext cx="69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April 1961</a:t>
            </a:r>
            <a:endParaRPr sz="18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447225" y="1356450"/>
            <a:ext cx="2253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Erster Mensch im All</a:t>
            </a:r>
            <a:endParaRPr sz="1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Juri Alexejewitsch Gagarin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553175" y="2503201"/>
            <a:ext cx="2349300" cy="13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 rot="10800000">
            <a:off x="6505560" y="2503193"/>
            <a:ext cx="92400" cy="411825"/>
            <a:chOff x="2070100" y="2563700"/>
            <a:chExt cx="92400" cy="411825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2116300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4" name="Google Shape;74;p14"/>
            <p:cNvSpPr/>
            <p:nvPr/>
          </p:nvSpPr>
          <p:spPr>
            <a:xfrm>
              <a:off x="2070100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4"/>
          <p:cNvSpPr txBox="1"/>
          <p:nvPr/>
        </p:nvSpPr>
        <p:spPr>
          <a:xfrm>
            <a:off x="6181325" y="1748575"/>
            <a:ext cx="7458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Juli 1969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422298" y="2918176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Mondlandung</a:t>
            </a:r>
            <a:endParaRPr sz="1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Neil Armstrong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Buzz Aldrin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78125" y="2503201"/>
            <a:ext cx="1958400" cy="13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41527" y="2639000"/>
            <a:ext cx="1088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Oktober 1957</a:t>
            </a:r>
            <a:endParaRPr sz="18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9" name="Google Shape;79;p14"/>
          <p:cNvGrpSpPr/>
          <p:nvPr/>
        </p:nvGrpSpPr>
        <p:grpSpPr>
          <a:xfrm>
            <a:off x="626550" y="2045491"/>
            <a:ext cx="92400" cy="590109"/>
            <a:chOff x="845575" y="2385400"/>
            <a:chExt cx="92400" cy="590109"/>
          </a:xfrm>
        </p:grpSpPr>
        <p:cxnSp>
          <p:nvCxnSpPr>
            <p:cNvPr id="80" name="Google Shape;80;p14"/>
            <p:cNvCxnSpPr/>
            <p:nvPr/>
          </p:nvCxnSpPr>
          <p:spPr>
            <a:xfrm>
              <a:off x="890400" y="2439709"/>
              <a:ext cx="1500" cy="535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14"/>
            <p:cNvSpPr/>
            <p:nvPr/>
          </p:nvSpPr>
          <p:spPr>
            <a:xfrm>
              <a:off x="845575" y="23854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4"/>
          <p:cNvSpPr txBox="1"/>
          <p:nvPr/>
        </p:nvSpPr>
        <p:spPr>
          <a:xfrm>
            <a:off x="405084" y="1212314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Erster vom Menschen </a:t>
            </a:r>
            <a:br>
              <a:rPr lang="de" sz="1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de" sz="1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geschaffener Satellit </a:t>
            </a:r>
            <a:r>
              <a:rPr lang="d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Sputnik 1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2636477" y="2503201"/>
            <a:ext cx="1958400" cy="13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2053550" y="1748575"/>
            <a:ext cx="11745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November 1957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 rot="10800000">
            <a:off x="2594598" y="2503319"/>
            <a:ext cx="92400" cy="851700"/>
            <a:chOff x="2070100" y="2123700"/>
            <a:chExt cx="92400" cy="851700"/>
          </a:xfrm>
        </p:grpSpPr>
        <p:cxnSp>
          <p:nvCxnSpPr>
            <p:cNvPr id="86" name="Google Shape;86;p14"/>
            <p:cNvCxnSpPr>
              <a:stCxn id="87" idx="4"/>
            </p:cNvCxnSpPr>
            <p:nvPr/>
          </p:nvCxnSpPr>
          <p:spPr>
            <a:xfrm>
              <a:off x="2116300" y="2216100"/>
              <a:ext cx="0" cy="75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" name="Google Shape;87;p14"/>
            <p:cNvSpPr/>
            <p:nvPr/>
          </p:nvSpPr>
          <p:spPr>
            <a:xfrm>
              <a:off x="2070100" y="212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4"/>
          <p:cNvSpPr txBox="1"/>
          <p:nvPr/>
        </p:nvSpPr>
        <p:spPr>
          <a:xfrm>
            <a:off x="2405425" y="341245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Erstes Lebewesen im All</a:t>
            </a:r>
            <a:endParaRPr sz="12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Hündin Laika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Der Wettlauf ins All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6903525" y="459282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*Maßstäbe vernachlässigt</a:t>
            </a:r>
            <a:endParaRPr sz="12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r="43003" b="23640"/>
          <a:stretch/>
        </p:blipFill>
        <p:spPr>
          <a:xfrm>
            <a:off x="465300" y="3380267"/>
            <a:ext cx="639825" cy="42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r="43003" b="23640"/>
          <a:stretch/>
        </p:blipFill>
        <p:spPr>
          <a:xfrm>
            <a:off x="2347375" y="1356450"/>
            <a:ext cx="639813" cy="4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r="43003" b="23640"/>
          <a:stretch/>
        </p:blipFill>
        <p:spPr>
          <a:xfrm>
            <a:off x="4572000" y="3349092"/>
            <a:ext cx="639825" cy="42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375" y="1386800"/>
            <a:ext cx="814771" cy="4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Quellen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Repetitorium der Numerischen Mathematik (Binomi Verlag, 1. November 2001, Seite 186 ff., ISBN: 978-3923923069)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3"/>
              </a:rPr>
              <a:t>https://www.brainyquote.com/quotes/neil_armstrong_101137</a:t>
            </a:r>
            <a:r>
              <a:rPr lang="de" sz="1200"/>
              <a:t> (13.05.2019, 14:35 Uhr)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chemeClr val="hlink"/>
                </a:solidFill>
                <a:hlinkClick r:id="rId4"/>
              </a:rPr>
              <a:t>https://upload.wikimedia.org/wikipedia/commons/7/7e/Runge-Kutta_slopes.svg</a:t>
            </a:r>
            <a:r>
              <a:rPr lang="de" sz="1200"/>
              <a:t> (05.02.2019, 16:45 Uhr)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https://www.nasa.gov/sites/default/files/apollo11_0.jpg</a:t>
            </a:r>
            <a:r>
              <a:rPr lang="de" sz="1200"/>
              <a:t> (19.05.2019, 13:05 Uhr)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200"/>
              <a:t>Formeldarstellung durch </a:t>
            </a:r>
            <a:r>
              <a:rPr lang="de" sz="1100" u="sng">
                <a:solidFill>
                  <a:schemeClr val="hlink"/>
                </a:solidFill>
                <a:hlinkClick r:id="rId6"/>
              </a:rPr>
              <a:t>http://latex2png.com/</a:t>
            </a:r>
            <a:endParaRPr sz="1100" u="sng">
              <a:solidFill>
                <a:schemeClr val="hlink"/>
              </a:solidFill>
              <a:hlinkClick r:id="rId6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800"/>
              <a:t>“That’s one small step for a human, one giant leap for mankind”</a:t>
            </a:r>
            <a:endParaRPr sz="480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Neil Alden Armstrong, 1969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Grundlagen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Physikalische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Numerische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Implementierung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Ergebnisse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Quellen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351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1.1. Physikalische Grundlagen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2651675" y="2559975"/>
            <a:ext cx="13821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t="-2207"/>
          <a:stretch/>
        </p:blipFill>
        <p:spPr>
          <a:xfrm>
            <a:off x="282200" y="2177887"/>
            <a:ext cx="8579599" cy="25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5" y="2402075"/>
            <a:ext cx="908896" cy="35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2670" y="2851575"/>
            <a:ext cx="693995" cy="45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7188" y="2752175"/>
            <a:ext cx="620759" cy="45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9375" y="2752170"/>
            <a:ext cx="985425" cy="317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07199" y="3436107"/>
            <a:ext cx="1647803" cy="317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1421" y="4022525"/>
            <a:ext cx="682739" cy="299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44302" y="4110507"/>
            <a:ext cx="772348" cy="299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20725" y="3436100"/>
            <a:ext cx="446173" cy="3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12158" y="1094398"/>
            <a:ext cx="3319687" cy="91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351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1.1. Physikalische Grundlagen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 flipH="1">
            <a:off x="3077725" y="2169575"/>
            <a:ext cx="926700" cy="97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4946975" y="2169575"/>
            <a:ext cx="926700" cy="97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l="-1273" t="-4964" r="-1437" b="10"/>
          <a:stretch/>
        </p:blipFill>
        <p:spPr>
          <a:xfrm>
            <a:off x="4572000" y="3329475"/>
            <a:ext cx="3666700" cy="9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-4964"/>
          <a:stretch/>
        </p:blipFill>
        <p:spPr>
          <a:xfrm>
            <a:off x="713875" y="3375725"/>
            <a:ext cx="3397500" cy="9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2158" y="1094398"/>
            <a:ext cx="3319687" cy="91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11700" y="351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1.1. Physikalische Grundlagen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2651675" y="2559975"/>
            <a:ext cx="13821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t="-2207"/>
          <a:stretch/>
        </p:blipFill>
        <p:spPr>
          <a:xfrm>
            <a:off x="282200" y="2177887"/>
            <a:ext cx="8579599" cy="25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5" y="2402075"/>
            <a:ext cx="908896" cy="35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2670" y="2851575"/>
            <a:ext cx="693995" cy="45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7188" y="2752175"/>
            <a:ext cx="620759" cy="45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9375" y="2752170"/>
            <a:ext cx="985425" cy="317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07199" y="3436107"/>
            <a:ext cx="1647803" cy="317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1421" y="4022525"/>
            <a:ext cx="682739" cy="299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44302" y="4110507"/>
            <a:ext cx="772348" cy="299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20725" y="3436100"/>
            <a:ext cx="446173" cy="3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12158" y="1094398"/>
            <a:ext cx="3319687" cy="91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311700" y="351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1.1. Physikalische Grundlagen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2651675" y="2388400"/>
            <a:ext cx="13821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75" y="1070125"/>
            <a:ext cx="7113049" cy="39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630" y="2209134"/>
            <a:ext cx="846510" cy="4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5422" y="2298763"/>
            <a:ext cx="946379" cy="4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7252" y="3337059"/>
            <a:ext cx="1079538" cy="4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1.2. Numerische Grundlagen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388" y="3569287"/>
            <a:ext cx="5147537" cy="43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025" y="2786898"/>
            <a:ext cx="4868714" cy="460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8650" y="1449000"/>
            <a:ext cx="2911577" cy="38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4277295" y="2029626"/>
            <a:ext cx="238800" cy="564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Bildschirmpräsentation (16:9)</PresentationFormat>
  <Paragraphs>62</Paragraphs>
  <Slides>20</Slides>
  <Notes>20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Oswald</vt:lpstr>
      <vt:lpstr>Average</vt:lpstr>
      <vt:lpstr>Arial</vt:lpstr>
      <vt:lpstr>Roboto</vt:lpstr>
      <vt:lpstr>Slate</vt:lpstr>
      <vt:lpstr>Numerische Simulation  eines Mondflugs</vt:lpstr>
      <vt:lpstr>Der Wettlauf ins All</vt:lpstr>
      <vt:lpstr>“That’s one small step for a human, one giant leap for mankind”</vt:lpstr>
      <vt:lpstr>Gliederung</vt:lpstr>
      <vt:lpstr>1.1. Physikalische Grundlagen</vt:lpstr>
      <vt:lpstr>1.1. Physikalische Grundlagen</vt:lpstr>
      <vt:lpstr>1.1. Physikalische Grundlagen</vt:lpstr>
      <vt:lpstr>1.1. Physikalische Grundlagen</vt:lpstr>
      <vt:lpstr>1.2. Numerische Grundlagen</vt:lpstr>
      <vt:lpstr>1.2. Numerische Grundlagen</vt:lpstr>
      <vt:lpstr>2. Implementierung </vt:lpstr>
      <vt:lpstr>3. Ergebnisse</vt:lpstr>
      <vt:lpstr>3. Ergebnisse</vt:lpstr>
      <vt:lpstr>3. Ergebnisse</vt:lpstr>
      <vt:lpstr>3. Ergebnisse</vt:lpstr>
      <vt:lpstr>Exkurs: Bremsvorgang</vt:lpstr>
      <vt:lpstr>3. Ergebnisse</vt:lpstr>
      <vt:lpstr>3. Ergebnisse</vt:lpstr>
      <vt:lpstr>PowerPoint-Präsentation</vt:lpstr>
      <vt:lpstr>4.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Numerische Simulation  eines Mondflugs</dc:title>
  <cp:lastModifiedBy>Toni Happe</cp:lastModifiedBy>
  <cp:revision>1</cp:revision>
  <dcterms:modified xsi:type="dcterms:W3CDTF">2019-05-19T22:47:22Z</dcterms:modified>
</cp:coreProperties>
</file>