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13716000" cy="24384000"/>
  <p:embeddedFontLst>
    <p:embeddedFont>
      <p:font typeface="EB Garamond"/>
      <p:regular r:id="rId12"/>
      <p:bold r:id="rId13"/>
      <p:italic r:id="rId14"/>
      <p:boldItalic r:id="rId15"/>
    </p:embeddedFon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6">
          <p15:clr>
            <a:srgbClr val="A4A3A4"/>
          </p15:clr>
        </p15:guide>
        <p15:guide id="2" orient="horz" pos="3264">
          <p15:clr>
            <a:srgbClr val="A4A3A4"/>
          </p15:clr>
        </p15:guide>
        <p15:guide id="3" pos="6912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4008">
          <p15:clr>
            <a:srgbClr val="A4A3A4"/>
          </p15:clr>
        </p15:guide>
        <p15:guide id="6" orient="horz" pos="2352">
          <p15:clr>
            <a:srgbClr val="A4A3A4"/>
          </p15:clr>
        </p15:guide>
        <p15:guide id="7" pos="6696">
          <p15:clr>
            <a:srgbClr val="A4A3A4"/>
          </p15:clr>
        </p15:guide>
        <p15:guide id="8" pos="2136">
          <p15:clr>
            <a:srgbClr val="A4A3A4"/>
          </p15:clr>
        </p15:guide>
        <p15:guide id="9" pos="2760">
          <p15:clr>
            <a:srgbClr val="A4A3A4"/>
          </p15:clr>
        </p15:guide>
        <p15:guide id="10" pos="3288">
          <p15:clr>
            <a:srgbClr val="A4A3A4"/>
          </p15:clr>
        </p15:guide>
        <p15:guide id="11" pos="4032">
          <p15:clr>
            <a:srgbClr val="A4A3A4"/>
          </p15:clr>
        </p15:guide>
        <p15:guide id="12" pos="4392">
          <p15:clr>
            <a:srgbClr val="A4A3A4"/>
          </p15:clr>
        </p15:guide>
        <p15:guide id="13" pos="4944">
          <p15:clr>
            <a:srgbClr val="A4A3A4"/>
          </p15:clr>
        </p15:guide>
        <p15:guide id="14" pos="5544">
          <p15:clr>
            <a:srgbClr val="A4A3A4"/>
          </p15:clr>
        </p15:guide>
        <p15:guide id="15" pos="6072">
          <p15:clr>
            <a:srgbClr val="A4A3A4"/>
          </p15:clr>
        </p15:guide>
        <p15:guide id="16" orient="horz" pos="2448">
          <p15:clr>
            <a:srgbClr val="A4A3A4"/>
          </p15:clr>
        </p15:guide>
        <p15:guide id="17" pos="5256">
          <p15:clr>
            <a:srgbClr val="A4A3A4"/>
          </p15:clr>
        </p15:guide>
        <p15:guide id="18" pos="7261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cwmhwBdSL97K4GIHCBhcGt2Jr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6" orient="horz"/>
        <p:guide pos="3264" orient="horz"/>
        <p:guide pos="6912"/>
        <p:guide orient="horz"/>
        <p:guide pos="4008" orient="horz"/>
        <p:guide pos="2352" orient="horz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pos="2448" orient="horz"/>
        <p:guide pos="5256"/>
        <p:guide pos="726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BGaramond-bold.fntdata"/><Relationship Id="rId12" Type="http://schemas.openxmlformats.org/officeDocument/2006/relationships/font" Target="fonts/EB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boldItalic.fntdata"/><Relationship Id="rId14" Type="http://schemas.openxmlformats.org/officeDocument/2006/relationships/font" Target="fonts/EBGaramond-italic.fntdata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2286450" y="1828800"/>
            <a:ext cx="9144450" cy="914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-457200" y="3048000"/>
            <a:ext cx="14630400" cy="82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5295900" cy="6877050"/>
          </a:xfrm>
          <a:custGeom>
            <a:rect b="b" l="l" r="r" t="t"/>
            <a:pathLst>
              <a:path extrusionOk="0" h="6877050" w="529590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1500188" y="1173106"/>
            <a:ext cx="9191625" cy="5704772"/>
          </a:xfrm>
          <a:custGeom>
            <a:rect b="b" l="l" r="r" t="t"/>
            <a:pathLst>
              <a:path extrusionOk="0" h="5704772" w="9191625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2694429" y="0"/>
            <a:ext cx="6803142" cy="5396474"/>
          </a:xfrm>
          <a:custGeom>
            <a:rect b="b" l="l" r="r" t="t"/>
            <a:pathLst>
              <a:path extrusionOk="0" h="5396474" w="6803142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8"/>
          <p:cNvSpPr txBox="1"/>
          <p:nvPr>
            <p:ph type="ctrTitle"/>
          </p:nvPr>
        </p:nvSpPr>
        <p:spPr>
          <a:xfrm>
            <a:off x="2899790" y="810227"/>
            <a:ext cx="6392421" cy="3831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1">
  <p:cSld name="Timeline 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914400" y="965393"/>
            <a:ext cx="7631709" cy="10916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914400" y="2303028"/>
            <a:ext cx="3283119" cy="41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782159" y="2303028"/>
            <a:ext cx="3763950" cy="414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7"/>
          <p:cNvSpPr/>
          <p:nvPr>
            <p:ph idx="3" type="pic"/>
          </p:nvPr>
        </p:nvSpPr>
        <p:spPr>
          <a:xfrm>
            <a:off x="8989454" y="965393"/>
            <a:ext cx="3202545" cy="5892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grpSp>
        <p:nvGrpSpPr>
          <p:cNvPr id="90" name="Google Shape;90;p17"/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91" name="Google Shape;91;p17"/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rect b="b" l="l" r="r" t="t"/>
              <a:pathLst>
                <a:path extrusionOk="0" h="2857958" w="283845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rect b="b" l="l" r="r" t="t"/>
              <a:pathLst>
                <a:path extrusionOk="0" h="1990267" w="197062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rect b="b" l="l" r="r" t="t"/>
              <a:pathLst>
                <a:path extrusionOk="0" h="1013015" w="1003449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rect b="b" l="l" r="r" t="t"/>
              <a:pathLst>
                <a:path extrusionOk="0" h="775021" w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2">
  <p:cSld name="Summary 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8989454" y="-2546"/>
            <a:ext cx="3202546" cy="3441072"/>
          </a:xfrm>
          <a:custGeom>
            <a:rect b="b" l="l" r="r" t="t"/>
            <a:pathLst>
              <a:path extrusionOk="0" h="3441072" w="3202546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p18"/>
          <p:cNvSpPr/>
          <p:nvPr/>
        </p:nvSpPr>
        <p:spPr>
          <a:xfrm flipH="1" rot="10800000">
            <a:off x="9991725" y="1247775"/>
            <a:ext cx="2200275" cy="2181225"/>
          </a:xfrm>
          <a:custGeom>
            <a:rect b="b" l="l" r="r" t="t"/>
            <a:pathLst>
              <a:path extrusionOk="0" h="2181225" w="220027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9" name="Google Shape;99;p18"/>
          <p:cNvSpPr/>
          <p:nvPr/>
        </p:nvSpPr>
        <p:spPr>
          <a:xfrm flipH="1" rot="10800000">
            <a:off x="-20086" y="5331514"/>
            <a:ext cx="2148416" cy="1526486"/>
          </a:xfrm>
          <a:custGeom>
            <a:rect b="b" l="l" r="r" t="t"/>
            <a:pathLst>
              <a:path extrusionOk="0" h="1526486" w="214841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1540428" y="6470488"/>
            <a:ext cx="775021" cy="387513"/>
          </a:xfrm>
          <a:custGeom>
            <a:rect b="b" l="l" r="r" t="t"/>
            <a:pathLst>
              <a:path extrusionOk="0" h="387513" w="775021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914400" y="1057274"/>
            <a:ext cx="7843837" cy="10127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914400" y="2331791"/>
            <a:ext cx="6903076" cy="3721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8"/>
          <p:cNvSpPr/>
          <p:nvPr>
            <p:ph idx="2" type="pic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3">
  <p:cSld name="Summary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 b="0" l="0" r="0" t="7193"/>
          <a:stretch/>
        </p:blipFill>
        <p:spPr>
          <a:xfrm>
            <a:off x="1" y="-1"/>
            <a:ext cx="443344" cy="6856025"/>
          </a:xfrm>
          <a:custGeom>
            <a:rect b="b" l="l" r="r" t="t"/>
            <a:pathLst>
              <a:path extrusionOk="0" h="4795637" w="173441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1550564" y="1057274"/>
            <a:ext cx="9875463" cy="9997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/>
          <p:nvPr/>
        </p:nvSpPr>
        <p:spPr>
          <a:xfrm rot="10800000">
            <a:off x="-3" y="4420134"/>
            <a:ext cx="1293237" cy="2437866"/>
          </a:xfrm>
          <a:custGeom>
            <a:rect b="b" l="l" r="r" t="t"/>
            <a:pathLst>
              <a:path extrusionOk="0" h="2437866" w="1293237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550564" y="2303028"/>
            <a:ext cx="5829147" cy="3961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7940842" y="2303028"/>
            <a:ext cx="3485184" cy="3961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b="0" l="0" r="0" t="7193"/>
          <a:stretch/>
        </p:blipFill>
        <p:spPr>
          <a:xfrm rot="5400000">
            <a:off x="6072641" y="-5676015"/>
            <a:ext cx="443344" cy="11795374"/>
          </a:xfrm>
          <a:custGeom>
            <a:rect b="b" l="l" r="r" t="t"/>
            <a:pathLst>
              <a:path extrusionOk="0" h="4795637" w="173441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10856" t="11443"/>
          <a:stretch/>
        </p:blipFill>
        <p:spPr>
          <a:xfrm rot="-5400000">
            <a:off x="-6447" y="6444"/>
            <a:ext cx="1961253" cy="1948364"/>
          </a:xfrm>
          <a:custGeom>
            <a:rect b="b" l="l" r="r" t="t"/>
            <a:pathLst>
              <a:path extrusionOk="0" h="1948364" w="1961253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396626" y="4929577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Timeline 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914400" y="1057274"/>
            <a:ext cx="10511627" cy="10127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914400" y="2316067"/>
            <a:ext cx="10511627" cy="39485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21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1" y="0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22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758952" y="758952"/>
            <a:ext cx="3932237" cy="152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758952" y="2286000"/>
            <a:ext cx="3932237" cy="35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5183187" y="741459"/>
            <a:ext cx="6242839" cy="5119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 rot="10800000">
            <a:off x="9949173" y="4755034"/>
            <a:ext cx="2242827" cy="2102966"/>
          </a:xfrm>
          <a:custGeom>
            <a:rect b="b" l="l" r="r" t="t"/>
            <a:pathLst>
              <a:path extrusionOk="0" h="2102966" w="2242827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760938" y="755372"/>
            <a:ext cx="393192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760938" y="2286001"/>
            <a:ext cx="393192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2" name="Google Shape;142;p24"/>
          <p:cNvSpPr/>
          <p:nvPr>
            <p:ph idx="2" type="pic"/>
          </p:nvPr>
        </p:nvSpPr>
        <p:spPr>
          <a:xfrm>
            <a:off x="5262700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3">
  <p:cSld name="Timeline 3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1" y="0"/>
            <a:ext cx="1550562" cy="2545382"/>
          </a:xfrm>
          <a:custGeom>
            <a:rect b="b" l="l" r="r" t="t"/>
            <a:pathLst>
              <a:path extrusionOk="0" h="2545382" w="155056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1" y="-1"/>
            <a:ext cx="682740" cy="1500050"/>
          </a:xfrm>
          <a:custGeom>
            <a:rect b="b" l="l" r="r" t="t"/>
            <a:pathLst>
              <a:path extrusionOk="0" h="1500050" w="68274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" name="Google Shape;17;p9"/>
          <p:cNvSpPr/>
          <p:nvPr/>
        </p:nvSpPr>
        <p:spPr>
          <a:xfrm>
            <a:off x="170445" y="314191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9"/>
          <p:cNvSpPr txBox="1"/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5087154" y="2331791"/>
            <a:ext cx="6345893" cy="3721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accent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0" y="0"/>
            <a:ext cx="8948738" cy="6858000"/>
          </a:xfrm>
          <a:custGeom>
            <a:rect b="b" l="l" r="r" t="t"/>
            <a:pathLst>
              <a:path extrusionOk="0" h="6858000" w="8948738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7527501" y="0"/>
            <a:ext cx="4671276" cy="6857999"/>
          </a:xfrm>
          <a:custGeom>
            <a:rect b="b" l="l" r="r" t="t"/>
            <a:pathLst>
              <a:path extrusionOk="0" h="6831717" w="4653374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0"/>
          <p:cNvSpPr txBox="1"/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1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30" name="Google Shape;30;p11"/>
            <p:cNvSpPr/>
            <p:nvPr/>
          </p:nvSpPr>
          <p:spPr>
            <a:xfrm>
              <a:off x="5009037" y="25257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8589536" y="2525712"/>
              <a:ext cx="3589694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32" name="Google Shape;32;p11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33" name="Google Shape;33;p11"/>
            <p:cNvSpPr/>
            <p:nvPr/>
          </p:nvSpPr>
          <p:spPr>
            <a:xfrm>
              <a:off x="5183405" y="2678112"/>
              <a:ext cx="3601721" cy="4332288"/>
            </a:xfrm>
            <a:custGeom>
              <a:rect b="b" l="l" r="r" t="t"/>
              <a:pathLst>
                <a:path extrusionOk="0" h="1441" w="1198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8763903" y="2678112"/>
              <a:ext cx="3589695" cy="4332288"/>
            </a:xfrm>
            <a:custGeom>
              <a:rect b="b" l="l" r="r" t="t"/>
              <a:pathLst>
                <a:path extrusionOk="0" h="1441" w="1194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35" name="Google Shape;35;p11"/>
          <p:cNvSpPr/>
          <p:nvPr/>
        </p:nvSpPr>
        <p:spPr>
          <a:xfrm>
            <a:off x="7642518" y="4577658"/>
            <a:ext cx="775021" cy="775021"/>
          </a:xfrm>
          <a:custGeom>
            <a:rect b="b" l="l" r="r" t="t"/>
            <a:pathLst>
              <a:path extrusionOk="0" h="775021" w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1"/>
          <p:cNvSpPr txBox="1"/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2">
  <p:cSld name="Introduction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42" name="Google Shape;42;p12"/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43" name="Google Shape;43;p12"/>
            <p:cNvSpPr/>
            <p:nvPr/>
          </p:nvSpPr>
          <p:spPr>
            <a:xfrm>
              <a:off x="0" y="0"/>
              <a:ext cx="2838450" cy="2857958"/>
            </a:xfrm>
            <a:custGeom>
              <a:rect b="b" l="l" r="r" t="t"/>
              <a:pathLst>
                <a:path extrusionOk="0" h="2857958" w="283845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>
              <a:off x="1" y="1"/>
              <a:ext cx="1003449" cy="1013015"/>
            </a:xfrm>
            <a:custGeom>
              <a:rect b="b" l="l" r="r" t="t"/>
              <a:pathLst>
                <a:path extrusionOk="0" h="1013015" w="1003449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1458332" y="590133"/>
              <a:ext cx="775021" cy="775021"/>
            </a:xfrm>
            <a:custGeom>
              <a:rect b="b" l="l" r="r" t="t"/>
              <a:pathLst>
                <a:path extrusionOk="0" h="775021" w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46" name="Google Shape;46;p12"/>
          <p:cNvSpPr txBox="1"/>
          <p:nvPr>
            <p:ph type="title"/>
          </p:nvPr>
        </p:nvSpPr>
        <p:spPr>
          <a:xfrm>
            <a:off x="5702441" y="1061623"/>
            <a:ext cx="5723586" cy="4739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/>
          <p:nvPr>
            <p:ph idx="2" type="pic"/>
          </p:nvPr>
        </p:nvSpPr>
        <p:spPr>
          <a:xfrm>
            <a:off x="443345" y="0"/>
            <a:ext cx="4344695" cy="63595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" name="Google Shape;51;p13"/>
          <p:cNvSpPr/>
          <p:nvPr/>
        </p:nvSpPr>
        <p:spPr>
          <a:xfrm rot="-5400000">
            <a:off x="5760023" y="3764463"/>
            <a:ext cx="2812357" cy="3394143"/>
          </a:xfrm>
          <a:custGeom>
            <a:rect b="b" l="l" r="r" t="t"/>
            <a:pathLst>
              <a:path extrusionOk="0" h="3394143" w="2812357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rgbClr val="ECEDD2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3463854"/>
            <a:ext cx="435241" cy="3394146"/>
          </a:xfrm>
          <a:custGeom>
            <a:rect b="b" l="l" r="r" t="t"/>
            <a:pathLst>
              <a:path extrusionOk="0" h="3394146" w="435241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914400" y="1057275"/>
            <a:ext cx="5259554" cy="249502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914400" y="3808750"/>
            <a:ext cx="5259554" cy="2233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/>
          <p:nvPr>
            <p:ph idx="2" type="pic"/>
          </p:nvPr>
        </p:nvSpPr>
        <p:spPr>
          <a:xfrm>
            <a:off x="7414194" y="410780"/>
            <a:ext cx="4344695" cy="644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-7117" y="0"/>
            <a:ext cx="2550985" cy="6858000"/>
          </a:xfrm>
          <a:custGeom>
            <a:rect b="b" l="l" r="r" t="t"/>
            <a:pathLst>
              <a:path extrusionOk="0" h="6858000" w="2550985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-9415" y="0"/>
            <a:ext cx="2548591" cy="2555628"/>
          </a:xfrm>
          <a:custGeom>
            <a:rect b="b" l="l" r="r" t="t"/>
            <a:pathLst>
              <a:path extrusionOk="0" h="2555628" w="2548591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9" name="Google Shape;59;p14"/>
          <p:cNvSpPr/>
          <p:nvPr/>
        </p:nvSpPr>
        <p:spPr>
          <a:xfrm flipH="1" rot="-5400000">
            <a:off x="-9389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0" name="Google Shape;60;p14"/>
          <p:cNvSpPr/>
          <p:nvPr/>
        </p:nvSpPr>
        <p:spPr>
          <a:xfrm flipH="1">
            <a:off x="-10617" y="4308466"/>
            <a:ext cx="2550984" cy="2560441"/>
          </a:xfrm>
          <a:custGeom>
            <a:rect b="b" l="l" r="r" t="t"/>
            <a:pathLst>
              <a:path extrusionOk="0" h="1083" w="1079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543868" y="0"/>
            <a:ext cx="2560340" cy="2560340"/>
          </a:xfrm>
          <a:custGeom>
            <a:rect b="b" l="l" r="r" t="t"/>
            <a:pathLst>
              <a:path extrusionOk="0" h="2560340" w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DCE6F5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b="1"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 1">
  <p:cSld name="1_Comparison 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364809" y="1057274"/>
            <a:ext cx="7043617" cy="2520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-5568" y="-2784"/>
            <a:ext cx="3443288" cy="6891337"/>
          </a:xfrm>
          <a:custGeom>
            <a:rect b="b" l="l" r="r" t="t"/>
            <a:pathLst>
              <a:path extrusionOk="0" h="6891337" w="3443288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1721621" y="-2784"/>
            <a:ext cx="1716115" cy="1720853"/>
          </a:xfrm>
          <a:custGeom>
            <a:rect b="b" l="l" r="r" t="t"/>
            <a:pathLst>
              <a:path extrusionOk="0" h="1720853" w="1716115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-5568" y="3440504"/>
            <a:ext cx="3443288" cy="3448050"/>
          </a:xfrm>
          <a:custGeom>
            <a:rect b="b" l="l" r="r" t="t"/>
            <a:pathLst>
              <a:path extrusionOk="0" h="3448050" w="3443288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364808" y="3808750"/>
            <a:ext cx="7043618" cy="22332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4">
  <p:cSld name="Comparison 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8989454" y="3427336"/>
            <a:ext cx="3202546" cy="3430665"/>
          </a:xfrm>
          <a:custGeom>
            <a:rect b="b" l="l" r="r" t="t"/>
            <a:pathLst>
              <a:path extrusionOk="0" h="3430665" w="3202546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8989454" y="3654149"/>
            <a:ext cx="3202546" cy="3203852"/>
          </a:xfrm>
          <a:custGeom>
            <a:rect b="b" l="l" r="r" t="t"/>
            <a:pathLst>
              <a:path extrusionOk="0" h="3203852" w="3202546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8989455" y="1"/>
            <a:ext cx="3202545" cy="3437345"/>
          </a:xfrm>
          <a:custGeom>
            <a:rect b="b" l="l" r="r" t="t"/>
            <a:pathLst>
              <a:path extrusionOk="0" h="3437345" w="32025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8989454" y="6681"/>
            <a:ext cx="3202546" cy="3436477"/>
          </a:xfrm>
          <a:custGeom>
            <a:rect b="b" l="l" r="r" t="t"/>
            <a:pathLst>
              <a:path extrusionOk="0" h="3436477" w="3202546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914399" y="834635"/>
            <a:ext cx="7796464" cy="12223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914400" y="2303028"/>
            <a:ext cx="3283119" cy="372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782159" y="2303028"/>
            <a:ext cx="3284951" cy="372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idx="12" type="sldNum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7"/>
          <p:cNvSpPr txBox="1"/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 Black"/>
              <a:buNone/>
              <a:defRPr b="1" i="0" sz="38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899788" y="2021819"/>
            <a:ext cx="6392421" cy="14071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PERTEMUAN 2</a:t>
            </a:r>
            <a:br>
              <a:rPr lang="en-US"/>
            </a:br>
            <a:r>
              <a:rPr lang="en-US"/>
              <a:t>KONDISIONAL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2899788" y="5145803"/>
            <a:ext cx="6392421" cy="18326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7F5"/>
              </a:buClr>
              <a:buSzPts val="1600"/>
              <a:buFont typeface="Arial Black"/>
              <a:buNone/>
            </a:pPr>
            <a:r>
              <a:rPr b="1" lang="en-US" sz="1600" cap="none">
                <a:solidFill>
                  <a:srgbClr val="FAF7F5"/>
                </a:solidFill>
                <a:latin typeface="Arial Black"/>
                <a:ea typeface="Arial Black"/>
                <a:cs typeface="Arial Black"/>
                <a:sym typeface="Arial Black"/>
              </a:rPr>
              <a:t>PRAKTIKUM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7F5"/>
              </a:buClr>
              <a:buSzPts val="1600"/>
              <a:buFont typeface="Arial Black"/>
              <a:buNone/>
            </a:pPr>
            <a:r>
              <a:rPr b="1" lang="en-US" sz="1600" cap="none">
                <a:solidFill>
                  <a:srgbClr val="FAF7F5"/>
                </a:solidFill>
                <a:latin typeface="Arial Black"/>
                <a:ea typeface="Arial Black"/>
                <a:cs typeface="Arial Black"/>
                <a:sym typeface="Arial Black"/>
              </a:rPr>
              <a:t>ALGORITMA DAN PEMROGRAMAN</a:t>
            </a:r>
            <a:endParaRPr b="1" sz="1600" cap="none">
              <a:solidFill>
                <a:srgbClr val="FAF7F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ANALISIS KASUS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550564" y="2331958"/>
            <a:ext cx="9882483" cy="3704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/>
              <a:t>Mendefinisikan: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EB Garamond"/>
              <a:buChar char="-"/>
            </a:pPr>
            <a:r>
              <a:rPr b="1" lang="en-US"/>
              <a:t>Kondisi, </a:t>
            </a:r>
            <a:r>
              <a:rPr lang="en-US"/>
              <a:t>ekspresi yang menghasilkan </a:t>
            </a:r>
            <a:r>
              <a:rPr lang="en-US" u="sng"/>
              <a:t>true</a:t>
            </a:r>
            <a:r>
              <a:rPr lang="en-US"/>
              <a:t> atau </a:t>
            </a:r>
            <a:r>
              <a:rPr lang="en-US" u="sng"/>
              <a:t>false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EB Garamond"/>
              <a:buChar char="-"/>
            </a:pPr>
            <a:r>
              <a:rPr b="1" lang="en-US"/>
              <a:t>Aksi, </a:t>
            </a:r>
            <a:r>
              <a:rPr lang="en-US"/>
              <a:t>hal yang dilaksanakan jika kondisi yang terkait dengan aksi telah terpenuhi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lang="en-US"/>
              <a:t>Konstruksi</a:t>
            </a:r>
            <a:r>
              <a:rPr lang="en-US"/>
              <a:t> suatu analisis kasus dapat dimulai dari menentukan semua kondisi yang mungkin atau dimulai dari menentukan variasi aksi.</a:t>
            </a:r>
            <a:endParaRPr b="1"/>
          </a:p>
        </p:txBody>
      </p:sp>
      <p:sp>
        <p:nvSpPr>
          <p:cNvPr id="155" name="Google Shape;155;p2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SATU KASUS</a:t>
            </a:r>
            <a:endParaRPr/>
          </a:p>
        </p:txBody>
      </p:sp>
      <p:sp>
        <p:nvSpPr>
          <p:cNvPr id="161" name="Google Shape;161;p3"/>
          <p:cNvSpPr txBox="1"/>
          <p:nvPr>
            <p:ph idx="1" type="body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lang="en-US"/>
              <a:t>Syarat: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EB Garamond"/>
              <a:buChar char="-"/>
            </a:pPr>
            <a:r>
              <a:rPr lang="en-US"/>
              <a:t>Kondisi memiliki domain harga </a:t>
            </a:r>
            <a:r>
              <a:rPr b="1" lang="en-US"/>
              <a:t>[</a:t>
            </a:r>
            <a:r>
              <a:rPr b="1" lang="en-US" u="sng"/>
              <a:t>true</a:t>
            </a:r>
            <a:r>
              <a:rPr b="1" lang="en-US"/>
              <a:t>, </a:t>
            </a:r>
            <a:r>
              <a:rPr b="1" lang="en-US" u="sng"/>
              <a:t>false]</a:t>
            </a:r>
            <a:endParaRPr/>
          </a:p>
        </p:txBody>
      </p:sp>
      <p:pic>
        <p:nvPicPr>
          <p:cNvPr id="162" name="Google Shape;162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270" y="2599834"/>
            <a:ext cx="2975217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"/>
          <p:cNvSpPr txBox="1"/>
          <p:nvPr/>
        </p:nvSpPr>
        <p:spPr>
          <a:xfrm>
            <a:off x="5154270" y="2331958"/>
            <a:ext cx="1938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Notasi: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5154269" y="3771858"/>
            <a:ext cx="1938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Bahasa: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095" y="4196181"/>
            <a:ext cx="2755305" cy="169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DUA KASUS BERLAWANAN</a:t>
            </a:r>
            <a:endParaRPr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lang="en-US"/>
              <a:t>Syarat: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EB Garamond"/>
              <a:buChar char="-"/>
            </a:pPr>
            <a:r>
              <a:rPr lang="en-US"/>
              <a:t>Kondisi-1 dan Kondisi-2 memiliki domain harga </a:t>
            </a:r>
            <a:r>
              <a:rPr b="1" lang="en-US"/>
              <a:t>[</a:t>
            </a:r>
            <a:r>
              <a:rPr b="1" lang="en-US" u="sng"/>
              <a:t>true</a:t>
            </a:r>
            <a:r>
              <a:rPr b="1" lang="en-US"/>
              <a:t>, </a:t>
            </a:r>
            <a:r>
              <a:rPr b="1" lang="en-US" u="sng"/>
              <a:t>false]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EB Garamond"/>
              <a:buChar char="-"/>
            </a:pPr>
            <a:r>
              <a:rPr lang="en-US"/>
              <a:t>Kondisi-1 dan Kondisi-2 saling berlawanan</a:t>
            </a:r>
            <a:endParaRPr/>
          </a:p>
        </p:txBody>
      </p:sp>
      <p:pic>
        <p:nvPicPr>
          <p:cNvPr id="173" name="Google Shape;173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6297" y="2599834"/>
            <a:ext cx="2951162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5154270" y="2331958"/>
            <a:ext cx="1938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Notasi: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5154269" y="3771858"/>
            <a:ext cx="1938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Bahasa: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3937" y="4184091"/>
            <a:ext cx="2140020" cy="169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NOTASI UMUM</a:t>
            </a:r>
            <a:endParaRPr/>
          </a:p>
        </p:txBody>
      </p:sp>
      <p:sp>
        <p:nvSpPr>
          <p:cNvPr id="183" name="Google Shape;183;p5"/>
          <p:cNvSpPr txBox="1"/>
          <p:nvPr>
            <p:ph idx="1" type="body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b="1" lang="en-US"/>
              <a:t>Syarat: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EB Garamond"/>
              <a:buChar char="-"/>
            </a:pPr>
            <a:r>
              <a:rPr lang="en-US"/>
              <a:t>kondisi-1, …, kondisi-n memiliki domain harga </a:t>
            </a:r>
            <a:r>
              <a:rPr b="1" lang="en-US"/>
              <a:t>[</a:t>
            </a:r>
            <a:r>
              <a:rPr b="1" lang="en-US" u="sng"/>
              <a:t>true</a:t>
            </a:r>
            <a:r>
              <a:rPr b="1" lang="en-US"/>
              <a:t>, </a:t>
            </a:r>
            <a:r>
              <a:rPr b="1" lang="en-US" u="sng"/>
              <a:t>false]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EB Garamond"/>
              <a:buChar char="-"/>
            </a:pPr>
            <a:r>
              <a:rPr lang="en-US"/>
              <a:t>kondisi-1, …, kondisi-n disjoint (tidak ada kasus yang sama tercakup pada dua buah kondisi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EB Garamond"/>
              <a:buChar char="-"/>
            </a:pPr>
            <a:r>
              <a:rPr lang="en-US"/>
              <a:t>Kondisi mencakup semua kemungkinan</a:t>
            </a:r>
            <a:endParaRPr/>
          </a:p>
        </p:txBody>
      </p:sp>
      <p:pic>
        <p:nvPicPr>
          <p:cNvPr id="184" name="Google Shape;184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937" y="2698708"/>
            <a:ext cx="2322363" cy="10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 txBox="1"/>
          <p:nvPr>
            <p:ph idx="12" type="sldNum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5"/>
          <p:cNvSpPr txBox="1"/>
          <p:nvPr/>
        </p:nvSpPr>
        <p:spPr>
          <a:xfrm>
            <a:off x="5154270" y="2331958"/>
            <a:ext cx="1938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Notasi: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5154269" y="3771858"/>
            <a:ext cx="1938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Bahasa: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3937" y="4184091"/>
            <a:ext cx="1549101" cy="169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  <a:endParaRPr/>
          </a:p>
        </p:txBody>
      </p:sp>
      <p:sp>
        <p:nvSpPr>
          <p:cNvPr id="194" name="Google Shape;194;p6"/>
          <p:cNvSpPr txBox="1"/>
          <p:nvPr>
            <p:ph idx="1" type="subTitle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Tim asprak alpro ☺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2024-02-29T00:26:36Z</dcterms:created>
  <dc:creator>pavilion gaming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