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13" r:id="rId6"/>
    <p:sldId id="322" r:id="rId7"/>
    <p:sldId id="323" r:id="rId8"/>
    <p:sldId id="324" r:id="rId9"/>
    <p:sldId id="315" r:id="rId10"/>
    <p:sldId id="325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AF7F5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456" y="8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8" y="2021819"/>
            <a:ext cx="6392421" cy="1407181"/>
          </a:xfrm>
        </p:spPr>
        <p:txBody>
          <a:bodyPr anchor="ctr"/>
          <a:lstStyle/>
          <a:p>
            <a:r>
              <a:rPr lang="en-US" dirty="0"/>
              <a:t>PERTEMUAN 4</a:t>
            </a:r>
            <a:br>
              <a:rPr lang="en-US" dirty="0"/>
            </a:br>
            <a:r>
              <a:rPr lang="en-US" dirty="0"/>
              <a:t>TABEL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C08DF-B4A6-4F49-8926-8050BA8AF254}"/>
              </a:ext>
            </a:extLst>
          </p:cNvPr>
          <p:cNvSpPr txBox="1">
            <a:spLocks/>
          </p:cNvSpPr>
          <p:nvPr/>
        </p:nvSpPr>
        <p:spPr>
          <a:xfrm>
            <a:off x="2899788" y="5145803"/>
            <a:ext cx="6392421" cy="18326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AF7F5"/>
                </a:solidFill>
              </a:rPr>
              <a:t>Praktikum</a:t>
            </a:r>
          </a:p>
          <a:p>
            <a:r>
              <a:rPr lang="en-US" sz="1600" dirty="0" err="1">
                <a:solidFill>
                  <a:srgbClr val="FAF7F5"/>
                </a:solidFill>
              </a:rPr>
              <a:t>Algoritma</a:t>
            </a:r>
            <a:r>
              <a:rPr lang="en-US" sz="1600" dirty="0">
                <a:solidFill>
                  <a:srgbClr val="FAF7F5"/>
                </a:solidFill>
              </a:rPr>
              <a:t> dan </a:t>
            </a:r>
            <a:r>
              <a:rPr lang="en-US" sz="1600" dirty="0" err="1">
                <a:solidFill>
                  <a:srgbClr val="FAF7F5"/>
                </a:solidFill>
              </a:rPr>
              <a:t>pemrograman</a:t>
            </a:r>
            <a:endParaRPr lang="en-US" sz="1600" dirty="0">
              <a:solidFill>
                <a:srgbClr val="FAF7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882483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Array</a:t>
            </a:r>
            <a:br>
              <a:rPr lang="en-US" b="1" dirty="0"/>
            </a:br>
            <a:r>
              <a:rPr lang="en-US" dirty="0"/>
              <a:t>- Tipe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atau </a:t>
            </a:r>
            <a:r>
              <a:rPr lang="en-US" dirty="0" err="1"/>
              <a:t>sekumpulan</a:t>
            </a:r>
            <a:r>
              <a:rPr lang="en-US" dirty="0"/>
              <a:t> elemen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indeks</a:t>
            </a:r>
            <a:br>
              <a:rPr lang="en-US" b="1" dirty="0"/>
            </a:br>
            <a:r>
              <a:rPr lang="en-US" dirty="0"/>
              <a:t>- Elemen 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terdefinisi</a:t>
            </a:r>
            <a:br>
              <a:rPr lang="en-US" dirty="0"/>
            </a:br>
            <a:r>
              <a:rPr lang="en-US" dirty="0"/>
              <a:t>- Disebut juga dengan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vektor</a:t>
            </a:r>
            <a:r>
              <a:rPr lang="en-US" dirty="0"/>
              <a:t>, atau </a:t>
            </a:r>
            <a:r>
              <a:rPr lang="en-US" dirty="0" err="1"/>
              <a:t>larik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Struktur</a:t>
            </a:r>
            <a:r>
              <a:rPr lang="en-US" dirty="0"/>
              <a:t> data array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sama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Disimpan</a:t>
            </a:r>
            <a:r>
              <a:rPr lang="en-US" dirty="0"/>
              <a:t> dengan urutan sesuai definisi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kontigu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4030132"/>
            <a:ext cx="9882483" cy="20060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TabNamaHari </a:t>
            </a:r>
            <a:r>
              <a:rPr lang="en-US" dirty="0" err="1"/>
              <a:t>merupakan</a:t>
            </a:r>
            <a:r>
              <a:rPr lang="en-US" dirty="0"/>
              <a:t> array dengan elemen </a:t>
            </a:r>
            <a:r>
              <a:rPr lang="en-US" dirty="0" err="1"/>
              <a:t>bertipe</a:t>
            </a:r>
            <a:r>
              <a:rPr lang="en-US" dirty="0"/>
              <a:t> string dengan jumlah elemen 7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1 –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TabJumlahHari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array dengan elemen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u="sng" dirty="0"/>
              <a:t>integer</a:t>
            </a:r>
            <a:r>
              <a:rPr lang="en-US" dirty="0"/>
              <a:t> dengan jumlah elemen 12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1 – 12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8000F-BEA6-4E2A-9346-3F8732DB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0563" y="2331958"/>
            <a:ext cx="62397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2E9538-043B-4F4F-A9A0-8AE8C17A387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550564" y="4030132"/>
                <a:ext cx="9882483" cy="2006091"/>
              </a:xfrm>
            </p:spPr>
            <p:txBody>
              <a:bodyPr/>
              <a:lstStyle/>
              <a:p>
                <a:r>
                  <a:rPr lang="en-US" b="1" dirty="0"/>
                  <a:t>Domain Array</a:t>
                </a:r>
                <a:br>
                  <a:rPr lang="en-US" b="1" dirty="0"/>
                </a:br>
                <a:r>
                  <a:rPr lang="en-US" dirty="0"/>
                  <a:t>- Domain array sesuai dengan </a:t>
                </a:r>
                <a:r>
                  <a:rPr lang="en-US" dirty="0" err="1"/>
                  <a:t>pendefinisian</a:t>
                </a:r>
                <a:r>
                  <a:rPr lang="en-US" dirty="0"/>
                  <a:t> </a:t>
                </a:r>
                <a:r>
                  <a:rPr lang="en-US" dirty="0" err="1"/>
                  <a:t>indeks</a:t>
                </a:r>
                <a:br>
                  <a:rPr lang="en-US" dirty="0"/>
                </a:br>
                <a:r>
                  <a:rPr lang="en-US" dirty="0"/>
                  <a:t>- Domain </a:t>
                </a:r>
                <a:r>
                  <a:rPr lang="en-US" dirty="0" err="1"/>
                  <a:t>isi</a:t>
                </a:r>
                <a:r>
                  <a:rPr lang="en-US" dirty="0"/>
                  <a:t> array sesuai dengan </a:t>
                </a:r>
                <a:r>
                  <a:rPr lang="en-US" dirty="0" err="1"/>
                  <a:t>jenis</a:t>
                </a:r>
                <a:r>
                  <a:rPr lang="en-US" dirty="0"/>
                  <a:t> array</a:t>
                </a:r>
              </a:p>
              <a:p>
                <a:r>
                  <a:rPr lang="en-US" b="1" dirty="0"/>
                  <a:t>Contoh:</a:t>
                </a:r>
                <a:br>
                  <a:rPr lang="en-US" dirty="0"/>
                </a:br>
                <a:r>
                  <a:rPr lang="en-US" dirty="0"/>
                  <a:t>- Domain array </a:t>
                </a:r>
                <a:r>
                  <a:rPr lang="en-US" dirty="0" err="1"/>
                  <a:t>TabJumlahHari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2, 3, 4, 5, 6, 7, 8, 9, 10, 11, 12}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- Domain </a:t>
                </a:r>
                <a:r>
                  <a:rPr lang="en-US" dirty="0" err="1"/>
                  <a:t>isi</a:t>
                </a:r>
                <a:r>
                  <a:rPr lang="en-US" dirty="0"/>
                  <a:t> array </a:t>
                </a:r>
                <a:r>
                  <a:rPr lang="en-US" dirty="0" err="1"/>
                  <a:t>TabJumlahHari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2E9538-043B-4F4F-A9A0-8AE8C17A3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550564" y="4030132"/>
                <a:ext cx="9882483" cy="2006091"/>
              </a:xfrm>
              <a:blipFill>
                <a:blip r:embed="rId2"/>
                <a:stretch>
                  <a:fillRect l="-494" t="-39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8000F-BEA6-4E2A-9346-3F8732DB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0563" y="2331958"/>
            <a:ext cx="62397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4030132"/>
            <a:ext cx="9882483" cy="2006091"/>
          </a:xfrm>
        </p:spPr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Mengakses</a:t>
            </a:r>
            <a:r>
              <a:rPr lang="en-US" b="1" dirty="0"/>
              <a:t> Sebuah Elemen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TabNamaHari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elemen ke-7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array TabNamaHari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TabJumlahHari</a:t>
            </a:r>
            <a:r>
              <a:rPr lang="en-US" baseline="-25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elemen ke-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TabJumlah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terdefinisi</a:t>
            </a:r>
            <a:endParaRPr lang="en-ID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8000F-BEA6-4E2A-9346-3F8732DB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0563" y="2331958"/>
            <a:ext cx="62397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Contoh </a:t>
            </a:r>
            <a:r>
              <a:rPr lang="en-US" sz="2800" dirty="0" err="1"/>
              <a:t>kasus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2852103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Kasus</a:t>
            </a:r>
            <a:r>
              <a:rPr lang="en-US" dirty="0"/>
              <a:t> Nama 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6331136" y="1938555"/>
            <a:ext cx="5098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202C8F"/>
                </a:solidFill>
              </a:rPr>
              <a:t>Penjelasan</a:t>
            </a:r>
            <a:endParaRPr lang="en-US" b="1" dirty="0">
              <a:solidFill>
                <a:srgbClr val="202C8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202C8F"/>
                </a:solidFill>
              </a:rPr>
              <a:t>Definisikan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sebuah</a:t>
            </a:r>
            <a:r>
              <a:rPr lang="en-US" dirty="0">
                <a:solidFill>
                  <a:srgbClr val="202C8F"/>
                </a:solidFill>
              </a:rPr>
              <a:t> array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TabelNamaHari</a:t>
            </a:r>
            <a:r>
              <a:rPr lang="en-US" dirty="0">
                <a:solidFill>
                  <a:srgbClr val="202C8F"/>
                </a:solidFill>
              </a:rPr>
              <a:t> yang </a:t>
            </a:r>
            <a:r>
              <a:rPr lang="en-US" dirty="0" err="1">
                <a:solidFill>
                  <a:srgbClr val="202C8F"/>
                </a:solidFill>
              </a:rPr>
              <a:t>berisi</a:t>
            </a:r>
            <a:r>
              <a:rPr lang="en-US" dirty="0">
                <a:solidFill>
                  <a:srgbClr val="202C8F"/>
                </a:solidFill>
              </a:rPr>
              <a:t> elemen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202C8F"/>
                </a:solidFill>
              </a:rPr>
              <a:t>Definisikan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sebuah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prosedur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IsiTabHari</a:t>
            </a:r>
            <a:r>
              <a:rPr lang="en-US" dirty="0">
                <a:solidFill>
                  <a:srgbClr val="202C8F"/>
                </a:solidFill>
              </a:rPr>
              <a:t> untuk </a:t>
            </a:r>
            <a:r>
              <a:rPr lang="en-US" dirty="0" err="1">
                <a:solidFill>
                  <a:srgbClr val="202C8F"/>
                </a:solidFill>
              </a:rPr>
              <a:t>mengisi</a:t>
            </a:r>
            <a:r>
              <a:rPr lang="en-US" dirty="0">
                <a:solidFill>
                  <a:srgbClr val="202C8F"/>
                </a:solidFill>
              </a:rPr>
              <a:t> array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TabelNamaHari</a:t>
            </a:r>
            <a:endParaRPr lang="en-US" b="1" dirty="0">
              <a:solidFill>
                <a:srgbClr val="202C8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02C8F"/>
                </a:solidFill>
              </a:rPr>
              <a:t>Buat </a:t>
            </a:r>
            <a:r>
              <a:rPr lang="en-US" dirty="0" err="1">
                <a:solidFill>
                  <a:srgbClr val="202C8F"/>
                </a:solidFill>
              </a:rPr>
              <a:t>prosedur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IsiTabHari</a:t>
            </a:r>
            <a:endParaRPr lang="en-US" b="1" dirty="0">
              <a:solidFill>
                <a:srgbClr val="202C8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02C8F"/>
                </a:solidFill>
              </a:rPr>
              <a:t>Akses dan </a:t>
            </a:r>
            <a:r>
              <a:rPr lang="en-US" dirty="0" err="1">
                <a:solidFill>
                  <a:srgbClr val="202C8F"/>
                </a:solidFill>
              </a:rPr>
              <a:t>ubah</a:t>
            </a:r>
            <a:r>
              <a:rPr lang="en-US" dirty="0">
                <a:solidFill>
                  <a:srgbClr val="202C8F"/>
                </a:solidFill>
              </a:rPr>
              <a:t> elemen </a:t>
            </a:r>
            <a:r>
              <a:rPr lang="en-US" dirty="0" err="1">
                <a:solidFill>
                  <a:srgbClr val="202C8F"/>
                </a:solidFill>
              </a:rPr>
              <a:t>dari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TabelNamaHari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menggunakan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indeksnya</a:t>
            </a:r>
            <a:r>
              <a:rPr lang="en-US" dirty="0">
                <a:solidFill>
                  <a:srgbClr val="202C8F"/>
                </a:solidFill>
              </a:rPr>
              <a:t>. </a:t>
            </a:r>
            <a:r>
              <a:rPr lang="en-US" dirty="0" err="1">
                <a:solidFill>
                  <a:srgbClr val="202C8F"/>
                </a:solidFill>
              </a:rPr>
              <a:t>Sesuaikan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isi</a:t>
            </a:r>
            <a:r>
              <a:rPr lang="en-US" dirty="0">
                <a:solidFill>
                  <a:srgbClr val="202C8F"/>
                </a:solidFill>
              </a:rPr>
              <a:t> elemen dengan </a:t>
            </a:r>
            <a:r>
              <a:rPr lang="en-US" dirty="0" err="1">
                <a:solidFill>
                  <a:srgbClr val="202C8F"/>
                </a:solidFill>
              </a:rPr>
              <a:t>nama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hari</a:t>
            </a:r>
            <a:endParaRPr lang="en-US" dirty="0">
              <a:solidFill>
                <a:srgbClr val="202C8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202C8F"/>
                </a:solidFill>
              </a:rPr>
              <a:t>Panggil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prosedur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IsiTabHari</a:t>
            </a:r>
            <a:endParaRPr lang="en-US" b="1" dirty="0">
              <a:solidFill>
                <a:srgbClr val="202C8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02C8F"/>
                </a:solidFill>
              </a:rPr>
              <a:t>Masukkan input integer 1 – 7 </a:t>
            </a:r>
            <a:r>
              <a:rPr lang="en-US" dirty="0" err="1">
                <a:solidFill>
                  <a:srgbClr val="202C8F"/>
                </a:solidFill>
              </a:rPr>
              <a:t>sebagai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isi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variabel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HariKe</a:t>
            </a:r>
            <a:endParaRPr lang="en-US" b="1" dirty="0">
              <a:solidFill>
                <a:srgbClr val="202C8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202C8F"/>
                </a:solidFill>
              </a:rPr>
              <a:t>Gunakan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variabel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HariKe</a:t>
            </a:r>
            <a:r>
              <a:rPr lang="en-US" b="1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sebagai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indeks</a:t>
            </a:r>
            <a:r>
              <a:rPr lang="en-US" dirty="0">
                <a:solidFill>
                  <a:srgbClr val="202C8F"/>
                </a:solidFill>
              </a:rPr>
              <a:t> untuk </a:t>
            </a:r>
            <a:r>
              <a:rPr lang="en-US" dirty="0" err="1">
                <a:solidFill>
                  <a:srgbClr val="202C8F"/>
                </a:solidFill>
              </a:rPr>
              <a:t>mengakses</a:t>
            </a:r>
            <a:r>
              <a:rPr lang="en-US" dirty="0">
                <a:solidFill>
                  <a:srgbClr val="202C8F"/>
                </a:solidFill>
              </a:rPr>
              <a:t> elemen di </a:t>
            </a:r>
            <a:r>
              <a:rPr lang="en-US" b="1" dirty="0" err="1">
                <a:solidFill>
                  <a:srgbClr val="202C8F"/>
                </a:solidFill>
                <a:latin typeface="Consolas" panose="020B0609020204030204" pitchFamily="49" charset="0"/>
              </a:rPr>
              <a:t>TabelNamaHari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lalu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tampilkan</a:t>
            </a:r>
            <a:endParaRPr lang="en-US" dirty="0">
              <a:solidFill>
                <a:srgbClr val="202C8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40F77-6B45-466F-B335-578726EE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230" y="2310379"/>
            <a:ext cx="4429039" cy="1758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9CBA9-888B-4C51-9444-75211239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230" y="4068674"/>
            <a:ext cx="4429039" cy="222447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3D04000-46F0-4657-80E3-A00313A561EE}"/>
              </a:ext>
            </a:extLst>
          </p:cNvPr>
          <p:cNvSpPr/>
          <p:nvPr/>
        </p:nvSpPr>
        <p:spPr>
          <a:xfrm>
            <a:off x="3959229" y="2901111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1</a:t>
            </a:r>
            <a:endParaRPr lang="en-ID" sz="600" b="1" dirty="0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DE1128-5A8A-436F-8F8E-9F54451EC396}"/>
              </a:ext>
            </a:extLst>
          </p:cNvPr>
          <p:cNvSpPr/>
          <p:nvPr/>
        </p:nvSpPr>
        <p:spPr>
          <a:xfrm>
            <a:off x="4706940" y="3019200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2</a:t>
            </a:r>
            <a:endParaRPr lang="en-ID" sz="6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5DC05B-A118-4277-9B3A-CB52EE86B51B}"/>
              </a:ext>
            </a:extLst>
          </p:cNvPr>
          <p:cNvSpPr/>
          <p:nvPr/>
        </p:nvSpPr>
        <p:spPr>
          <a:xfrm>
            <a:off x="2853539" y="4109367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3</a:t>
            </a:r>
            <a:endParaRPr lang="en-ID" sz="6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5D77B0-5B4D-498D-BCA3-678F64E2F702}"/>
              </a:ext>
            </a:extLst>
          </p:cNvPr>
          <p:cNvSpPr/>
          <p:nvPr/>
        </p:nvSpPr>
        <p:spPr>
          <a:xfrm>
            <a:off x="3374239" y="4964685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4</a:t>
            </a:r>
            <a:endParaRPr lang="en-ID" sz="600" b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6DD67F-3431-466C-A207-731D0CA789BA}"/>
              </a:ext>
            </a:extLst>
          </p:cNvPr>
          <p:cNvSpPr/>
          <p:nvPr/>
        </p:nvSpPr>
        <p:spPr>
          <a:xfrm>
            <a:off x="2398879" y="3419947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5</a:t>
            </a:r>
            <a:endParaRPr lang="en-ID" sz="600" b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36F6E9-D029-4896-864B-59E3AA4DA373}"/>
              </a:ext>
            </a:extLst>
          </p:cNvPr>
          <p:cNvSpPr/>
          <p:nvPr/>
        </p:nvSpPr>
        <p:spPr>
          <a:xfrm>
            <a:off x="2647221" y="3640813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6</a:t>
            </a:r>
            <a:endParaRPr lang="en-ID" sz="600" b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E3EFFA-8D31-47ED-9769-9CACBE78AF7F}"/>
              </a:ext>
            </a:extLst>
          </p:cNvPr>
          <p:cNvSpPr/>
          <p:nvPr/>
        </p:nvSpPr>
        <p:spPr>
          <a:xfrm>
            <a:off x="3395678" y="3766372"/>
            <a:ext cx="123076" cy="1230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FF0000"/>
                </a:solidFill>
              </a:rPr>
              <a:t>7</a:t>
            </a:r>
            <a:endParaRPr lang="en-ID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Contoh </a:t>
            </a:r>
            <a:r>
              <a:rPr lang="en-US" sz="2800" dirty="0" err="1"/>
              <a:t>kasus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414919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Angka Hari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6331136" y="1938555"/>
            <a:ext cx="50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202C8F"/>
                </a:solidFill>
              </a:rPr>
              <a:t>Penjelasan</a:t>
            </a:r>
            <a:endParaRPr lang="en-US" b="1" dirty="0">
              <a:solidFill>
                <a:srgbClr val="202C8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202C8F"/>
                </a:solidFill>
              </a:rPr>
              <a:t>Indeks</a:t>
            </a:r>
            <a:r>
              <a:rPr lang="en-US" dirty="0">
                <a:solidFill>
                  <a:srgbClr val="202C8F"/>
                </a:solidFill>
              </a:rPr>
              <a:t> array di </a:t>
            </a:r>
            <a:r>
              <a:rPr lang="en-US" dirty="0" err="1">
                <a:solidFill>
                  <a:srgbClr val="202C8F"/>
                </a:solidFill>
              </a:rPr>
              <a:t>bahasa</a:t>
            </a:r>
            <a:r>
              <a:rPr lang="en-US" dirty="0">
                <a:solidFill>
                  <a:srgbClr val="202C8F"/>
                </a:solidFill>
              </a:rPr>
              <a:t> C mulai </a:t>
            </a:r>
            <a:r>
              <a:rPr lang="en-US" dirty="0" err="1">
                <a:solidFill>
                  <a:srgbClr val="202C8F"/>
                </a:solidFill>
              </a:rPr>
              <a:t>dari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nol</a:t>
            </a:r>
            <a:endParaRPr lang="en-US" dirty="0">
              <a:solidFill>
                <a:srgbClr val="202C8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6A9FA-64E2-4DFB-BBD6-D2C4E4E5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23" y="2502539"/>
            <a:ext cx="3333078" cy="32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Tim asprak </a:t>
            </a:r>
            <a:r>
              <a:rPr lang="en-US"/>
              <a:t>alpro ☠️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{0DB8EBD3-FF1A-4490-A842-FA11DE2EA3CF}tf78438558_win32</Template>
  <TotalTime>556</TotalTime>
  <Words>292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Cambria Math</vt:lpstr>
      <vt:lpstr>Consolas</vt:lpstr>
      <vt:lpstr>Sabon Next LT</vt:lpstr>
      <vt:lpstr>Custom</vt:lpstr>
      <vt:lpstr>PERTEMUAN 4 TABEL</vt:lpstr>
      <vt:lpstr>Analisis kasus</vt:lpstr>
      <vt:lpstr>contoh</vt:lpstr>
      <vt:lpstr>contoh</vt:lpstr>
      <vt:lpstr>contoh</vt:lpstr>
      <vt:lpstr>Contoh kasus</vt:lpstr>
      <vt:lpstr>Contoh kasus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 KONDISIONAL</dc:title>
  <dc:subject/>
  <dc:creator>pavilion gaming</dc:creator>
  <cp:lastModifiedBy>pavilion gaming</cp:lastModifiedBy>
  <cp:revision>15</cp:revision>
  <dcterms:created xsi:type="dcterms:W3CDTF">2024-02-29T00:26:36Z</dcterms:created>
  <dcterms:modified xsi:type="dcterms:W3CDTF">2024-03-20T00:23:08Z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