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13" r:id="rId6"/>
    <p:sldId id="327" r:id="rId7"/>
    <p:sldId id="328" r:id="rId8"/>
    <p:sldId id="326" r:id="rId9"/>
    <p:sldId id="329" r:id="rId10"/>
    <p:sldId id="330" r:id="rId11"/>
    <p:sldId id="331" r:id="rId12"/>
    <p:sldId id="333" r:id="rId13"/>
    <p:sldId id="334" r:id="rId14"/>
    <p:sldId id="336" r:id="rId15"/>
    <p:sldId id="337" r:id="rId16"/>
    <p:sldId id="338" r:id="rId17"/>
    <p:sldId id="339" r:id="rId18"/>
    <p:sldId id="340" r:id="rId19"/>
    <p:sldId id="341" r:id="rId20"/>
    <p:sldId id="297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AF7F5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13" d="100"/>
          <a:sy n="113" d="100"/>
        </p:scale>
        <p:origin x="456" y="8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5.wdp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8" y="2021819"/>
            <a:ext cx="6392421" cy="1407181"/>
          </a:xfrm>
        </p:spPr>
        <p:txBody>
          <a:bodyPr anchor="ctr"/>
          <a:lstStyle/>
          <a:p>
            <a:r>
              <a:rPr lang="en-US" dirty="0"/>
              <a:t>PERTEMUAN 5</a:t>
            </a:r>
            <a:br>
              <a:rPr lang="en-US" dirty="0"/>
            </a:br>
            <a:r>
              <a:rPr lang="en-US" dirty="0"/>
              <a:t>SUB PROGRAM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FC08DF-B4A6-4F49-8926-8050BA8AF254}"/>
              </a:ext>
            </a:extLst>
          </p:cNvPr>
          <p:cNvSpPr txBox="1">
            <a:spLocks/>
          </p:cNvSpPr>
          <p:nvPr/>
        </p:nvSpPr>
        <p:spPr>
          <a:xfrm>
            <a:off x="2899788" y="5145803"/>
            <a:ext cx="6392421" cy="183265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FAF7F5"/>
                </a:solidFill>
              </a:rPr>
              <a:t>Praktikum</a:t>
            </a:r>
          </a:p>
          <a:p>
            <a:r>
              <a:rPr lang="en-US" sz="1600" dirty="0" err="1">
                <a:solidFill>
                  <a:srgbClr val="FAF7F5"/>
                </a:solidFill>
              </a:rPr>
              <a:t>Algoritma</a:t>
            </a:r>
            <a:r>
              <a:rPr lang="en-US" sz="1600" dirty="0">
                <a:solidFill>
                  <a:srgbClr val="FAF7F5"/>
                </a:solidFill>
              </a:rPr>
              <a:t> dan </a:t>
            </a:r>
            <a:r>
              <a:rPr lang="en-US" sz="1600" dirty="0" err="1">
                <a:solidFill>
                  <a:srgbClr val="FAF7F5"/>
                </a:solidFill>
              </a:rPr>
              <a:t>pemrograman</a:t>
            </a:r>
            <a:endParaRPr lang="en-US" sz="1600" dirty="0">
              <a:solidFill>
                <a:srgbClr val="FAF7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/>
              <a:t>Fungsi (cont.)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030" y="1438043"/>
            <a:ext cx="9493017" cy="4598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Fungsi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dengan tipe data </a:t>
            </a:r>
            <a:r>
              <a:rPr lang="en-US" sz="2000" dirty="0" err="1"/>
              <a:t>tertentu</a:t>
            </a:r>
            <a:r>
              <a:rPr lang="en-US" sz="2000" dirty="0"/>
              <a:t> (Tipe Data Hasil)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Fungsi yang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dipanggil untuk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namanya</a:t>
            </a:r>
            <a:r>
              <a:rPr lang="en-US" sz="2000" dirty="0"/>
              <a:t> yang </a:t>
            </a:r>
            <a:r>
              <a:rPr lang="en-US" sz="2000" dirty="0" err="1"/>
              <a:t>diikuti</a:t>
            </a:r>
            <a:r>
              <a:rPr lang="en-US" sz="2000" dirty="0"/>
              <a:t> parameter </a:t>
            </a:r>
            <a:r>
              <a:rPr lang="en-US" sz="2000" dirty="0" err="1"/>
              <a:t>aktualnya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3264B-6E0F-425B-9993-0AF9D17D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2271432" y="2704932"/>
            <a:ext cx="6563999" cy="37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0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 err="1"/>
              <a:t>prosedur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030" y="1438043"/>
            <a:ext cx="9493017" cy="4598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Sederetan</a:t>
            </a:r>
            <a:r>
              <a:rPr lang="en-US" sz="2000" dirty="0"/>
              <a:t> </a:t>
            </a:r>
            <a:r>
              <a:rPr lang="en-US" sz="2000" dirty="0" err="1"/>
              <a:t>instruksi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dan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yang </a:t>
            </a:r>
            <a:r>
              <a:rPr lang="en-US" sz="2000" dirty="0" err="1"/>
              <a:t>terdefinisi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Definisi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dan parameter </a:t>
            </a:r>
            <a:r>
              <a:rPr lang="en-US" sz="2000" dirty="0" err="1"/>
              <a:t>formalnya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mendefinisikan</a:t>
            </a:r>
            <a:r>
              <a:rPr lang="en-US" sz="2000" dirty="0"/>
              <a:t> Initial State (IS) dan Final State (FS)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Parameter formal pada </a:t>
            </a:r>
            <a:r>
              <a:rPr lang="en-US" sz="2000" dirty="0" err="1"/>
              <a:t>prosedur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en-US" sz="2000" dirty="0"/>
              <a:t> parameter input, output, dan input/output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Prosedur</a:t>
            </a:r>
            <a:r>
              <a:rPr lang="en-US" sz="2000" dirty="0"/>
              <a:t> tidak </a:t>
            </a:r>
            <a:r>
              <a:rPr lang="en-US" sz="2000" dirty="0" err="1"/>
              <a:t>memiliki</a:t>
            </a:r>
            <a:r>
              <a:rPr lang="en-US" sz="2000" dirty="0"/>
              <a:t> return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F4100-2247-42B7-9F37-140C4545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6734" y="4133296"/>
            <a:ext cx="6362170" cy="21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(cont.)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030" y="1438043"/>
            <a:ext cx="9493017" cy="4598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Fungsi yang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dipanggil untuk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namanya</a:t>
            </a:r>
            <a:r>
              <a:rPr lang="en-US" sz="2000" dirty="0"/>
              <a:t> yang </a:t>
            </a:r>
            <a:r>
              <a:rPr lang="en-US" sz="2000" dirty="0" err="1"/>
              <a:t>diikuti</a:t>
            </a:r>
            <a:r>
              <a:rPr lang="en-US" sz="2000" dirty="0"/>
              <a:t> parameter </a:t>
            </a:r>
            <a:r>
              <a:rPr lang="en-US" sz="2000" dirty="0" err="1"/>
              <a:t>aktualnya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Nilai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prosedur</a:t>
            </a:r>
            <a:r>
              <a:rPr lang="en-US" sz="2000" dirty="0"/>
              <a:t> tidak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pada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ekspresi</a:t>
            </a:r>
            <a:r>
              <a:rPr lang="en-US" sz="2000" dirty="0"/>
              <a:t> atau di-</a:t>
            </a:r>
            <a:r>
              <a:rPr lang="en-US" sz="2000" dirty="0" err="1"/>
              <a:t>outputkan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langsung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F4100-2247-42B7-9F37-140C4545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2190722" y="2846363"/>
            <a:ext cx="6602835" cy="35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/>
              <a:t>Contoh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026A3-7721-400A-86BB-AA632DD6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0030" y="1404633"/>
            <a:ext cx="6975370" cy="50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/>
              <a:t>Contoh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A5602-2309-48B1-A16C-BF090AD7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259" y="1183365"/>
            <a:ext cx="5281015" cy="4133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7FDDF-1C91-4C4B-B19B-90A76F3B9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9725" y="1261533"/>
            <a:ext cx="5320942" cy="38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/>
              <a:t>Contoh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A5602-2309-48B1-A16C-BF090AD7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75033" y="1362149"/>
            <a:ext cx="5225466" cy="4133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7FDDF-1C91-4C4B-B19B-90A76F3B9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818870" y="1261533"/>
            <a:ext cx="4840825" cy="4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/>
              <a:t>Contoh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A5602-2309-48B1-A16C-BF090AD7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75033" y="1736184"/>
            <a:ext cx="5225466" cy="3385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7FDDF-1C91-4C4B-B19B-90A76F3B9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775950" y="1261533"/>
            <a:ext cx="5220152" cy="47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8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Tim asprak </a:t>
            </a:r>
            <a:r>
              <a:rPr lang="en-US"/>
              <a:t>alpro ☠️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statik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9748" y="1438043"/>
            <a:ext cx="4553299" cy="459818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Pada </a:t>
            </a:r>
            <a:r>
              <a:rPr lang="en-US" sz="2400" dirty="0" err="1"/>
              <a:t>memori</a:t>
            </a:r>
            <a:r>
              <a:rPr lang="en-US" sz="2400" dirty="0"/>
              <a:t> sistem komputer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dialokasikan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5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Ruang </a:t>
            </a:r>
            <a:r>
              <a:rPr lang="en-US" sz="2400" dirty="0" err="1"/>
              <a:t>memori</a:t>
            </a:r>
            <a:r>
              <a:rPr lang="en-US" sz="2400" dirty="0"/>
              <a:t> yang sudah </a:t>
            </a:r>
            <a:r>
              <a:rPr lang="en-US" sz="2400" dirty="0" err="1"/>
              <a:t>dialokasikan</a:t>
            </a:r>
            <a:r>
              <a:rPr lang="en-US" sz="2400" dirty="0"/>
              <a:t> untuk </a:t>
            </a:r>
            <a:r>
              <a:rPr lang="en-US" sz="2400" dirty="0" err="1"/>
              <a:t>tabel</a:t>
            </a:r>
            <a:r>
              <a:rPr lang="en-US" sz="2400" dirty="0"/>
              <a:t> T tidak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oleh </a:t>
            </a:r>
            <a:r>
              <a:rPr lang="en-US" sz="2400" dirty="0" err="1"/>
              <a:t>variabel</a:t>
            </a:r>
            <a:r>
              <a:rPr lang="en-US" sz="2400" dirty="0"/>
              <a:t> lain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dipegang</a:t>
            </a:r>
            <a:r>
              <a:rPr lang="en-US" sz="2400" dirty="0"/>
              <a:t> dan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oleh </a:t>
            </a:r>
            <a:r>
              <a:rPr lang="en-US" sz="2400" dirty="0" err="1"/>
              <a:t>tabel</a:t>
            </a:r>
            <a:r>
              <a:rPr lang="en-US" sz="2400" dirty="0"/>
              <a:t> T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i="1" dirty="0"/>
              <a:t>release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AF104-73E2-47BC-8F06-D94F3FE7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7042" y="1378099"/>
            <a:ext cx="5392706" cy="47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(pointer)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9748" y="1438043"/>
            <a:ext cx="4553299" cy="459818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 </a:t>
            </a:r>
            <a:r>
              <a:rPr lang="en-US" sz="2400" dirty="0" err="1"/>
              <a:t>merupakan</a:t>
            </a:r>
            <a:r>
              <a:rPr lang="en-US" sz="2400" dirty="0"/>
              <a:t> pointer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var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elemen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array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Var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0fa100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Pointer P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 Var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4AF6E0-0CED-44CB-A022-7361AF3A25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19" y="1958190"/>
            <a:ext cx="6520589" cy="29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(array)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79748" y="1438043"/>
            <a:ext cx="4553299" cy="4598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dialokasi</a:t>
            </a:r>
            <a:r>
              <a:rPr lang="en-US" sz="2400" dirty="0"/>
              <a:t> berdasarkan </a:t>
            </a:r>
            <a:r>
              <a:rPr lang="en-US" sz="2400" dirty="0" err="1"/>
              <a:t>kontrol</a:t>
            </a:r>
            <a:r>
              <a:rPr lang="en-US" sz="2400" dirty="0"/>
              <a:t> </a:t>
            </a:r>
            <a:r>
              <a:rPr lang="en-US" sz="2400" dirty="0" err="1"/>
              <a:t>pemrogram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Setelah tidak </a:t>
            </a:r>
            <a:r>
              <a:rPr lang="en-US" sz="2400" dirty="0" err="1"/>
              <a:t>dibutuhkan</a:t>
            </a:r>
            <a:r>
              <a:rPr lang="en-US" sz="2400" dirty="0"/>
              <a:t>,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didealokasi</a:t>
            </a:r>
            <a:r>
              <a:rPr lang="en-US" sz="2400" dirty="0"/>
              <a:t> oleh </a:t>
            </a:r>
            <a:r>
              <a:rPr lang="en-US" sz="2400" dirty="0" err="1"/>
              <a:t>pemrogram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170A6-D061-4A76-88DA-87CD137DE7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992" y="1565432"/>
            <a:ext cx="7155223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program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882483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Bagian </a:t>
            </a:r>
            <a:r>
              <a:rPr lang="en-US" sz="2400" dirty="0" err="1"/>
              <a:t>dari</a:t>
            </a:r>
            <a:r>
              <a:rPr lang="en-US" sz="2400" dirty="0"/>
              <a:t> program </a:t>
            </a:r>
            <a:r>
              <a:rPr lang="en-US" sz="2400" dirty="0" err="1"/>
              <a:t>utama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Berada</a:t>
            </a:r>
            <a:r>
              <a:rPr lang="en-US" sz="2400" dirty="0"/>
              <a:t> di dalam program </a:t>
            </a:r>
            <a:r>
              <a:rPr lang="en-US" sz="2400" dirty="0" err="1"/>
              <a:t>utama</a:t>
            </a:r>
            <a:r>
              <a:rPr lang="en-US" sz="2400" dirty="0"/>
              <a:t> dan </a:t>
            </a:r>
            <a:r>
              <a:rPr lang="en-US" sz="2400" dirty="0" err="1"/>
              <a:t>pemanggilannya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program </a:t>
            </a:r>
            <a:r>
              <a:rPr lang="en-US" sz="2400" dirty="0" err="1"/>
              <a:t>utama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Cukup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kali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berkali</a:t>
            </a:r>
            <a:r>
              <a:rPr lang="en-US" sz="2400" dirty="0"/>
              <a:t>-kali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Realisasi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b="1" dirty="0"/>
              <a:t>fungsi </a:t>
            </a:r>
            <a:r>
              <a:rPr lang="en-US" sz="2400" dirty="0"/>
              <a:t>dan </a:t>
            </a:r>
            <a:r>
              <a:rPr lang="en-US" sz="2400" b="1" dirty="0" err="1"/>
              <a:t>prosedur</a:t>
            </a: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2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79045"/>
            <a:ext cx="7796464" cy="1222385"/>
          </a:xfrm>
        </p:spPr>
        <p:txBody>
          <a:bodyPr/>
          <a:lstStyle/>
          <a:p>
            <a:r>
              <a:rPr lang="en-US" dirty="0"/>
              <a:t>Parameter formal vs </a:t>
            </a:r>
            <a:r>
              <a:rPr lang="en-US" dirty="0" err="1"/>
              <a:t>aktual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947438"/>
            <a:ext cx="3598333" cy="3720337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Formal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Variabel</a:t>
            </a:r>
            <a:r>
              <a:rPr lang="en-US" sz="2400" dirty="0"/>
              <a:t> pada daftar parameter yang </a:t>
            </a:r>
            <a:r>
              <a:rPr lang="en-US" sz="2400" dirty="0" err="1"/>
              <a:t>digunakan</a:t>
            </a:r>
            <a:r>
              <a:rPr lang="en-US" sz="2400" dirty="0"/>
              <a:t> untuk </a:t>
            </a:r>
            <a:r>
              <a:rPr lang="en-US" sz="2400" dirty="0" err="1"/>
              <a:t>mendefinisikan</a:t>
            </a:r>
            <a:r>
              <a:rPr lang="en-US" sz="2400" dirty="0"/>
              <a:t> fungsi atau </a:t>
            </a:r>
            <a:r>
              <a:rPr lang="en-US" sz="2400" dirty="0" err="1"/>
              <a:t>prosedur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9B18-65BF-4434-BA85-24BCE232D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1947438"/>
            <a:ext cx="3598333" cy="3720337"/>
          </a:xfrm>
        </p:spPr>
        <p:txBody>
          <a:bodyPr/>
          <a:lstStyle/>
          <a:p>
            <a:r>
              <a:rPr lang="en-US" sz="2800" b="1" dirty="0"/>
              <a:t>Parameter Formal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Variabel</a:t>
            </a:r>
            <a:r>
              <a:rPr lang="en-US" sz="2400" dirty="0"/>
              <a:t> atau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memanggil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fungsi atau </a:t>
            </a:r>
            <a:r>
              <a:rPr lang="en-US" sz="2400" dirty="0" err="1"/>
              <a:t>prosedur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750E-6CA2-4538-A362-FD8F9CB0FB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9779" y="4359670"/>
            <a:ext cx="3620005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13945D-0DA2-43E8-9D85-58134F9263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2159" y="4144105"/>
            <a:ext cx="4198577" cy="22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79045"/>
            <a:ext cx="7796464" cy="1222385"/>
          </a:xfrm>
        </p:spPr>
        <p:txBody>
          <a:bodyPr/>
          <a:lstStyle/>
          <a:p>
            <a:r>
              <a:rPr lang="en-US" dirty="0"/>
              <a:t>Parameter input &amp; output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947438"/>
            <a:ext cx="3598333" cy="3720337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Input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parameter formal pada sub program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9B18-65BF-4434-BA85-24BCE232D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1947438"/>
            <a:ext cx="3598333" cy="3720337"/>
          </a:xfrm>
        </p:spPr>
        <p:txBody>
          <a:bodyPr/>
          <a:lstStyle/>
          <a:p>
            <a:r>
              <a:rPr lang="en-US" sz="2800" b="1" dirty="0"/>
              <a:t>Parameter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parameter formal pada sub program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DA97D-6C8D-4D13-B183-EC4D51B3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2" y="4482497"/>
            <a:ext cx="4896533" cy="129558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87A15-3863-48BB-8997-987123EB51E4}"/>
              </a:ext>
            </a:extLst>
          </p:cNvPr>
          <p:cNvSpPr txBox="1">
            <a:spLocks/>
          </p:cNvSpPr>
          <p:nvPr/>
        </p:nvSpPr>
        <p:spPr>
          <a:xfrm>
            <a:off x="1202267" y="5903034"/>
            <a:ext cx="6324600" cy="95184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parameter input</a:t>
            </a:r>
            <a:br>
              <a:rPr lang="en-US" sz="1600" dirty="0"/>
            </a:b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luas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parameter output </a:t>
            </a:r>
          </a:p>
        </p:txBody>
      </p:sp>
    </p:spTree>
    <p:extLst>
      <p:ext uri="{BB962C8B-B14F-4D97-AF65-F5344CB8AC3E}">
        <p14:creationId xmlns:p14="http://schemas.microsoft.com/office/powerpoint/2010/main" val="384873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79045"/>
            <a:ext cx="7796464" cy="1222385"/>
          </a:xfrm>
        </p:spPr>
        <p:txBody>
          <a:bodyPr/>
          <a:lstStyle/>
          <a:p>
            <a:r>
              <a:rPr lang="en-US" dirty="0"/>
              <a:t>Parameter input/output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947438"/>
            <a:ext cx="7796463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parameter formal pada sub program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input dan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output.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87A15-3863-48BB-8997-987123EB51E4}"/>
              </a:ext>
            </a:extLst>
          </p:cNvPr>
          <p:cNvSpPr txBox="1">
            <a:spLocks/>
          </p:cNvSpPr>
          <p:nvPr/>
        </p:nvSpPr>
        <p:spPr>
          <a:xfrm>
            <a:off x="1202267" y="5538967"/>
            <a:ext cx="6324600" cy="95184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Variabel</a:t>
            </a:r>
            <a:r>
              <a:rPr lang="en-US" sz="1600" dirty="0"/>
              <a:t> a dan b </a:t>
            </a:r>
            <a:r>
              <a:rPr lang="en-US" sz="1600" dirty="0" err="1"/>
              <a:t>merupakan</a:t>
            </a:r>
            <a:r>
              <a:rPr lang="en-US" sz="1600" dirty="0"/>
              <a:t> parameter input/output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E394F5-B739-434E-91AA-5CED0ABA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7" y="3300135"/>
            <a:ext cx="496321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600-470D-4A54-8295-F6A910D2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0" y="202521"/>
            <a:ext cx="9879437" cy="980844"/>
          </a:xfrm>
        </p:spPr>
        <p:txBody>
          <a:bodyPr/>
          <a:lstStyle/>
          <a:p>
            <a:r>
              <a:rPr lang="en-US" dirty="0"/>
              <a:t>Fungsi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E9538-043B-4F4F-A9A0-8AE8C17A3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0030" y="1438043"/>
            <a:ext cx="9493017" cy="45981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Transformasi</a:t>
            </a:r>
            <a:r>
              <a:rPr lang="en-US" sz="2000" dirty="0"/>
              <a:t> </a:t>
            </a:r>
            <a:r>
              <a:rPr lang="en-US" sz="2000" dirty="0" err="1"/>
              <a:t>pemetaan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ke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Fungsi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parameter formal </a:t>
            </a:r>
            <a:r>
              <a:rPr lang="en-US" sz="2000" dirty="0" err="1"/>
              <a:t>bertipe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dan </a:t>
            </a:r>
            <a:r>
              <a:rPr lang="en-US" sz="2000" dirty="0" err="1"/>
              <a:t>menghasilkan</a:t>
            </a:r>
            <a:r>
              <a:rPr lang="en-US" sz="2000" dirty="0"/>
              <a:t> suatu </a:t>
            </a:r>
            <a:r>
              <a:rPr lang="en-US" sz="2000" dirty="0" err="1"/>
              <a:t>nilai</a:t>
            </a:r>
            <a:r>
              <a:rPr lang="en-US" sz="2000" dirty="0"/>
              <a:t> sesuai domain yang </a:t>
            </a:r>
            <a:r>
              <a:rPr lang="en-US" sz="2000" dirty="0" err="1"/>
              <a:t>didefinisikan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Fungsi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parameter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Nilai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return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9611D-1174-49D3-9098-2822E1FE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F3264B-6E0F-425B-9993-0AF9D17D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6732" y="3575878"/>
            <a:ext cx="6842743" cy="27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56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{0DB8EBD3-FF1A-4490-A842-FA11DE2EA3CF}tf78438558_win32</Template>
  <TotalTime>858</TotalTime>
  <Words>423</Words>
  <Application>Microsoft Office PowerPoint</Application>
  <PresentationFormat>Widescreen</PresentationFormat>
  <Paragraphs>72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Sabon Next LT</vt:lpstr>
      <vt:lpstr>Custom</vt:lpstr>
      <vt:lpstr>PERTEMUAN 5 SUB PROGRAM</vt:lpstr>
      <vt:lpstr>Alokasi statik</vt:lpstr>
      <vt:lpstr>Alokasi dinamik (pointer)</vt:lpstr>
      <vt:lpstr>Alokasi dinamik (array)</vt:lpstr>
      <vt:lpstr>Sub program</vt:lpstr>
      <vt:lpstr>Parameter formal vs aktual</vt:lpstr>
      <vt:lpstr>Parameter input &amp; output</vt:lpstr>
      <vt:lpstr>Parameter input/output</vt:lpstr>
      <vt:lpstr>Fungsi</vt:lpstr>
      <vt:lpstr>Fungsi (cont.)</vt:lpstr>
      <vt:lpstr>prosedur</vt:lpstr>
      <vt:lpstr>Prosedur (cont.)</vt:lpstr>
      <vt:lpstr>Contoh implementasi</vt:lpstr>
      <vt:lpstr>Contoh implementasi</vt:lpstr>
      <vt:lpstr>Contoh implementasi</vt:lpstr>
      <vt:lpstr>Contoh implementasi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 KONDISIONAL</dc:title>
  <dc:subject/>
  <dc:creator>pavilion gaming</dc:creator>
  <cp:lastModifiedBy>pavilion gaming</cp:lastModifiedBy>
  <cp:revision>29</cp:revision>
  <dcterms:created xsi:type="dcterms:W3CDTF">2024-02-29T00:26:36Z</dcterms:created>
  <dcterms:modified xsi:type="dcterms:W3CDTF">2024-05-02T00:05:19Z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