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70" r:id="rId15"/>
    <p:sldId id="268" r:id="rId16"/>
  </p:sldIdLst>
  <p:sldSz cx="18288000" cy="10287000"/>
  <p:notesSz cx="6858000" cy="9144000"/>
  <p:embeddedFontLst>
    <p:embeddedFont>
      <p:font typeface="Be Vietnam" panose="020B0604020202020204" charset="0"/>
      <p:regular r:id="rId17"/>
    </p:embeddedFont>
    <p:embeddedFont>
      <p:font typeface="Be Vietnam Ultra-Bold" panose="020B0604020202020204" charset="0"/>
      <p:regular r:id="rId18"/>
    </p:embeddedFont>
    <p:embeddedFont>
      <p:font typeface="Boston Angel" panose="020B0604020202020204" charset="0"/>
      <p:regular r:id="rId19"/>
    </p:embeddedFont>
    <p:embeddedFont>
      <p:font typeface="Boston Angel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1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1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261251"/>
            <a:ext cx="16230600" cy="6661719"/>
            <a:chOff x="0" y="-333375"/>
            <a:chExt cx="21640800" cy="8882292"/>
          </a:xfrm>
        </p:grpSpPr>
        <p:sp>
          <p:nvSpPr>
            <p:cNvPr id="7" name="AutoShape 7"/>
            <p:cNvSpPr/>
            <p:nvPr/>
          </p:nvSpPr>
          <p:spPr>
            <a:xfrm flipV="1">
              <a:off x="6" y="5924196"/>
              <a:ext cx="21640783" cy="12700"/>
            </a:xfrm>
            <a:prstGeom prst="line">
              <a:avLst/>
            </a:prstGeom>
            <a:ln w="12700" cap="flat">
              <a:solidFill>
                <a:srgbClr val="4A236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6" y="8548917"/>
              <a:ext cx="21640794" cy="0"/>
            </a:xfrm>
            <a:prstGeom prst="line">
              <a:avLst/>
            </a:prstGeom>
            <a:ln w="12700" cap="flat">
              <a:solidFill>
                <a:srgbClr val="4A236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33375"/>
              <a:ext cx="21600505" cy="5745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 b="1" dirty="0" err="1">
                  <a:solidFill>
                    <a:srgbClr val="4A236D"/>
                  </a:solidFill>
                  <a:latin typeface="Boston Angel Bold"/>
                  <a:ea typeface="Boston Angel Bold"/>
                  <a:cs typeface="Boston Angel Bold"/>
                  <a:sym typeface="Boston Angel Bold"/>
                </a:rPr>
                <a:t>Ekspresi</a:t>
              </a:r>
              <a:endParaRPr lang="en-US" sz="11999" b="1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endParaRPr>
            </a:p>
            <a:p>
              <a:pPr algn="ctr">
                <a:lnSpc>
                  <a:spcPts val="16799"/>
                </a:lnSpc>
              </a:pPr>
              <a:r>
                <a:rPr lang="en-US" sz="11999" b="1" dirty="0" err="1">
                  <a:solidFill>
                    <a:srgbClr val="4A236D"/>
                  </a:solidFill>
                  <a:latin typeface="Boston Angel Bold"/>
                  <a:ea typeface="Boston Angel Bold"/>
                  <a:cs typeface="Boston Angel Bold"/>
                  <a:sym typeface="Boston Angel Bold"/>
                </a:rPr>
                <a:t>Rekursif</a:t>
              </a:r>
              <a:endParaRPr lang="en-US" sz="11999" b="1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" y="6385880"/>
              <a:ext cx="21600505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0202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Dasar Pemrograman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" y="7220625"/>
              <a:ext cx="2160050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 b="1" dirty="0">
                  <a:solidFill>
                    <a:srgbClr val="4A236D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PRAKTIKUM 6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426146"/>
            <a:ext cx="5837985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S1 INFORMATIKA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UNIVERSITAS DIPONEGORO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FAKULTAS SAINS DAN MATEMATIKA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7007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70060" y="9600248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A6D2A348-FF58-31EF-CFE6-6AD1EFC4859C}"/>
              </a:ext>
            </a:extLst>
          </p:cNvPr>
          <p:cNvSpPr txBox="1"/>
          <p:nvPr/>
        </p:nvSpPr>
        <p:spPr>
          <a:xfrm>
            <a:off x="2588671" y="1021561"/>
            <a:ext cx="1311063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72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EKSPRESI REKURSIF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338F5E5-79F5-FA4F-07BC-2D21EA70937F}"/>
              </a:ext>
            </a:extLst>
          </p:cNvPr>
          <p:cNvSpPr txBox="1"/>
          <p:nvPr/>
        </p:nvSpPr>
        <p:spPr>
          <a:xfrm>
            <a:off x="1028700" y="426146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 REKURSIF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6738B97D-9885-7556-4C6C-74F312B10186}"/>
              </a:ext>
            </a:extLst>
          </p:cNvPr>
          <p:cNvSpPr txBox="1"/>
          <p:nvPr/>
        </p:nvSpPr>
        <p:spPr>
          <a:xfrm>
            <a:off x="2588671" y="2102408"/>
            <a:ext cx="1311063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 b="1" u="sng" dirty="0" err="1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Bilangan</a:t>
            </a:r>
            <a:r>
              <a:rPr lang="en-US" sz="34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 </a:t>
            </a:r>
            <a:r>
              <a:rPr lang="en-US" sz="3400" b="1" u="sng" dirty="0" err="1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Penjumlahan</a:t>
            </a:r>
            <a:r>
              <a:rPr lang="en-US" sz="34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 </a:t>
            </a:r>
            <a:r>
              <a:rPr lang="en-US" sz="3400" b="1" u="sng" dirty="0" err="1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Bilangan</a:t>
            </a:r>
            <a:r>
              <a:rPr lang="en-US" sz="34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 Integer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BE2AB-7575-2EE6-9FA4-C34B8CA3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89" y="2563633"/>
            <a:ext cx="10581202" cy="64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0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3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FAF4E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1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0070" y="9600248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HALAMAN 1</a:t>
            </a:r>
            <a:r>
              <a:rPr lang="en-US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1</a:t>
            </a:r>
            <a:endParaRPr lang="en-US" sz="1800" dirty="0">
              <a:solidFill>
                <a:srgbClr val="4A236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60468" y="3701490"/>
            <a:ext cx="15567063" cy="153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78"/>
              </a:lnSpc>
            </a:pPr>
            <a:r>
              <a:rPr lang="en-US" sz="8555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LATIHAN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LATIHAN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1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0070" y="9600248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1</a:t>
            </a:r>
            <a:r>
              <a:rPr lang="en-US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</a:t>
            </a:r>
            <a:endParaRPr lang="en-US" sz="1800" dirty="0">
              <a:solidFill>
                <a:srgbClr val="FFFFFF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35732" y="1958077"/>
            <a:ext cx="1105324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LATIHAN 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5732" y="4196452"/>
            <a:ext cx="16016536" cy="2201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Buatlah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fungsi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rekursif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untuk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:</a:t>
            </a:r>
          </a:p>
          <a:p>
            <a:pPr marL="457200" indent="-457200" algn="just">
              <a:lnSpc>
                <a:spcPts val="3500"/>
              </a:lnSpc>
              <a:buAutoNum type="arabicPeriod"/>
            </a:pP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Operasi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aritmatika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pengurangan</a:t>
            </a:r>
            <a:endParaRPr lang="en-US" sz="2500" dirty="0">
              <a:solidFill>
                <a:srgbClr val="4A236D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indent="-457200" algn="just">
              <a:lnSpc>
                <a:spcPts val="3500"/>
              </a:lnSpc>
              <a:buAutoNum type="arabicPeriod"/>
            </a:pP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Operasi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aritmatika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perkalian</a:t>
            </a:r>
            <a:endParaRPr lang="en-US" sz="2500" dirty="0">
              <a:solidFill>
                <a:srgbClr val="4A236D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indent="-457200" algn="just">
              <a:lnSpc>
                <a:spcPts val="3500"/>
              </a:lnSpc>
              <a:buAutoNum type="arabicPeriod"/>
            </a:pP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Operasi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aritmatika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pembagian</a:t>
            </a:r>
            <a:endParaRPr lang="en-US" sz="2500" dirty="0">
              <a:solidFill>
                <a:srgbClr val="4A236D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457200" indent="-457200" algn="just">
              <a:lnSpc>
                <a:spcPts val="3500"/>
              </a:lnSpc>
              <a:buAutoNum type="arabicPeriod"/>
            </a:pP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Operasi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aritmatika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perpangkatan</a:t>
            </a:r>
            <a:endParaRPr lang="en-US" sz="2500" dirty="0">
              <a:solidFill>
                <a:srgbClr val="4A236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LATIHAN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1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0070" y="9600248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13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5732" y="1262062"/>
            <a:ext cx="1105324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LATIHAN B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LATIHAN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7E03ACF-1B10-CB64-1C6B-DAA85D816FEA}"/>
              </a:ext>
            </a:extLst>
          </p:cNvPr>
          <p:cNvSpPr txBox="1"/>
          <p:nvPr/>
        </p:nvSpPr>
        <p:spPr>
          <a:xfrm>
            <a:off x="1135732" y="2500768"/>
            <a:ext cx="16016536" cy="2201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Buatlah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fungsi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rekursif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untuk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:</a:t>
            </a:r>
          </a:p>
          <a:p>
            <a:pPr marL="457200" indent="-457200" algn="just">
              <a:lnSpc>
                <a:spcPts val="3500"/>
              </a:lnSpc>
              <a:buAutoNum type="arabicPeriod"/>
            </a:pP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Menghitung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perkalian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dengan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3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aray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f(n) = 3* n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f(1)=3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f(n+1)=f(n)=3</a:t>
            </a:r>
          </a:p>
          <a:p>
            <a:pPr lvl="1" algn="just">
              <a:lnSpc>
                <a:spcPts val="3500"/>
              </a:lnSpc>
            </a:pPr>
            <a:endParaRPr lang="en-US" sz="2500" dirty="0">
              <a:solidFill>
                <a:srgbClr val="4A236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B87DF8B5-F5C3-15E3-8F4D-CF4CB683D568}"/>
              </a:ext>
            </a:extLst>
          </p:cNvPr>
          <p:cNvSpPr txBox="1"/>
          <p:nvPr/>
        </p:nvSpPr>
        <p:spPr>
          <a:xfrm>
            <a:off x="1156247" y="4483597"/>
            <a:ext cx="16016536" cy="2201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2.  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Menghitung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deret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bilangan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integer: 1+2+3+4+…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s(1)=1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s(2)=1+2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s(3)=1+2+3</a:t>
            </a:r>
          </a:p>
          <a:p>
            <a:pPr lvl="1" algn="just">
              <a:lnSpc>
                <a:spcPts val="3500"/>
              </a:lnSpc>
            </a:pPr>
            <a:endParaRPr lang="en-US" sz="2500" dirty="0">
              <a:solidFill>
                <a:srgbClr val="4A236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82C0650F-C180-F8FF-ED71-90DFE210425A}"/>
              </a:ext>
            </a:extLst>
          </p:cNvPr>
          <p:cNvSpPr txBox="1"/>
          <p:nvPr/>
        </p:nvSpPr>
        <p:spPr>
          <a:xfrm>
            <a:off x="1115217" y="6362700"/>
            <a:ext cx="16016536" cy="2201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3.  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Menghitung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deret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aritmatika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: 3+6+9+12+…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s(1)=3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s(2)=3+6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s(3)=3+6+9</a:t>
            </a:r>
          </a:p>
          <a:p>
            <a:pPr lvl="1" algn="just">
              <a:lnSpc>
                <a:spcPts val="3500"/>
              </a:lnSpc>
            </a:pPr>
            <a:endParaRPr lang="en-US" sz="2500" dirty="0">
              <a:solidFill>
                <a:srgbClr val="4A236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1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0070" y="9600248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13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5732" y="1262062"/>
            <a:ext cx="1105324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LATIHAN B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LATIHAN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7E03ACF-1B10-CB64-1C6B-DAA85D816FEA}"/>
              </a:ext>
            </a:extLst>
          </p:cNvPr>
          <p:cNvSpPr txBox="1"/>
          <p:nvPr/>
        </p:nvSpPr>
        <p:spPr>
          <a:xfrm>
            <a:off x="1135732" y="2500768"/>
            <a:ext cx="16016536" cy="2201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Buatlah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fungsi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rekursif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untuk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:</a:t>
            </a:r>
          </a:p>
          <a:p>
            <a:pPr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4.  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Menghitung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deret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geometri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: 1+3+9+27+…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f(1)=3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f(n+1)=f(n)=3</a:t>
            </a:r>
          </a:p>
          <a:p>
            <a:pPr lvl="1" algn="just">
              <a:lnSpc>
                <a:spcPts val="3500"/>
              </a:lnSpc>
            </a:pPr>
            <a:endParaRPr lang="en-US" sz="2500" dirty="0">
              <a:solidFill>
                <a:srgbClr val="4A236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B87DF8B5-F5C3-15E3-8F4D-CF4CB683D568}"/>
              </a:ext>
            </a:extLst>
          </p:cNvPr>
          <p:cNvSpPr txBox="1"/>
          <p:nvPr/>
        </p:nvSpPr>
        <p:spPr>
          <a:xfrm>
            <a:off x="1156247" y="4483597"/>
            <a:ext cx="16016536" cy="2201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5.  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Menghitung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500" dirty="0" err="1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deret</a:t>
            </a: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 : 1+4+9+16+…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s(1)=1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s(2)=1+4</a:t>
            </a:r>
          </a:p>
          <a:p>
            <a:pPr lvl="1" algn="just">
              <a:lnSpc>
                <a:spcPts val="3500"/>
              </a:lnSpc>
            </a:pPr>
            <a:r>
              <a:rPr lang="en-US" sz="2500" dirty="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s(3)=1+4+9</a:t>
            </a:r>
          </a:p>
          <a:p>
            <a:pPr lvl="1" algn="just">
              <a:lnSpc>
                <a:spcPts val="3500"/>
              </a:lnSpc>
            </a:pPr>
            <a:endParaRPr lang="en-US" sz="2500" dirty="0">
              <a:solidFill>
                <a:srgbClr val="4A236D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  <p:extLst>
      <p:ext uri="{BB962C8B-B14F-4D97-AF65-F5344CB8AC3E}">
        <p14:creationId xmlns:p14="http://schemas.microsoft.com/office/powerpoint/2010/main" val="382605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1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426146"/>
            <a:ext cx="5837985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S1 INFORMATIKA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UNIVERSITAS DIPONEGORO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FAKULTAS SAINS DAN MATEMATIKA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7007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10" name="AutoShape 10"/>
          <p:cNvSpPr/>
          <p:nvPr/>
        </p:nvSpPr>
        <p:spPr>
          <a:xfrm>
            <a:off x="2500924" y="7368986"/>
            <a:ext cx="13286153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174081" y="3487392"/>
            <a:ext cx="15939837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200" dirty="0" err="1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Sekian</a:t>
            </a:r>
            <a:r>
              <a:rPr lang="en-US" sz="72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7200" dirty="0" err="1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dari</a:t>
            </a:r>
            <a:r>
              <a:rPr lang="en-US" sz="72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7200" dirty="0" err="1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tim</a:t>
            </a:r>
            <a:r>
              <a:rPr lang="en-US" sz="72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7200" dirty="0" err="1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asprak</a:t>
            </a:r>
            <a:r>
              <a:rPr lang="en-US" sz="72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7200" dirty="0" err="1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daspro</a:t>
            </a:r>
            <a:r>
              <a:rPr lang="en-US" sz="72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,</a:t>
            </a:r>
          </a:p>
          <a:p>
            <a:pPr algn="ctr"/>
            <a:r>
              <a:rPr lang="en-US" sz="7200" dirty="0" err="1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Selamat</a:t>
            </a:r>
            <a:r>
              <a:rPr lang="en-US" sz="72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7200" dirty="0" err="1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uts</a:t>
            </a:r>
            <a:r>
              <a:rPr lang="en-US" sz="72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,</a:t>
            </a:r>
          </a:p>
          <a:p>
            <a:pPr algn="ctr"/>
            <a:r>
              <a:rPr lang="en-US" sz="7200" dirty="0" err="1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terima</a:t>
            </a:r>
            <a:r>
              <a:rPr lang="en-US" sz="72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7200" dirty="0" err="1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kasih</a:t>
            </a:r>
            <a:r>
              <a:rPr lang="en-US" sz="7200" dirty="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2500924" y="2929784"/>
            <a:ext cx="13286153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3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FAF4E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1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007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HALAMAN 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0468" y="1543399"/>
            <a:ext cx="15567063" cy="5422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78"/>
              </a:lnSpc>
            </a:pPr>
            <a:r>
              <a:rPr lang="en-US" sz="8555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OVERVIEW</a:t>
            </a:r>
          </a:p>
          <a:p>
            <a:pPr marL="1177983" lvl="1" indent="-588992" algn="l">
              <a:lnSpc>
                <a:spcPts val="7638"/>
              </a:lnSpc>
              <a:buAutoNum type="arabicPeriod"/>
            </a:pPr>
            <a:r>
              <a:rPr lang="en-US" sz="5456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5456" dirty="0" err="1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Tujuan</a:t>
            </a:r>
            <a:r>
              <a:rPr lang="en-US" sz="5456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5456" dirty="0" err="1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Praktikum</a:t>
            </a:r>
            <a:endParaRPr lang="en-US" sz="5456" dirty="0">
              <a:solidFill>
                <a:srgbClr val="FAF4EB"/>
              </a:solidFill>
              <a:latin typeface="Boston Angel"/>
              <a:ea typeface="Boston Angel"/>
              <a:cs typeface="Boston Angel"/>
              <a:sym typeface="Boston Angel"/>
            </a:endParaRPr>
          </a:p>
          <a:p>
            <a:pPr marL="1177983" lvl="1" indent="-588992" algn="l">
              <a:lnSpc>
                <a:spcPts val="7638"/>
              </a:lnSpc>
              <a:buAutoNum type="arabicPeriod"/>
            </a:pPr>
            <a:r>
              <a:rPr lang="en-US" sz="5456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5456" dirty="0" err="1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Ekspresi</a:t>
            </a:r>
            <a:r>
              <a:rPr lang="en-US" sz="5456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5456" dirty="0" err="1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Rekursif</a:t>
            </a:r>
            <a:endParaRPr lang="en-US" sz="5456" dirty="0">
              <a:solidFill>
                <a:srgbClr val="FAF4EB"/>
              </a:solidFill>
              <a:latin typeface="Boston Angel"/>
              <a:ea typeface="Boston Angel"/>
              <a:cs typeface="Boston Angel"/>
              <a:sym typeface="Boston Angel"/>
            </a:endParaRPr>
          </a:p>
          <a:p>
            <a:pPr marL="1177983" lvl="1" indent="-588992" algn="l">
              <a:lnSpc>
                <a:spcPts val="7638"/>
              </a:lnSpc>
              <a:buAutoNum type="arabicPeriod"/>
            </a:pPr>
            <a:r>
              <a:rPr lang="en-US" sz="5456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5456" dirty="0" err="1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Contoh</a:t>
            </a:r>
            <a:r>
              <a:rPr lang="en-US" sz="5456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5456" dirty="0" err="1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Ekspresi</a:t>
            </a:r>
            <a:r>
              <a:rPr lang="en-US" sz="5456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5456" dirty="0" err="1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Rekursif</a:t>
            </a:r>
            <a:r>
              <a:rPr lang="en-US" sz="5456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</a:t>
            </a:r>
            <a:r>
              <a:rPr lang="en-US" sz="5456" dirty="0" err="1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dalam</a:t>
            </a:r>
            <a:r>
              <a:rPr lang="en-US" sz="5456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python</a:t>
            </a:r>
          </a:p>
          <a:p>
            <a:pPr marL="1177983" lvl="1" indent="-588992" algn="l">
              <a:lnSpc>
                <a:spcPts val="7638"/>
              </a:lnSpc>
              <a:buAutoNum type="arabicPeriod"/>
            </a:pPr>
            <a:r>
              <a:rPr lang="en-US" sz="5456" dirty="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Latihan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EKSPRESI FUNGSIONAL DASAR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006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88671" y="1408873"/>
            <a:ext cx="1311063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TUJUAN PRAKTIKUM 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59604" y="4556300"/>
            <a:ext cx="14168792" cy="112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69"/>
              </a:lnSpc>
            </a:pP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Setelah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praktikum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ini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diharapkan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mahasiswa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mampu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merealisasikan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rekursif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ke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dalam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Bahasa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pemrograman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Python.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TUJUAN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006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88671" y="1857859"/>
            <a:ext cx="1311063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EKSPRESI REKURSIF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26146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TEKSPRESI REKURSIF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09800" y="4027258"/>
            <a:ext cx="14168792" cy="1123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69"/>
              </a:lnSpc>
            </a:pP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rekursif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adalah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sebuah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yang </a:t>
            </a:r>
            <a:r>
              <a:rPr lang="en-US" sz="3263" b="1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di </a:t>
            </a:r>
            <a:r>
              <a:rPr lang="en-US" sz="3263" b="1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dalam</a:t>
            </a:r>
            <a:r>
              <a:rPr lang="en-US" sz="3263" b="1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b="1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definisinya</a:t>
            </a:r>
            <a:r>
              <a:rPr lang="en-US" sz="3263" b="1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mengandung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terminology </a:t>
            </a:r>
            <a:r>
              <a:rPr lang="en-US" sz="3263" b="1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dirinya</a:t>
            </a:r>
            <a:r>
              <a:rPr lang="en-US" sz="3263" b="1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263" b="1" dirty="0" err="1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sendiri</a:t>
            </a:r>
            <a:r>
              <a:rPr lang="en-US" sz="3263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7006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8681" y="1346853"/>
            <a:ext cx="1311063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EKSPRESI REKURSIF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26146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 REKURSIF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93546" y="2623203"/>
            <a:ext cx="1311063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FAKTORIAL (VERSI 1)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07422-9FCB-2425-0167-739164FF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348" y="3166128"/>
            <a:ext cx="9749283" cy="59097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7006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60FD229B-1053-745A-DBAF-9F1D38B7817A}"/>
              </a:ext>
            </a:extLst>
          </p:cNvPr>
          <p:cNvSpPr txBox="1"/>
          <p:nvPr/>
        </p:nvSpPr>
        <p:spPr>
          <a:xfrm>
            <a:off x="2588681" y="1346853"/>
            <a:ext cx="1311063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EKSPRESI REKURSIF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3A9DDDA4-29BC-875F-C0CA-EB9D0749EA76}"/>
              </a:ext>
            </a:extLst>
          </p:cNvPr>
          <p:cNvSpPr txBox="1"/>
          <p:nvPr/>
        </p:nvSpPr>
        <p:spPr>
          <a:xfrm>
            <a:off x="2493546" y="2623203"/>
            <a:ext cx="1311063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FAKTORIAL (VERSI 2)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03E460-6A77-606A-80D0-0B6B2DFC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621" y="3227317"/>
            <a:ext cx="9682738" cy="5805081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5384DEF5-9653-4EAE-3560-0EBA040A955D}"/>
              </a:ext>
            </a:extLst>
          </p:cNvPr>
          <p:cNvSpPr txBox="1"/>
          <p:nvPr/>
        </p:nvSpPr>
        <p:spPr>
          <a:xfrm>
            <a:off x="1028700" y="426146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 REKURSIF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7006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08384C4-8325-87DF-0CB5-9CD5F05402DF}"/>
              </a:ext>
            </a:extLst>
          </p:cNvPr>
          <p:cNvSpPr txBox="1"/>
          <p:nvPr/>
        </p:nvSpPr>
        <p:spPr>
          <a:xfrm>
            <a:off x="1028700" y="426146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 REKURSIF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432045B1-85F3-E2EA-E947-E855F1A3005C}"/>
              </a:ext>
            </a:extLst>
          </p:cNvPr>
          <p:cNvSpPr txBox="1"/>
          <p:nvPr/>
        </p:nvSpPr>
        <p:spPr>
          <a:xfrm>
            <a:off x="2588681" y="1346853"/>
            <a:ext cx="1311063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EKSPRESI REKURSIF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4184E521-87F9-3F63-AA91-9D61726A6EED}"/>
              </a:ext>
            </a:extLst>
          </p:cNvPr>
          <p:cNvSpPr txBox="1"/>
          <p:nvPr/>
        </p:nvSpPr>
        <p:spPr>
          <a:xfrm>
            <a:off x="2493546" y="2623203"/>
            <a:ext cx="1311063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FAKTORIAL (VERSI 3)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740831-671D-CA64-A1DB-45AB01EA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63" y="3211372"/>
            <a:ext cx="11585074" cy="5403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7006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8671" y="1021561"/>
            <a:ext cx="1311063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72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EKSPRESI REKURSIF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1380C81-CEB4-88CF-D40F-9137DE06625D}"/>
              </a:ext>
            </a:extLst>
          </p:cNvPr>
          <p:cNvSpPr txBox="1"/>
          <p:nvPr/>
        </p:nvSpPr>
        <p:spPr>
          <a:xfrm>
            <a:off x="1028700" y="426146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 REKURSIF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AD8EC5A0-910A-E001-1AE2-C8B3DF9E1A57}"/>
              </a:ext>
            </a:extLst>
          </p:cNvPr>
          <p:cNvSpPr txBox="1"/>
          <p:nvPr/>
        </p:nvSpPr>
        <p:spPr>
          <a:xfrm>
            <a:off x="2588671" y="2102408"/>
            <a:ext cx="1311063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FAKTORIAL (VERSI 4)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361C18-F824-0B48-415E-B51B2EDA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09" y="2594615"/>
            <a:ext cx="9530381" cy="6446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w="9525" cap="flat">
            <a:solidFill>
              <a:srgbClr val="4A23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20" y="9258300"/>
            <a:ext cx="18288020" cy="1028700"/>
            <a:chOff x="0" y="0"/>
            <a:chExt cx="4816598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8" cy="270933"/>
            </a:xfrm>
            <a:custGeom>
              <a:avLst/>
              <a:gdLst/>
              <a:ahLst/>
              <a:cxnLst/>
              <a:rect l="l" t="t" r="r" b="b"/>
              <a:pathLst>
                <a:path w="4816598" h="270933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570070" y="426146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7006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600248"/>
            <a:ext cx="4689230" cy="306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A6D2A348-FF58-31EF-CFE6-6AD1EFC4859C}"/>
              </a:ext>
            </a:extLst>
          </p:cNvPr>
          <p:cNvSpPr txBox="1"/>
          <p:nvPr/>
        </p:nvSpPr>
        <p:spPr>
          <a:xfrm>
            <a:off x="2588671" y="1021561"/>
            <a:ext cx="1311063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72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EKSPRESI REKURSIF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338F5E5-79F5-FA4F-07BC-2D21EA70937F}"/>
              </a:ext>
            </a:extLst>
          </p:cNvPr>
          <p:cNvSpPr txBox="1"/>
          <p:nvPr/>
        </p:nvSpPr>
        <p:spPr>
          <a:xfrm>
            <a:off x="1028700" y="426146"/>
            <a:ext cx="4689230" cy="290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EKSPRESI REKURSIF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6738B97D-9885-7556-4C6C-74F312B10186}"/>
              </a:ext>
            </a:extLst>
          </p:cNvPr>
          <p:cNvSpPr txBox="1"/>
          <p:nvPr/>
        </p:nvSpPr>
        <p:spPr>
          <a:xfrm>
            <a:off x="2588671" y="2102408"/>
            <a:ext cx="1311063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 b="1" u="sng" dirty="0" err="1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Bilangan</a:t>
            </a:r>
            <a:r>
              <a:rPr lang="en-US" sz="3400" b="1" u="sng" dirty="0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 Fibonacci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23EF3C-A7B8-F60D-C2D8-D067F975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652" y="2594615"/>
            <a:ext cx="12824676" cy="6283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367</Words>
  <Application>Microsoft Office PowerPoint</Application>
  <PresentationFormat>Custom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Boston Angel Bold</vt:lpstr>
      <vt:lpstr>Be Vietnam</vt:lpstr>
      <vt:lpstr>Be Vietnam Ultra-Bold</vt:lpstr>
      <vt:lpstr>Boston Angel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 Praktikum Daspro 5</dc:title>
  <dc:creator>Gege Centiana Putra</dc:creator>
  <cp:lastModifiedBy>Gege Centiana Putra</cp:lastModifiedBy>
  <cp:revision>3</cp:revision>
  <dcterms:created xsi:type="dcterms:W3CDTF">2006-08-16T00:00:00Z</dcterms:created>
  <dcterms:modified xsi:type="dcterms:W3CDTF">2024-09-30T04:29:02Z</dcterms:modified>
  <dc:identifier>DAGRf3TWrsw</dc:identifier>
</cp:coreProperties>
</file>