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6" r:id="rId1"/>
  </p:sldMasterIdLst>
  <p:notesMasterIdLst>
    <p:notesMasterId r:id="rId13"/>
  </p:notesMasterIdLst>
  <p:sldIdLst>
    <p:sldId id="256" r:id="rId2"/>
    <p:sldId id="483" r:id="rId3"/>
    <p:sldId id="258" r:id="rId4"/>
    <p:sldId id="484" r:id="rId5"/>
    <p:sldId id="485" r:id="rId6"/>
    <p:sldId id="491" r:id="rId7"/>
    <p:sldId id="486" r:id="rId8"/>
    <p:sldId id="488" r:id="rId9"/>
    <p:sldId id="489" r:id="rId10"/>
    <p:sldId id="492" r:id="rId11"/>
    <p:sldId id="49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C1"/>
    <a:srgbClr val="000000"/>
    <a:srgbClr val="CCFF99"/>
    <a:srgbClr val="EFA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205" y="149"/>
      </p:cViewPr>
      <p:guideLst>
        <p:guide orient="horz" pos="2159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B2AA4F-B828-4D7C-AFD3-893933DAFC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7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AE93-D243-45C9-8D75-F19553F1A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3E23A-2F59-4696-A0F1-2E6DB376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2BCBC-C3D9-4E29-B317-11AAE282B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F2769-BDA7-4651-938B-10809BCE8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33E0-4C9D-4299-9FC6-FA70BCAC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83308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1BAF0-838B-4B4C-8A79-E7E87AF0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33FA0-D71F-4D40-A764-393D725B4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2293-6AC0-421B-9308-D2A1021B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A23-6DD5-4913-B6EA-CAA423C4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EB896-C2C0-4351-9FB2-7ABF3002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24006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614C0B-2AF9-443D-A7DE-0AE6E39AA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0D02-4B85-44CC-962C-C284A83D3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851B-1E67-40A5-B873-AF716972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3129-F6AC-47DA-A73D-871379F7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F0425-9920-474A-BDBF-0AFA7B72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0121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647F6-65F5-440E-9D0B-5A96139F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6D2DB-F17F-4896-9B30-9B0BD371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B504D-CD6A-432C-A975-89CB8752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9201-306F-4D56-85DE-C348FFE1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0EBF-E48A-4701-A8A9-35F1F39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6263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5E0F-3B86-4F8A-BC65-1FED1682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D9DBC-5D40-47DC-A54B-E716C0169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5DCBD-4B82-491D-AC19-9516A600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E388-1744-4964-B7DB-A542DC088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9D437-7A94-4DE7-984E-247E1FB1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92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CD7C1-268E-40F5-AC10-AC8CDA3B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B643C-85E3-4CD4-AC5A-472537F16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B7902D-048A-48AD-BE91-3A750941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B81E-63A6-48D0-B813-2FC53DC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C056F-C629-4242-9812-6B1E4E3F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0E98-7664-4C31-8751-41ECCE1E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88098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F9527-6E5D-4C91-9292-E080E1F8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2BD75-4C82-41C5-92C9-03FAE842D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28219-FACA-43F9-9674-45AB3F81E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72803E-9C32-45F7-877F-8883A81345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5ECA7-EA2E-43D2-9073-C637D63E6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124BB-55C4-4AB5-85E3-0D293FBA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63BD5-E762-4CEE-8900-9956C158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FB1899-1099-4463-8BA7-E2C717F0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45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4011-3113-42B8-B0E0-7A46138DF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80E0C-656B-40EB-9C39-FE78FEE0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FE9B9-4F8B-405F-AEA5-6B5CE8D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5079D-178E-454E-837C-0C420235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110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60E3DA-3A3D-4A2C-84A5-499F0336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38BA2-FAD3-4DE4-921F-3A1AA30D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9479A-5C10-4015-BD8B-03949D49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91540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C40A-C880-4437-B080-434A8D9F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1E94F-657A-4D68-BC41-E5FC880A7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531AF-2669-43D8-96DA-42636A48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50C14-5E3F-4981-8D67-1BB33C21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5EA17-BB0B-4988-84A0-FE73C2DD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DD29-F74C-4208-8C2C-3A755235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3601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30EF-EA2A-438A-88D7-2FB9BECA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9C3AE-A786-4B4B-898B-73EBD4873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6EE5D-BFEE-4C1B-8369-3DB1E434E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4B70B-AA10-4D6F-9D3B-883D73C0E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4D5D0-2078-4BA2-8F25-6750C1423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1F92C-800E-4A62-AC7A-1D1C4A58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248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82E49-2957-4F0E-A8D6-0B5C868F4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ECB38-3308-4498-A4F4-F1013E83B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32EF-D878-4DEC-92CA-0F3B5BC68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A4634-F7AF-4570-AF39-E01713652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DE9C1-F806-42D0-ADC0-7BA4F98C8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7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825_fw_LOGO-DNC"/>
          <p:cNvPicPr>
            <a:picLocks noChangeAspect="1"/>
          </p:cNvPicPr>
          <p:nvPr/>
        </p:nvPicPr>
        <p:blipFill>
          <a:blip r:embed="rId2"/>
          <a:srcRect b="8208"/>
          <a:stretch>
            <a:fillRect/>
          </a:stretch>
        </p:blipFill>
        <p:spPr>
          <a:xfrm>
            <a:off x="697230" y="187960"/>
            <a:ext cx="982980" cy="903605"/>
          </a:xfrm>
          <a:prstGeom prst="rect">
            <a:avLst/>
          </a:prstGeom>
        </p:spPr>
      </p:pic>
      <p:pic>
        <p:nvPicPr>
          <p:cNvPr id="23" name="Picture 22" descr="825_fw_LOGO-DNC"/>
          <p:cNvPicPr>
            <a:picLocks noChangeAspect="1"/>
          </p:cNvPicPr>
          <p:nvPr/>
        </p:nvPicPr>
        <p:blipFill>
          <a:blip r:embed="rId2"/>
          <a:srcRect t="93212"/>
          <a:stretch>
            <a:fillRect/>
          </a:stretch>
        </p:blipFill>
        <p:spPr>
          <a:xfrm>
            <a:off x="697230" y="1180986"/>
            <a:ext cx="1033780" cy="952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591" y="1497812"/>
            <a:ext cx="7960815" cy="81978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BÁO CÁO KHÓA LUẬN TỐT NGHIỆP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3729" y="3001581"/>
            <a:ext cx="10924540" cy="1661851"/>
          </a:xfrm>
        </p:spPr>
        <p:txBody>
          <a:bodyPr>
            <a:noAutofit/>
          </a:bodyPr>
          <a:lstStyle/>
          <a:p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err="1"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XÂY DỰNG HỆ THỐNG HỖ TRỢ HỌC TẬP ELEARNING 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vi-VN" sz="2800" b="1">
                <a:latin typeface="Arial" panose="020B0604020202020204" pitchFamily="34" charset="0"/>
                <a:cs typeface="Arial" panose="020B0604020202020204" pitchFamily="34" charset="0"/>
              </a:rPr>
              <a:t>TRÊN NỀN TẢNG WEB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/>
        </p:nvSpPr>
        <p:spPr>
          <a:xfrm>
            <a:off x="3334757" y="187960"/>
            <a:ext cx="5647275" cy="9467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ĐẠI HỌC NAM </a:t>
            </a:r>
            <a:r>
              <a:rPr lang="en-US" sz="2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 THƠ</a:t>
            </a:r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725004" y="5436392"/>
            <a:ext cx="10741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Sinh viên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500" b="1" dirty="0">
                <a:latin typeface="Arial" panose="020B0604020202020204" pitchFamily="34" charset="0"/>
                <a:cs typeface="Arial" panose="020B0604020202020204" pitchFamily="34" charset="0"/>
              </a:rPr>
              <a:t>:			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5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Giảng viên hướng dẫn:</a:t>
            </a:r>
          </a:p>
          <a:p>
            <a:pPr algn="ctr"/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</a:rPr>
              <a:t>Lê Thanh Toàn  	          				</a:t>
            </a:r>
            <a:r>
              <a:rPr lang="en-US" sz="25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Ths. Võ Văn Phúc</a:t>
            </a:r>
            <a:endParaRPr lang="en-US"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0E172-0EC5-2543-1766-27F3225ED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1709D-591A-45E0-D039-7362E6C1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1D7FE-7B51-B0E4-7E7F-8607D9928E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64178"/>
            <a:ext cx="11988800" cy="677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3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A8EBD-9C0E-935C-AA73-69AE4F27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>
            <a:extLst>
              <a:ext uri="{FF2B5EF4-FFF2-40B4-BE49-F238E27FC236}">
                <a16:creationId xmlns:a16="http://schemas.microsoft.com/office/drawing/2014/main" id="{C3543D2B-16A4-4A9F-26AA-80136D73C7DC}"/>
              </a:ext>
            </a:extLst>
          </p:cNvPr>
          <p:cNvSpPr/>
          <p:nvPr/>
        </p:nvSpPr>
        <p:spPr>
          <a:xfrm>
            <a:off x="-12947" y="-6583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5DA0E-4B44-E664-33D5-9AE639B83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3. Nội dung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7B559-7DE5-E3F7-1C14-BC842E163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15" y="860655"/>
            <a:ext cx="10885170" cy="5913120"/>
          </a:xfrm>
        </p:spPr>
        <p:txBody>
          <a:bodyPr>
            <a:normAutofit/>
          </a:bodyPr>
          <a:lstStyle/>
          <a:p>
            <a:pPr marL="352425" indent="0">
              <a:buNone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Chatbot RAG (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Retrieval-Augmented Generation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vi-VN" sz="2400" b="1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5325" indent="-342900"/>
            <a:r>
              <a:rPr lang="en-US" sz="2400" b="1">
                <a:cs typeface="Arial" panose="020B0604020202020204" pitchFamily="34" charset="0"/>
              </a:rPr>
              <a:t>.</a:t>
            </a:r>
            <a:endParaRPr lang="vi-VN" sz="2400" b="1">
              <a:cs typeface="Arial" panose="020B0604020202020204" pitchFamily="34" charset="0"/>
            </a:endParaRPr>
          </a:p>
          <a:p>
            <a:pPr marL="352425" indent="0">
              <a:buFont typeface="Wingdings" panose="05000000000000000000" charset="0"/>
              <a:buNone/>
            </a:pPr>
            <a:endParaRPr lang="en-US" sz="2400" b="1" dirty="0">
              <a:cs typeface="Arial" panose="020B0604020202020204" pitchFamily="34" charset="0"/>
            </a:endParaRPr>
          </a:p>
          <a:p>
            <a:pPr marL="352425" indent="0" algn="ctr">
              <a:buFont typeface="Wingdings" panose="05000000000000000000" charset="0"/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352425" indent="0" algn="ctr">
              <a:buFont typeface="Wingdings" panose="05000000000000000000" charset="0"/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2719E-F0EB-A534-A2DA-25C744A1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7C5EA192-D164-C3F8-12FD-8AE8F0BFC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838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CA2B130-8248-4780-9594-4C7ED4D1C30D}"/>
              </a:ext>
            </a:extLst>
          </p:cNvPr>
          <p:cNvSpPr/>
          <p:nvPr/>
        </p:nvSpPr>
        <p:spPr>
          <a:xfrm>
            <a:off x="168311" y="53126"/>
            <a:ext cx="11957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800" b="1"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Nội dung</a:t>
            </a:r>
            <a:endParaRPr lang="en-IN" sz="2800" b="1" dirty="0">
              <a:latin typeface="Arial" panose="020B0604020202020204" pitchFamily="34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20F83B-0AA8-7C5A-60CD-4B93C1CB32B6}"/>
              </a:ext>
            </a:extLst>
          </p:cNvPr>
          <p:cNvGrpSpPr/>
          <p:nvPr/>
        </p:nvGrpSpPr>
        <p:grpSpPr>
          <a:xfrm>
            <a:off x="4510706" y="926911"/>
            <a:ext cx="7858258" cy="5317172"/>
            <a:chOff x="3561582" y="753291"/>
            <a:chExt cx="7858258" cy="531717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D4E65CE-E4C3-4E69-805B-DF369EDB4F0F}"/>
                </a:ext>
              </a:extLst>
            </p:cNvPr>
            <p:cNvGrpSpPr/>
            <p:nvPr/>
          </p:nvGrpSpPr>
          <p:grpSpPr>
            <a:xfrm>
              <a:off x="3561582" y="753291"/>
              <a:ext cx="4997812" cy="523221"/>
              <a:chOff x="5402942" y="1123951"/>
              <a:chExt cx="5297380" cy="577855"/>
            </a:xfrm>
          </p:grpSpPr>
          <p:sp>
            <p:nvSpPr>
              <p:cNvPr id="6" name="Arrow: Pentagon 5">
                <a:extLst>
                  <a:ext uri="{FF2B5EF4-FFF2-40B4-BE49-F238E27FC236}">
                    <a16:creationId xmlns:a16="http://schemas.microsoft.com/office/drawing/2014/main" id="{CE960462-6A89-47AF-BA90-30DA655D7C9C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5F2A63D-1D78-470D-A7D1-20BB392FDD65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1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366868-B1C2-43B0-8AF1-C606346ECD23}"/>
                  </a:ext>
                </a:extLst>
              </p:cNvPr>
              <p:cNvSpPr txBox="1"/>
              <p:nvPr/>
            </p:nvSpPr>
            <p:spPr>
              <a:xfrm>
                <a:off x="7025663" y="1191933"/>
                <a:ext cx="3674659" cy="47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Lý do chọn đề tài</a:t>
                </a:r>
                <a:endParaRPr lang="en-IN" sz="2200" b="1" dirty="0"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68EC94F-85AC-03AB-AC83-2F0E431593DE}"/>
                </a:ext>
              </a:extLst>
            </p:cNvPr>
            <p:cNvGrpSpPr/>
            <p:nvPr/>
          </p:nvGrpSpPr>
          <p:grpSpPr>
            <a:xfrm>
              <a:off x="3561582" y="1426329"/>
              <a:ext cx="4997812" cy="523220"/>
              <a:chOff x="5402942" y="1123951"/>
              <a:chExt cx="5297380" cy="577855"/>
            </a:xfrm>
          </p:grpSpPr>
          <p:sp>
            <p:nvSpPr>
              <p:cNvPr id="123" name="Arrow: Pentagon 122">
                <a:extLst>
                  <a:ext uri="{FF2B5EF4-FFF2-40B4-BE49-F238E27FC236}">
                    <a16:creationId xmlns:a16="http://schemas.microsoft.com/office/drawing/2014/main" id="{D30E6B46-3551-15B8-6F46-2B9D938F270F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6F634D0-D1EF-F5CC-BBC9-AF6548813832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2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1EC2B8C2-4BFD-4BBB-EA90-B85078BB10D2}"/>
                  </a:ext>
                </a:extLst>
              </p:cNvPr>
              <p:cNvSpPr txBox="1"/>
              <p:nvPr/>
            </p:nvSpPr>
            <p:spPr>
              <a:xfrm>
                <a:off x="7025663" y="1188920"/>
                <a:ext cx="3674659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Mục tiêu của đề tài</a:t>
                </a:r>
                <a:endParaRPr lang="en-US" altLang="zh-CN" sz="2200" b="1">
                  <a:latin typeface="Arial" panose="020B0604020202020204" pitchFamily="34" charset="0"/>
                  <a:ea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6939DD7-FF6A-671E-A802-8959C4CA7140}"/>
                </a:ext>
              </a:extLst>
            </p:cNvPr>
            <p:cNvGrpSpPr/>
            <p:nvPr/>
          </p:nvGrpSpPr>
          <p:grpSpPr>
            <a:xfrm>
              <a:off x="3561582" y="2115435"/>
              <a:ext cx="4997812" cy="523220"/>
              <a:chOff x="5402942" y="1123951"/>
              <a:chExt cx="5297380" cy="577855"/>
            </a:xfrm>
          </p:grpSpPr>
          <p:sp>
            <p:nvSpPr>
              <p:cNvPr id="127" name="Arrow: Pentagon 126">
                <a:extLst>
                  <a:ext uri="{FF2B5EF4-FFF2-40B4-BE49-F238E27FC236}">
                    <a16:creationId xmlns:a16="http://schemas.microsoft.com/office/drawing/2014/main" id="{414F6594-6F2B-0250-EA19-74F8443AB0C5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87AB42A-E192-187D-AC5E-AC9665E80086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3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70D7DFD-D967-053A-E426-56807D2B0FA3}"/>
                  </a:ext>
                </a:extLst>
              </p:cNvPr>
              <p:cNvSpPr txBox="1"/>
              <p:nvPr/>
            </p:nvSpPr>
            <p:spPr>
              <a:xfrm>
                <a:off x="7025663" y="1187408"/>
                <a:ext cx="3674659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>
                    <a:latin typeface="Arial" panose="020B0604020202020204" pitchFamily="34" charset="0"/>
                    <a:ea typeface="Calibri" panose="020F0502020204030204" charset="0"/>
                    <a:cs typeface="Arial" panose="020B0604020202020204" pitchFamily="34" charset="0"/>
                  </a:rPr>
                  <a:t>Nội dung nghiên cứu</a:t>
                </a:r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AD683774-EE0F-0944-37DB-A94EB50D4FB0}"/>
                </a:ext>
              </a:extLst>
            </p:cNvPr>
            <p:cNvGrpSpPr/>
            <p:nvPr/>
          </p:nvGrpSpPr>
          <p:grpSpPr>
            <a:xfrm>
              <a:off x="3561582" y="2793543"/>
              <a:ext cx="5826258" cy="523219"/>
              <a:chOff x="5402942" y="1123951"/>
              <a:chExt cx="6175483" cy="577855"/>
            </a:xfrm>
          </p:grpSpPr>
          <p:sp>
            <p:nvSpPr>
              <p:cNvPr id="131" name="Arrow: Pentagon 130">
                <a:extLst>
                  <a:ext uri="{FF2B5EF4-FFF2-40B4-BE49-F238E27FC236}">
                    <a16:creationId xmlns:a16="http://schemas.microsoft.com/office/drawing/2014/main" id="{E395DB04-9678-B667-BA57-5FCEE95F3297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AB79EE25-AEC0-CA30-7638-393186538A7E}"/>
                  </a:ext>
                </a:extLst>
              </p:cNvPr>
              <p:cNvSpPr txBox="1"/>
              <p:nvPr/>
            </p:nvSpPr>
            <p:spPr>
              <a:xfrm>
                <a:off x="5775466" y="1162974"/>
                <a:ext cx="576692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4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FBAEF9B-C555-97D4-AB9F-F1C3763F050B}"/>
                  </a:ext>
                </a:extLst>
              </p:cNvPr>
              <p:cNvSpPr txBox="1"/>
              <p:nvPr/>
            </p:nvSpPr>
            <p:spPr>
              <a:xfrm>
                <a:off x="7025663" y="1199554"/>
                <a:ext cx="4552762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>
                    <a:latin typeface="Arial" panose="020B0604020202020204" pitchFamily="34" charset="0"/>
                    <a:ea typeface="Calibri" panose="020F0502020204030204" charset="0"/>
                    <a:cs typeface="Arial" panose="020B0604020202020204" pitchFamily="34" charset="0"/>
                  </a:rPr>
                  <a:t>Phân tích, thiết kế hệ thống</a:t>
                </a:r>
                <a:endParaRPr lang="en-US" altLang="zh-CN" sz="2200" b="1" dirty="0">
                  <a:latin typeface="Arial" panose="020B0604020202020204" pitchFamily="34" charset="0"/>
                  <a:ea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A28D0EA-F6DF-116F-BC76-CA084EFF3CE4}"/>
                </a:ext>
              </a:extLst>
            </p:cNvPr>
            <p:cNvGrpSpPr/>
            <p:nvPr/>
          </p:nvGrpSpPr>
          <p:grpSpPr>
            <a:xfrm>
              <a:off x="3561582" y="3501912"/>
              <a:ext cx="4997812" cy="523220"/>
              <a:chOff x="5402942" y="1123951"/>
              <a:chExt cx="5297380" cy="577855"/>
            </a:xfrm>
          </p:grpSpPr>
          <p:sp>
            <p:nvSpPr>
              <p:cNvPr id="135" name="Arrow: Pentagon 134">
                <a:extLst>
                  <a:ext uri="{FF2B5EF4-FFF2-40B4-BE49-F238E27FC236}">
                    <a16:creationId xmlns:a16="http://schemas.microsoft.com/office/drawing/2014/main" id="{EA5BD2FE-4BE8-8998-2337-296BDF26A247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341F319-6F8F-15A4-DAB0-956D4AF0EE2A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5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6B484550-C12C-903E-A76E-251A7BFF00E5}"/>
                  </a:ext>
                </a:extLst>
              </p:cNvPr>
              <p:cNvSpPr txBox="1"/>
              <p:nvPr/>
            </p:nvSpPr>
            <p:spPr>
              <a:xfrm>
                <a:off x="7025663" y="1178282"/>
                <a:ext cx="3674659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Xây dựng ứng dụng</a:t>
                </a:r>
                <a:endParaRPr lang="en-US" altLang="zh-CN" sz="2200" b="1">
                  <a:latin typeface="Arial" panose="020B0604020202020204" pitchFamily="34" charset="0"/>
                  <a:ea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3465BFE6-DA56-4A55-B349-CCA0A4197983}"/>
                </a:ext>
              </a:extLst>
            </p:cNvPr>
            <p:cNvGrpSpPr/>
            <p:nvPr/>
          </p:nvGrpSpPr>
          <p:grpSpPr>
            <a:xfrm>
              <a:off x="3561582" y="4180020"/>
              <a:ext cx="7858258" cy="523218"/>
              <a:chOff x="5402942" y="1123951"/>
              <a:chExt cx="8329280" cy="577855"/>
            </a:xfrm>
          </p:grpSpPr>
          <p:sp>
            <p:nvSpPr>
              <p:cNvPr id="139" name="Arrow: Pentagon 138">
                <a:extLst>
                  <a:ext uri="{FF2B5EF4-FFF2-40B4-BE49-F238E27FC236}">
                    <a16:creationId xmlns:a16="http://schemas.microsoft.com/office/drawing/2014/main" id="{D314CAB0-5616-4F90-816C-0099A04EF60F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76E183D-F76E-7B09-C177-668582DC88D0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6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617910E5-A24D-BB91-7901-1B742AB78859}"/>
                  </a:ext>
                </a:extLst>
              </p:cNvPr>
              <p:cNvSpPr txBox="1"/>
              <p:nvPr/>
            </p:nvSpPr>
            <p:spPr>
              <a:xfrm>
                <a:off x="7025663" y="1190427"/>
                <a:ext cx="6706559" cy="47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Kết quả nghiên cứu và hướng phát triển</a:t>
                </a:r>
                <a:endParaRPr lang="en-US" altLang="zh-CN" sz="2200" b="1">
                  <a:latin typeface="Arial" panose="020B0604020202020204" pitchFamily="34" charset="0"/>
                  <a:ea typeface="Calibri" panose="020F050202020403020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DE3B56A4-8970-323F-3C32-8BDE4F3ED1BA}"/>
                </a:ext>
              </a:extLst>
            </p:cNvPr>
            <p:cNvGrpSpPr/>
            <p:nvPr/>
          </p:nvGrpSpPr>
          <p:grpSpPr>
            <a:xfrm>
              <a:off x="3561582" y="4896195"/>
              <a:ext cx="4997812" cy="523220"/>
              <a:chOff x="5402942" y="1123951"/>
              <a:chExt cx="5297380" cy="577855"/>
            </a:xfrm>
          </p:grpSpPr>
          <p:sp>
            <p:nvSpPr>
              <p:cNvPr id="143" name="Arrow: Pentagon 142">
                <a:extLst>
                  <a:ext uri="{FF2B5EF4-FFF2-40B4-BE49-F238E27FC236}">
                    <a16:creationId xmlns:a16="http://schemas.microsoft.com/office/drawing/2014/main" id="{1EFDE590-C8FD-6AF2-0D21-127BB7D68C11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48F2163D-6C5B-AF7F-D0E2-5231CA9EC197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7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3920C5C-BF5E-362B-455D-AF9C31AA386C}"/>
                  </a:ext>
                </a:extLst>
              </p:cNvPr>
              <p:cNvSpPr txBox="1"/>
              <p:nvPr/>
            </p:nvSpPr>
            <p:spPr>
              <a:xfrm>
                <a:off x="7025663" y="1188912"/>
                <a:ext cx="3674659" cy="475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>
                    <a:latin typeface="Arial" panose="020B0604020202020204" pitchFamily="34" charset="0"/>
                    <a:ea typeface="Calibri" panose="020F0502020204030204" charset="0"/>
                    <a:cs typeface="Arial" panose="020B0604020202020204" pitchFamily="34" charset="0"/>
                  </a:rPr>
                  <a:t>Giới hạn đề tài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C23E81A-E494-DCB1-A961-0DF1420C40EE}"/>
                </a:ext>
              </a:extLst>
            </p:cNvPr>
            <p:cNvGrpSpPr/>
            <p:nvPr/>
          </p:nvGrpSpPr>
          <p:grpSpPr>
            <a:xfrm>
              <a:off x="3561582" y="5547242"/>
              <a:ext cx="4997812" cy="523221"/>
              <a:chOff x="5402942" y="1123951"/>
              <a:chExt cx="5297380" cy="577855"/>
            </a:xfrm>
          </p:grpSpPr>
          <p:sp>
            <p:nvSpPr>
              <p:cNvPr id="147" name="Arrow: Pentagon 146">
                <a:extLst>
                  <a:ext uri="{FF2B5EF4-FFF2-40B4-BE49-F238E27FC236}">
                    <a16:creationId xmlns:a16="http://schemas.microsoft.com/office/drawing/2014/main" id="{2E3BA627-7C2E-8501-7BFA-75D8422040DE}"/>
                  </a:ext>
                </a:extLst>
              </p:cNvPr>
              <p:cNvSpPr/>
              <p:nvPr/>
            </p:nvSpPr>
            <p:spPr>
              <a:xfrm>
                <a:off x="5402942" y="1123951"/>
                <a:ext cx="1542748" cy="577855"/>
              </a:xfrm>
              <a:prstGeom prst="homePlat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200" b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552443C-AD38-32B0-3886-4A2E8E28B3FB}"/>
                  </a:ext>
                </a:extLst>
              </p:cNvPr>
              <p:cNvSpPr txBox="1"/>
              <p:nvPr/>
            </p:nvSpPr>
            <p:spPr>
              <a:xfrm>
                <a:off x="5775466" y="1162973"/>
                <a:ext cx="576692" cy="47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200" b="1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ea typeface="Cambria" panose="02040503050406030204" pitchFamily="18" charset="0"/>
                    <a:cs typeface="Arial" panose="020B0604020202020204" pitchFamily="34" charset="0"/>
                  </a:rPr>
                  <a:t>8</a:t>
                </a:r>
                <a:endParaRPr lang="en-IN" sz="2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E5500A7-6EB8-6761-E23A-32D1AF80EA21}"/>
                  </a:ext>
                </a:extLst>
              </p:cNvPr>
              <p:cNvSpPr txBox="1"/>
              <p:nvPr/>
            </p:nvSpPr>
            <p:spPr>
              <a:xfrm>
                <a:off x="7025663" y="1191933"/>
                <a:ext cx="3674659" cy="475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200" b="1">
                    <a:latin typeface="Arial" panose="020B0604020202020204" pitchFamily="34" charset="0"/>
                    <a:ea typeface="Calibri" panose="020F0502020204030204" charset="0"/>
                    <a:cs typeface="Arial" panose="020B0604020202020204" pitchFamily="34" charset="0"/>
                  </a:rPr>
                  <a:t>Kết luận</a:t>
                </a:r>
              </a:p>
            </p:txBody>
          </p:sp>
        </p:grpSp>
      </p:grpSp>
      <p:pic>
        <p:nvPicPr>
          <p:cNvPr id="10" name="Picture 9" descr="A person and person sitting in front of a computer screen&#10;&#10;AI-generated content may be incorrect.">
            <a:extLst>
              <a:ext uri="{FF2B5EF4-FFF2-40B4-BE49-F238E27FC236}">
                <a16:creationId xmlns:a16="http://schemas.microsoft.com/office/drawing/2014/main" id="{8471539F-5789-C20D-FB72-E2CA0526B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28" y="1361015"/>
            <a:ext cx="4135969" cy="413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5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/>
          <p:cNvSpPr/>
          <p:nvPr/>
        </p:nvSpPr>
        <p:spPr>
          <a:xfrm>
            <a:off x="-12947" y="-6583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1. Lý do chọn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3415" y="880110"/>
            <a:ext cx="10885170" cy="5913120"/>
          </a:xfrm>
        </p:spPr>
        <p:txBody>
          <a:bodyPr>
            <a:noAutofit/>
          </a:bodyPr>
          <a:lstStyle/>
          <a:p>
            <a:r>
              <a:rPr lang="vi-VN" sz="2300"/>
              <a:t>LMS (Learning Management System): Hệ thống quản lý học tập, hỗ trợ tổ chức khóa học, quản lý người học, bài tập, và đánh giá trong giáo dục chính quy.</a:t>
            </a:r>
          </a:p>
          <a:p>
            <a:r>
              <a:rPr lang="vi-VN" sz="2300"/>
              <a:t>Market Course: Nền tảng thương mại hóa khóa học, cung cấp các khóa học tự do, linh hoạt, cho phép người học tự chọn và thanh toán.</a:t>
            </a:r>
          </a:p>
          <a:p>
            <a:r>
              <a:rPr lang="vi-VN" sz="2300"/>
              <a:t>Công nghệ số phát triển, nhu cầu học trực tuyến tăng mạnh</a:t>
            </a:r>
            <a:r>
              <a:rPr lang="en-US" sz="2300"/>
              <a:t>.</a:t>
            </a:r>
            <a:endParaRPr lang="vi-VN" sz="2300"/>
          </a:p>
          <a:p>
            <a:r>
              <a:rPr lang="vi-VN" sz="2300"/>
              <a:t>Hạn chế của quản lý học tập truyền thống: thiếu tích hợp,</a:t>
            </a:r>
            <a:r>
              <a:rPr lang="en-US" sz="2300"/>
              <a:t> </a:t>
            </a:r>
            <a:r>
              <a:rPr lang="vi-VN" sz="2300"/>
              <a:t>kém linh</a:t>
            </a:r>
            <a:r>
              <a:rPr lang="en-US" sz="2300"/>
              <a:t> hoạt</a:t>
            </a:r>
            <a:r>
              <a:rPr lang="vi-VN" sz="2300"/>
              <a:t>.</a:t>
            </a:r>
            <a:endParaRPr lang="en-US" sz="2300"/>
          </a:p>
          <a:p>
            <a:r>
              <a:rPr lang="en-US" sz="2300"/>
              <a:t>Kinh nghiệm từ đồ án 2 xây dựng hệ thống eLearning Market Course.</a:t>
            </a:r>
          </a:p>
          <a:p>
            <a:r>
              <a:rPr lang="vi-VN" sz="2300">
                <a:solidFill>
                  <a:srgbClr val="FF0000"/>
                </a:solidFill>
              </a:rPr>
              <a:t>Thiếu hệ thống tích hợp giữa LMS và Market Course</a:t>
            </a:r>
            <a:r>
              <a:rPr lang="vi-VN" sz="2300" b="1"/>
              <a:t> </a:t>
            </a:r>
            <a:r>
              <a:rPr lang="vi-VN" sz="2300"/>
              <a:t>để đáp ứng cả giáo dục chính quy và học tự do.</a:t>
            </a:r>
          </a:p>
          <a:p>
            <a:r>
              <a:rPr lang="vi-VN" sz="2300"/>
              <a:t>Cần cá nhân hóa trải nghiệm học tập và</a:t>
            </a:r>
            <a:r>
              <a:rPr lang="en-US" sz="2300"/>
              <a:t> </a:t>
            </a:r>
            <a:r>
              <a:rPr lang="vi-VN" sz="2300"/>
              <a:t>quản lý hiệu quả.</a:t>
            </a:r>
          </a:p>
          <a:p>
            <a:r>
              <a:rPr lang="vi-VN" sz="2300"/>
              <a:t>Đáp ứng nhu cầu giáo dục hiện đại. </a:t>
            </a:r>
          </a:p>
          <a:p>
            <a:r>
              <a:rPr lang="vi-VN" sz="2300"/>
              <a:t>Thúc đẩy chuyển đổi số trong giáo dục.</a:t>
            </a:r>
            <a:endParaRPr lang="en-US" sz="2300"/>
          </a:p>
          <a:p>
            <a:pPr marL="0" indent="0">
              <a:buNone/>
            </a:pPr>
            <a:r>
              <a:rPr lang="en-US" sz="2300" b="1">
                <a:cs typeface="Arial" panose="020B0604020202020204" pitchFamily="34" charset="0"/>
                <a:sym typeface="+mn-ea"/>
              </a:rPr>
              <a:t>&gt; Từ những lý do đó dẫn đến đề tài: </a:t>
            </a:r>
            <a:r>
              <a:rPr lang="en-US" sz="2300">
                <a:cs typeface="Arial" panose="020B0604020202020204" pitchFamily="34" charset="0"/>
                <a:sym typeface="+mn-ea"/>
              </a:rPr>
              <a:t>“</a:t>
            </a:r>
            <a:r>
              <a:rPr lang="en-US" sz="2300" i="1">
                <a:cs typeface="Arial" panose="020B0604020202020204" pitchFamily="34" charset="0"/>
                <a:sym typeface="+mn-ea"/>
              </a:rPr>
              <a:t>Xây dựng hệ thống hỗ trợ học tập eLearning </a:t>
            </a:r>
          </a:p>
          <a:p>
            <a:pPr marL="0" indent="0">
              <a:buNone/>
            </a:pPr>
            <a:r>
              <a:rPr lang="en-US" sz="2300" i="1">
                <a:cs typeface="Arial" panose="020B0604020202020204" pitchFamily="34" charset="0"/>
                <a:sym typeface="+mn-ea"/>
              </a:rPr>
              <a:t>trên nền tảng web</a:t>
            </a:r>
            <a:r>
              <a:rPr lang="en-US" sz="2300">
                <a:cs typeface="Arial" panose="020B0604020202020204" pitchFamily="34" charset="0"/>
                <a:sym typeface="+mn-ea"/>
              </a:rPr>
              <a:t>”</a:t>
            </a:r>
            <a:endParaRPr lang="en-US" sz="2300" dirty="0">
              <a:cs typeface="Arial" panose="020B0604020202020204" pitchFamily="34" charset="0"/>
            </a:endParaRPr>
          </a:p>
          <a:p>
            <a:pPr marL="352425" indent="0">
              <a:buNone/>
            </a:pPr>
            <a:endParaRPr lang="en-US" sz="2300" dirty="0">
              <a:cs typeface="Arial" panose="020B0604020202020204" pitchFamily="34" charset="0"/>
            </a:endParaRPr>
          </a:p>
          <a:p>
            <a:pPr marL="352425" indent="0">
              <a:buNone/>
            </a:pPr>
            <a:endParaRPr lang="en-US" sz="2300" dirty="0">
              <a:cs typeface="Arial" panose="020B0604020202020204" pitchFamily="34" charset="0"/>
            </a:endParaRPr>
          </a:p>
          <a:p>
            <a:pPr marL="352425" indent="0">
              <a:buFont typeface="Wingdings" panose="05000000000000000000" charset="0"/>
              <a:buNone/>
            </a:pPr>
            <a:endParaRPr lang="en-US" sz="2300" dirty="0"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A784A523-9420-55EF-4117-AE57F536A8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7FFF-4359-CD33-2A1F-27430521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>
            <a:extLst>
              <a:ext uri="{FF2B5EF4-FFF2-40B4-BE49-F238E27FC236}">
                <a16:creationId xmlns:a16="http://schemas.microsoft.com/office/drawing/2014/main" id="{1BD7A6DB-1302-BF84-7766-08A6BDCA82F9}"/>
              </a:ext>
            </a:extLst>
          </p:cNvPr>
          <p:cNvSpPr/>
          <p:nvPr/>
        </p:nvSpPr>
        <p:spPr>
          <a:xfrm>
            <a:off x="-12947" y="-6583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82578-224C-7D94-C5C0-4C6A2D8C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2. Mục tiêu của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2E49-E1F3-D7C3-55AF-414DA1FCF2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15" y="880110"/>
            <a:ext cx="10885170" cy="5913120"/>
          </a:xfrm>
        </p:spPr>
        <p:txBody>
          <a:bodyPr>
            <a:normAutofit/>
          </a:bodyPr>
          <a:lstStyle/>
          <a:p>
            <a:pPr marL="352425" indent="0">
              <a:buNone/>
            </a:pPr>
            <a:r>
              <a:rPr lang="vi-VN" sz="2400" b="1">
                <a:cs typeface="Arial" panose="020B0604020202020204" pitchFamily="34" charset="0"/>
              </a:rPr>
              <a:t>Mục tiêu chung:  </a:t>
            </a:r>
          </a:p>
          <a:p>
            <a:pPr marL="695325" indent="-342900"/>
            <a:r>
              <a:rPr lang="vi-VN" sz="2400">
                <a:cs typeface="Arial" panose="020B0604020202020204" pitchFamily="34" charset="0"/>
              </a:rPr>
              <a:t>Xây dựng hệ thống eLearning tích hợp LMS và Market Course.  </a:t>
            </a:r>
          </a:p>
          <a:p>
            <a:pPr marL="695325" indent="-342900"/>
            <a:r>
              <a:rPr lang="vi-VN" sz="2400">
                <a:cs typeface="Arial" panose="020B0604020202020204" pitchFamily="34" charset="0"/>
              </a:rPr>
              <a:t>Nâng cao hiệu quả quản lý học tập và trải nghiệm người dùng.</a:t>
            </a:r>
            <a:endParaRPr lang="en-US" sz="2400">
              <a:cs typeface="Arial" panose="020B0604020202020204" pitchFamily="34" charset="0"/>
            </a:endParaRPr>
          </a:p>
          <a:p>
            <a:pPr marL="352425" indent="0">
              <a:buNone/>
            </a:pPr>
            <a:endParaRPr lang="vi-VN" sz="2400">
              <a:cs typeface="Arial" panose="020B0604020202020204" pitchFamily="34" charset="0"/>
            </a:endParaRPr>
          </a:p>
          <a:p>
            <a:pPr marL="352425" indent="0">
              <a:buNone/>
            </a:pPr>
            <a:r>
              <a:rPr lang="vi-VN" sz="2400" b="1">
                <a:cs typeface="Arial" panose="020B0604020202020204" pitchFamily="34" charset="0"/>
              </a:rPr>
              <a:t>Mục tiêu cụ thể:  </a:t>
            </a:r>
          </a:p>
          <a:p>
            <a:pPr marL="695325" indent="-342900"/>
            <a:r>
              <a:rPr lang="vi-VN" sz="2400">
                <a:cs typeface="Arial" panose="020B0604020202020204" pitchFamily="34" charset="0"/>
              </a:rPr>
              <a:t>Quản lý</a:t>
            </a:r>
            <a:r>
              <a:rPr lang="en-US" sz="2400">
                <a:cs typeface="Arial" panose="020B0604020202020204" pitchFamily="34" charset="0"/>
              </a:rPr>
              <a:t> học tập và</a:t>
            </a:r>
            <a:r>
              <a:rPr lang="vi-VN" sz="2400">
                <a:cs typeface="Arial" panose="020B0604020202020204" pitchFamily="34" charset="0"/>
              </a:rPr>
              <a:t> thông tin người học, khóa học, bài kiểm tra.  </a:t>
            </a:r>
          </a:p>
          <a:p>
            <a:pPr marL="695325" indent="-342900"/>
            <a:r>
              <a:rPr lang="vi-VN" sz="2400">
                <a:cs typeface="Arial" panose="020B0604020202020204" pitchFamily="34" charset="0"/>
              </a:rPr>
              <a:t>Tăng cường tương tác qua diễn đàn, chat, và thông báo tự động.  </a:t>
            </a:r>
          </a:p>
          <a:p>
            <a:pPr marL="695325" indent="-342900"/>
            <a:r>
              <a:rPr lang="vi-VN" sz="2400">
                <a:cs typeface="Arial" panose="020B0604020202020204" pitchFamily="34" charset="0"/>
              </a:rPr>
              <a:t>Tích hợp AI: chatbot hỗ trợ, tạo bài trắc nghiệm tự động.  </a:t>
            </a:r>
            <a:endParaRPr lang="en-US" sz="2400">
              <a:cs typeface="Arial" panose="020B0604020202020204" pitchFamily="34" charset="0"/>
            </a:endParaRPr>
          </a:p>
          <a:p>
            <a:pPr marL="695325" indent="-342900"/>
            <a:r>
              <a:rPr lang="en-US" sz="2400">
                <a:cs typeface="Arial" panose="020B0604020202020204" pitchFamily="34" charset="0"/>
              </a:rPr>
              <a:t>Quản lý tài chính và thống kê.</a:t>
            </a:r>
            <a:endParaRPr lang="vi-VN" sz="2400">
              <a:cs typeface="Arial" panose="020B0604020202020204" pitchFamily="34" charset="0"/>
            </a:endParaRPr>
          </a:p>
          <a:p>
            <a:pPr marL="695325" indent="-342900"/>
            <a:r>
              <a:rPr lang="vi-VN" sz="2400">
                <a:cs typeface="Arial" panose="020B0604020202020204" pitchFamily="34" charset="0"/>
              </a:rPr>
              <a:t>Hỗ trợ thanh toán trực tuyế</a:t>
            </a:r>
            <a:r>
              <a:rPr lang="en-US" sz="2400">
                <a:cs typeface="Arial" panose="020B0604020202020204" pitchFamily="34" charset="0"/>
              </a:rPr>
              <a:t>n.</a:t>
            </a:r>
          </a:p>
          <a:p>
            <a:pPr marL="695325" indent="-342900"/>
            <a:r>
              <a:rPr lang="en-US" sz="2400"/>
              <a:t>Hỗ trợ điểm danh tự động cho lớp học trực tuyến</a:t>
            </a:r>
            <a:r>
              <a:rPr lang="vi-VN" sz="2400">
                <a:cs typeface="Arial" panose="020B0604020202020204" pitchFamily="34" charset="0"/>
              </a:rPr>
              <a:t>.</a:t>
            </a:r>
            <a:endParaRPr lang="en-US" sz="2400">
              <a:cs typeface="Arial" panose="020B0604020202020204" pitchFamily="34" charset="0"/>
            </a:endParaRPr>
          </a:p>
          <a:p>
            <a:pPr marL="352425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352425" indent="0">
              <a:buFont typeface="Wingdings" panose="05000000000000000000" charset="0"/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8CA0E-666A-FB77-11F9-F5CF57C9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901B6D5C-DBBD-DAA5-1D73-C25CEA41A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4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AEA0-6579-6C88-0868-C88471A25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>
            <a:extLst>
              <a:ext uri="{FF2B5EF4-FFF2-40B4-BE49-F238E27FC236}">
                <a16:creationId xmlns:a16="http://schemas.microsoft.com/office/drawing/2014/main" id="{7EC197C3-B061-D1F5-77BD-78116700F7FB}"/>
              </a:ext>
            </a:extLst>
          </p:cNvPr>
          <p:cNvSpPr/>
          <p:nvPr/>
        </p:nvSpPr>
        <p:spPr>
          <a:xfrm>
            <a:off x="-12947" y="-6583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67BDD-D673-90B1-40A8-FD4CC652A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3. Nội dung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3FFE9-DFC1-C34B-8B3C-1EF6B4559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15" y="860655"/>
            <a:ext cx="10885170" cy="5913120"/>
          </a:xfrm>
        </p:spPr>
        <p:txBody>
          <a:bodyPr>
            <a:normAutofit/>
          </a:bodyPr>
          <a:lstStyle/>
          <a:p>
            <a:pPr marL="352425" indent="0">
              <a:buNone/>
            </a:pPr>
            <a:r>
              <a:rPr lang="en-US" sz="2400" b="1">
                <a:cs typeface="Arial" panose="020B0604020202020204" pitchFamily="34" charset="0"/>
              </a:rPr>
              <a:t>Phạm vi nghiên cứu</a:t>
            </a:r>
            <a:r>
              <a:rPr lang="vi-VN" sz="2400" b="1">
                <a:cs typeface="Arial" panose="020B0604020202020204" pitchFamily="34" charset="0"/>
              </a:rPr>
              <a:t>:  </a:t>
            </a:r>
          </a:p>
          <a:p>
            <a:pPr marL="695325" indent="-342900"/>
            <a:r>
              <a:rPr lang="en-US" sz="2400"/>
              <a:t>Địa điểm: Đáp ứng giáo dục chính quy và học tập tự do tại Việt Nam, tiềm năng mở rộng quốc tế.</a:t>
            </a:r>
          </a:p>
          <a:p>
            <a:pPr marL="695325" indent="-342900"/>
            <a:r>
              <a:rPr lang="en-US" sz="2400"/>
              <a:t>Thời gian: </a:t>
            </a:r>
            <a:r>
              <a:rPr lang="en-US" sz="2400">
                <a:sym typeface="+mn-ea"/>
              </a:rPr>
              <a:t>Đề tài xây dựng từ tháng 02 năm 2025 đến tháng 06 năm 2025</a:t>
            </a:r>
          </a:p>
          <a:p>
            <a:pPr marL="695325" indent="-342900"/>
            <a:endParaRPr lang="en-US" sz="2400"/>
          </a:p>
          <a:p>
            <a:pPr marL="352425" indent="0">
              <a:buNone/>
            </a:pPr>
            <a:r>
              <a:rPr lang="en-US" sz="2400" b="1">
                <a:cs typeface="Arial" panose="020B0604020202020204" pitchFamily="34" charset="0"/>
                <a:sym typeface="+mn-ea"/>
              </a:rPr>
              <a:t>Đ</a:t>
            </a:r>
            <a:r>
              <a:rPr lang="en-US" sz="2400" b="1">
                <a:sym typeface="+mn-ea"/>
              </a:rPr>
              <a:t>ối tượng nghiên cứu:</a:t>
            </a:r>
          </a:p>
          <a:p>
            <a:pPr marL="695325" indent="-342900"/>
            <a:r>
              <a:rPr lang="vi-VN" sz="2400"/>
              <a:t>Ngườ</a:t>
            </a:r>
            <a:r>
              <a:rPr lang="vi-VN" sz="2400" b="1"/>
              <a:t>i</a:t>
            </a:r>
            <a:r>
              <a:rPr lang="vi-VN" sz="2400"/>
              <a:t> học (chính quy, tự do), giảng viên, quản trị viên.</a:t>
            </a:r>
            <a:endParaRPr lang="en-US" sz="2400"/>
          </a:p>
          <a:p>
            <a:pPr marL="695325" indent="-342900"/>
            <a:r>
              <a:rPr lang="vi-VN" sz="2400"/>
              <a:t>Nhu cầu: quản lý học tập, tương tác, thanh toán, và hỗ trợ AI.</a:t>
            </a:r>
          </a:p>
          <a:p>
            <a:pPr marL="695325" indent="-342900"/>
            <a:endParaRPr lang="en-US" b="1"/>
          </a:p>
          <a:p>
            <a:endParaRPr lang="en-US"/>
          </a:p>
          <a:p>
            <a:pPr marL="352425" indent="0">
              <a:buNone/>
            </a:pPr>
            <a:endParaRPr lang="vi-VN" sz="2400" b="1">
              <a:cs typeface="Arial" panose="020B0604020202020204" pitchFamily="34" charset="0"/>
            </a:endParaRPr>
          </a:p>
          <a:p>
            <a:pPr marL="352425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352425" indent="0">
              <a:buFont typeface="Wingdings" panose="05000000000000000000" charset="0"/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0DDAE-B8ED-7838-37C4-FB02FCCD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CAEE83E7-4DCB-7010-EF29-8C8954554A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1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323AB-0141-593E-6B9A-3ABFBEF2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>
            <a:extLst>
              <a:ext uri="{FF2B5EF4-FFF2-40B4-BE49-F238E27FC236}">
                <a16:creationId xmlns:a16="http://schemas.microsoft.com/office/drawing/2014/main" id="{A95E4FE2-FEA8-EB9C-0140-F70DAE44D211}"/>
              </a:ext>
            </a:extLst>
          </p:cNvPr>
          <p:cNvSpPr/>
          <p:nvPr/>
        </p:nvSpPr>
        <p:spPr>
          <a:xfrm>
            <a:off x="-12947" y="-6583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18BBF-2482-3D24-192F-E56B9AE4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3. Nội dung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97AAF-65A9-C768-ADB8-E1A489B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15" y="786844"/>
            <a:ext cx="10885170" cy="5913120"/>
          </a:xfrm>
        </p:spPr>
        <p:txBody>
          <a:bodyPr>
            <a:normAutofit/>
          </a:bodyPr>
          <a:lstStyle/>
          <a:p>
            <a:pPr marL="352425" indent="0">
              <a:buNone/>
            </a:pPr>
            <a:r>
              <a:rPr lang="en-US" sz="2400" b="1"/>
              <a:t>So sánh một số hệ thống LMS và Market Course phổ biến</a:t>
            </a:r>
            <a:r>
              <a:rPr lang="vi-VN" sz="2400" b="1">
                <a:cs typeface="Arial" panose="020B0604020202020204" pitchFamily="34" charset="0"/>
              </a:rPr>
              <a:t>: </a:t>
            </a:r>
            <a:endParaRPr lang="en-US" b="1"/>
          </a:p>
          <a:p>
            <a:endParaRPr lang="en-US"/>
          </a:p>
          <a:p>
            <a:pPr marL="352425" indent="0">
              <a:buNone/>
            </a:pPr>
            <a:endParaRPr lang="vi-VN" sz="2400" b="1">
              <a:cs typeface="Arial" panose="020B0604020202020204" pitchFamily="34" charset="0"/>
            </a:endParaRPr>
          </a:p>
          <a:p>
            <a:pPr marL="352425" indent="0"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352425" indent="0">
              <a:buFont typeface="Wingdings" panose="05000000000000000000" charset="0"/>
              <a:buNone/>
            </a:pP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116B1-C113-E43F-502D-DDA3C951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3D7FB024-5E95-2093-1F08-992B4B3B41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7E44DE-6A89-6D79-412F-7D848BC62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965431"/>
              </p:ext>
            </p:extLst>
          </p:nvPr>
        </p:nvGraphicFramePr>
        <p:xfrm>
          <a:off x="190053" y="1299668"/>
          <a:ext cx="11892536" cy="541076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81608">
                  <a:extLst>
                    <a:ext uri="{9D8B030D-6E8A-4147-A177-3AD203B41FA5}">
                      <a16:colId xmlns:a16="http://schemas.microsoft.com/office/drawing/2014/main" val="3038689111"/>
                    </a:ext>
                  </a:extLst>
                </a:gridCol>
                <a:gridCol w="2966101">
                  <a:extLst>
                    <a:ext uri="{9D8B030D-6E8A-4147-A177-3AD203B41FA5}">
                      <a16:colId xmlns:a16="http://schemas.microsoft.com/office/drawing/2014/main" val="3532988236"/>
                    </a:ext>
                  </a:extLst>
                </a:gridCol>
                <a:gridCol w="3473609">
                  <a:extLst>
                    <a:ext uri="{9D8B030D-6E8A-4147-A177-3AD203B41FA5}">
                      <a16:colId xmlns:a16="http://schemas.microsoft.com/office/drawing/2014/main" val="407447065"/>
                    </a:ext>
                  </a:extLst>
                </a:gridCol>
                <a:gridCol w="3171218">
                  <a:extLst>
                    <a:ext uri="{9D8B030D-6E8A-4147-A177-3AD203B41FA5}">
                      <a16:colId xmlns:a16="http://schemas.microsoft.com/office/drawing/2014/main" val="570891831"/>
                    </a:ext>
                  </a:extLst>
                </a:gridCol>
              </a:tblGrid>
              <a:tr h="441104">
                <a:tc>
                  <a:txBody>
                    <a:bodyPr/>
                    <a:lstStyle/>
                    <a:p>
                      <a:r>
                        <a:rPr lang="en-US" b="1"/>
                        <a:t>Nền tảng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Hỗ trợ LMS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Hỗ trợ Market Course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Tích hợp cả hai mô hình?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181497"/>
                  </a:ext>
                </a:extLst>
              </a:tr>
              <a:tr h="771930">
                <a:tc>
                  <a:txBody>
                    <a:bodyPr/>
                    <a:lstStyle/>
                    <a:p>
                      <a:r>
                        <a:rPr lang="en-US" b="1"/>
                        <a:t>Udemy / Coursera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vi-VN"/>
                        <a:t>⚠️ Quản lý đơn giản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Nền tảng khóa học lớn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Không tích hợp LMS thực thụ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81072"/>
                  </a:ext>
                </a:extLst>
              </a:tr>
              <a:tr h="771930">
                <a:tc>
                  <a:txBody>
                    <a:bodyPr/>
                    <a:lstStyle/>
                    <a:p>
                      <a:r>
                        <a:rPr lang="en-US" b="1"/>
                        <a:t>Thinkific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Không hỗ trợ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Nền tảng khóa học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Không hỗ trợ mô hình đào tạo chính quy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421748"/>
                  </a:ext>
                </a:extLst>
              </a:tr>
              <a:tr h="771930">
                <a:tc>
                  <a:txBody>
                    <a:bodyPr/>
                    <a:lstStyle/>
                    <a:p>
                      <a:r>
                        <a:rPr lang="en-US" b="1"/>
                        <a:t>Moodle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Mạnh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⚠️ Cần plugin để bán khóa học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</a:t>
                      </a:r>
                      <a:r>
                        <a:rPr lang="vi-VN"/>
                        <a:t>Có thể, nhưng cấu hình phức tạp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987215"/>
                  </a:ext>
                </a:extLst>
              </a:tr>
              <a:tr h="772362">
                <a:tc>
                  <a:txBody>
                    <a:bodyPr/>
                    <a:lstStyle/>
                    <a:p>
                      <a:r>
                        <a:rPr lang="en-US" b="1"/>
                        <a:t>Canvas + Catalog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Rất mạnh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Hỗ trợ bán khóa học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P</a:t>
                      </a:r>
                      <a:r>
                        <a:rPr lang="vi-VN"/>
                        <a:t>hù hợp trường đại học lớn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782805"/>
                  </a:ext>
                </a:extLst>
              </a:tr>
              <a:tr h="668477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(VN) </a:t>
                      </a:r>
                      <a:r>
                        <a:rPr lang="en-US" b="1"/>
                        <a:t>VNPT eLearnin</a:t>
                      </a:r>
                      <a:endParaRPr 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Cho </a:t>
                      </a:r>
                      <a:r>
                        <a:rPr lang="vi-VN"/>
                        <a:t>trường &amp; doanh nghiệp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Không có công khai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Chỉ là LMS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50380"/>
                  </a:ext>
                </a:extLst>
              </a:tr>
              <a:tr h="441104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(VN) </a:t>
                      </a:r>
                      <a:r>
                        <a:rPr lang="en-US" b="1"/>
                        <a:t>Edumall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Không hỗ trợ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Bán khoá kỹ năng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❌ Chỉ là Market Course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226532"/>
                  </a:ext>
                </a:extLst>
              </a:tr>
              <a:tr h="77193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(VN) </a:t>
                      </a:r>
                      <a:r>
                        <a:rPr lang="en-US" b="1"/>
                        <a:t>FUNiX (FPT Education)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MOOC &amp; LMS cho sinh viên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Chủ yếu các khóa học về CNTT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✅ Tích hợp tốt</a:t>
                      </a:r>
                      <a:endParaRPr lang="vi-VN"/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836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64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FADA9-1EBB-C328-6AA5-EEEFC2189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>
            <a:extLst>
              <a:ext uri="{FF2B5EF4-FFF2-40B4-BE49-F238E27FC236}">
                <a16:creationId xmlns:a16="http://schemas.microsoft.com/office/drawing/2014/main" id="{C1686BDB-CC29-DB41-17FF-06AC936B7B53}"/>
              </a:ext>
            </a:extLst>
          </p:cNvPr>
          <p:cNvSpPr/>
          <p:nvPr/>
        </p:nvSpPr>
        <p:spPr>
          <a:xfrm>
            <a:off x="-10160" y="-11216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49DA3-0980-B0CF-DF4B-EF4BD513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3. Nội dung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B747-2D3F-1CAF-F799-16CAEA9C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255" y="856418"/>
            <a:ext cx="10885170" cy="5913120"/>
          </a:xfrm>
        </p:spPr>
        <p:txBody>
          <a:bodyPr>
            <a:normAutofit/>
          </a:bodyPr>
          <a:lstStyle/>
          <a:p>
            <a:pPr marL="352425" indent="0">
              <a:buNone/>
            </a:pPr>
            <a:r>
              <a:rPr lang="en-US" sz="2400" b="1"/>
              <a:t>Công cụ và công nghệ sử dụng</a:t>
            </a:r>
            <a:r>
              <a:rPr lang="vi-VN" sz="2400" b="1">
                <a:cs typeface="Arial" panose="020B0604020202020204" pitchFamily="34" charset="0"/>
              </a:rPr>
              <a:t>:   </a:t>
            </a:r>
            <a:endParaRPr lang="en-US" sz="2400" b="1">
              <a:cs typeface="Arial" panose="020B0604020202020204" pitchFamily="34" charset="0"/>
            </a:endParaRPr>
          </a:p>
          <a:p>
            <a:pPr marL="695325" indent="-342900"/>
            <a:r>
              <a:rPr lang="vi-VN" sz="2200"/>
              <a:t>Frontend: ReactJS,</a:t>
            </a:r>
            <a:r>
              <a:rPr lang="en-US" sz="2200"/>
              <a:t> </a:t>
            </a:r>
            <a:r>
              <a:rPr lang="vi-VN" sz="2200"/>
              <a:t>Material UI, Axios, React Router.</a:t>
            </a:r>
            <a:endParaRPr lang="en-US" sz="2200"/>
          </a:p>
          <a:p>
            <a:pPr marL="695325" indent="-342900"/>
            <a:r>
              <a:rPr lang="vi-VN" sz="2200"/>
              <a:t>Backend: NestJS, TypeORM, JWT, Nodemailer, ZaloPay API.</a:t>
            </a:r>
            <a:endParaRPr lang="en-US" sz="2200"/>
          </a:p>
          <a:p>
            <a:pPr marL="695325" indent="-342900"/>
            <a:r>
              <a:rPr lang="vi-VN" sz="2200"/>
              <a:t>AI: RAG (Qdrant), OpenAI API</a:t>
            </a:r>
            <a:r>
              <a:rPr lang="en-US" sz="2200"/>
              <a:t>.</a:t>
            </a:r>
          </a:p>
          <a:p>
            <a:pPr marL="695325" indent="-342900"/>
            <a:r>
              <a:rPr lang="vi-VN" sz="2200"/>
              <a:t>Cơ sở dữ liệu: MySQL.</a:t>
            </a:r>
            <a:endParaRPr lang="en-US" sz="2200"/>
          </a:p>
          <a:p>
            <a:pPr marL="695325" indent="-342900"/>
            <a:r>
              <a:rPr lang="en-US" sz="2200"/>
              <a:t>Công cụ phát triển: Postman, VS Code, Docker</a:t>
            </a:r>
          </a:p>
          <a:p>
            <a:pPr marL="695325" indent="-342900"/>
            <a:r>
              <a:rPr lang="en-US" sz="2200"/>
              <a:t>Version control: Github</a:t>
            </a:r>
          </a:p>
          <a:p>
            <a:pPr marL="809625" lvl="1" indent="0">
              <a:buNone/>
            </a:pPr>
            <a:endParaRPr lang="en-US" sz="2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7B277A-9803-D1E3-625F-38700FAE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5F9A07A6-AC13-F8A7-89D4-9C829B665B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07B2BB-88BC-6A41-FF16-A3BC208C6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5398" y="3503362"/>
            <a:ext cx="1910815" cy="1910815"/>
          </a:xfrm>
          <a:prstGeom prst="rect">
            <a:avLst/>
          </a:prstGeom>
        </p:spPr>
      </p:pic>
      <p:pic>
        <p:nvPicPr>
          <p:cNvPr id="1042" name="Picture 18" descr="OpenAI Logo, symbol, meaning, history, PNG, brand">
            <a:extLst>
              <a:ext uri="{FF2B5EF4-FFF2-40B4-BE49-F238E27FC236}">
                <a16:creationId xmlns:a16="http://schemas.microsoft.com/office/drawing/2014/main" id="{D993368F-6FC9-65BC-9154-62DA355D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338" y="4099138"/>
            <a:ext cx="2373972" cy="1335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Download Postman Logo Png And Vector Pdf Svg Ai Eps F - vrogue.co">
            <a:extLst>
              <a:ext uri="{FF2B5EF4-FFF2-40B4-BE49-F238E27FC236}">
                <a16:creationId xmlns:a16="http://schemas.microsoft.com/office/drawing/2014/main" id="{C2CE5918-4B15-E528-7052-2A306ADC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435" y="5387733"/>
            <a:ext cx="1253847" cy="11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lectron打包错误“Error: Application entry file ..”解决方案—HI技术分享">
            <a:extLst>
              <a:ext uri="{FF2B5EF4-FFF2-40B4-BE49-F238E27FC236}">
                <a16:creationId xmlns:a16="http://schemas.microsoft.com/office/drawing/2014/main" id="{2D62724E-A4B8-2F97-A9BD-E5C9118AB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076" y="5463247"/>
            <a:ext cx="1720262" cy="96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 descr="A blue and black logo&#10;&#10;AI-generated content may be incorrect.">
            <a:extLst>
              <a:ext uri="{FF2B5EF4-FFF2-40B4-BE49-F238E27FC236}">
                <a16:creationId xmlns:a16="http://schemas.microsoft.com/office/drawing/2014/main" id="{4052BCF9-0D2C-6D83-1828-766D12DA43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326" y="4099138"/>
            <a:ext cx="1253846" cy="1221633"/>
          </a:xfrm>
          <a:prstGeom prst="rect">
            <a:avLst/>
          </a:prstGeom>
        </p:spPr>
      </p:pic>
      <p:pic>
        <p:nvPicPr>
          <p:cNvPr id="30" name="Picture 29" descr="A pink logo with text&#10;&#10;AI-generated content may be incorrect.">
            <a:extLst>
              <a:ext uri="{FF2B5EF4-FFF2-40B4-BE49-F238E27FC236}">
                <a16:creationId xmlns:a16="http://schemas.microsoft.com/office/drawing/2014/main" id="{A5583743-8D0D-D80F-EA37-754A63BF73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522" y="4035233"/>
            <a:ext cx="1013826" cy="1255464"/>
          </a:xfrm>
          <a:prstGeom prst="rect">
            <a:avLst/>
          </a:prstGeom>
        </p:spPr>
      </p:pic>
      <p:pic>
        <p:nvPicPr>
          <p:cNvPr id="32" name="Picture 31" descr="A blue logo with a whale and text&#10;&#10;AI-generated content may be incorrect.">
            <a:extLst>
              <a:ext uri="{FF2B5EF4-FFF2-40B4-BE49-F238E27FC236}">
                <a16:creationId xmlns:a16="http://schemas.microsoft.com/office/drawing/2014/main" id="{B09FC076-EC16-7179-5E44-CCF39E2CC4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748" y="5444716"/>
            <a:ext cx="1152675" cy="986178"/>
          </a:xfrm>
          <a:prstGeom prst="rect">
            <a:avLst/>
          </a:prstGeom>
        </p:spPr>
      </p:pic>
      <p:pic>
        <p:nvPicPr>
          <p:cNvPr id="1056" name="Picture 32" descr="github logo transparent png 24555259 PNG">
            <a:extLst>
              <a:ext uri="{FF2B5EF4-FFF2-40B4-BE49-F238E27FC236}">
                <a16:creationId xmlns:a16="http://schemas.microsoft.com/office/drawing/2014/main" id="{52422547-7980-3584-FE8C-E731E2A39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24" y="5085956"/>
            <a:ext cx="1599833" cy="159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What is Qdrant? - Qdrant">
            <a:extLst>
              <a:ext uri="{FF2B5EF4-FFF2-40B4-BE49-F238E27FC236}">
                <a16:creationId xmlns:a16="http://schemas.microsoft.com/office/drawing/2014/main" id="{31F01A7A-3A6C-F769-1BD3-06B285C67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541" y="4362180"/>
            <a:ext cx="1880339" cy="6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5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9F1BC-B3A6-6708-E2E3-B0DB48CE9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s 7">
            <a:extLst>
              <a:ext uri="{FF2B5EF4-FFF2-40B4-BE49-F238E27FC236}">
                <a16:creationId xmlns:a16="http://schemas.microsoft.com/office/drawing/2014/main" id="{E1E442E3-AAA7-B0AB-9F7F-D0E52547158C}"/>
              </a:ext>
            </a:extLst>
          </p:cNvPr>
          <p:cNvSpPr/>
          <p:nvPr/>
        </p:nvSpPr>
        <p:spPr>
          <a:xfrm>
            <a:off x="-12947" y="-6583"/>
            <a:ext cx="12192000" cy="782955"/>
          </a:xfrm>
          <a:prstGeom prst="rect">
            <a:avLst/>
          </a:prstGeom>
          <a:solidFill>
            <a:srgbClr val="EFA84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B0F69-28BA-114D-FCCD-7EF054B2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90" y="0"/>
            <a:ext cx="10507462" cy="782955"/>
          </a:xfrm>
        </p:spPr>
        <p:txBody>
          <a:bodyPr/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3. Nội dung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DF92-3E8A-9177-52A9-C29E1F0EB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15" y="860655"/>
            <a:ext cx="10885170" cy="5913120"/>
          </a:xfrm>
        </p:spPr>
        <p:txBody>
          <a:bodyPr>
            <a:normAutofit/>
          </a:bodyPr>
          <a:lstStyle/>
          <a:p>
            <a:pPr marL="352425" indent="0">
              <a:buNone/>
            </a:pPr>
            <a:r>
              <a:rPr lang="vi-VN" sz="2400" b="1"/>
              <a:t>Phân tích, thiết kế cơ sở dữ liệu</a:t>
            </a:r>
            <a:r>
              <a:rPr lang="vi-VN" sz="2400" b="1">
                <a:cs typeface="Arial" panose="020B0604020202020204" pitchFamily="34" charset="0"/>
              </a:rPr>
              <a:t>  </a:t>
            </a:r>
            <a:endParaRPr lang="en-US" sz="2400"/>
          </a:p>
          <a:p>
            <a:pPr marL="695325" indent="-342900"/>
            <a:r>
              <a:rPr lang="vi-VN" sz="2400"/>
              <a:t>Cơ sở dữ liệu</a:t>
            </a:r>
            <a:r>
              <a:rPr lang="en-US" sz="2400"/>
              <a:t> được thiết kế theo chuẩn 3NF (Third Normal Form), giúp:</a:t>
            </a:r>
          </a:p>
          <a:p>
            <a:pPr marL="1152525" lvl="1" indent="-342900">
              <a:buFont typeface="Courier New" panose="02070309020205020404" pitchFamily="49" charset="0"/>
              <a:buChar char="o"/>
            </a:pPr>
            <a:r>
              <a:rPr lang="en-US"/>
              <a:t>L</a:t>
            </a:r>
            <a:r>
              <a:rPr lang="vi-VN"/>
              <a:t>oại bỏ các dư thừa dữ liệu</a:t>
            </a:r>
            <a:r>
              <a:rPr lang="en-US"/>
              <a:t>.</a:t>
            </a:r>
          </a:p>
          <a:p>
            <a:pPr marL="1152525" lvl="1" indent="-342900">
              <a:buFont typeface="Courier New" panose="02070309020205020404" pitchFamily="49" charset="0"/>
              <a:buChar char="o"/>
            </a:pPr>
            <a:r>
              <a:rPr lang="en-US"/>
              <a:t>Đ</a:t>
            </a:r>
            <a:r>
              <a:rPr lang="vi-VN"/>
              <a:t>ảm bảo tính nhất quán</a:t>
            </a:r>
            <a:r>
              <a:rPr lang="en-US"/>
              <a:t>.</a:t>
            </a:r>
          </a:p>
          <a:p>
            <a:pPr marL="1152525" lvl="1" indent="-342900">
              <a:buFont typeface="Courier New" panose="02070309020205020404" pitchFamily="49" charset="0"/>
              <a:buChar char="o"/>
            </a:pPr>
            <a:r>
              <a:rPr lang="en-US"/>
              <a:t>Đáp ứng tiêu chuẩn phổ biến trong các hệ thống quản lý.</a:t>
            </a:r>
          </a:p>
          <a:p>
            <a:pPr marL="695325" indent="-342900"/>
            <a:r>
              <a:rPr lang="en-US" sz="2400"/>
              <a:t>Hệ thống gồm 40 bảng, hỗ trợ hiệu quả cho mô hình kết hợp giữa LMS và Market Course.</a:t>
            </a:r>
          </a:p>
          <a:p>
            <a:pPr marL="352425" indent="0">
              <a:buNone/>
            </a:pPr>
            <a:endParaRPr lang="vi-VN" sz="2400" b="1">
              <a:cs typeface="Arial" panose="020B0604020202020204" pitchFamily="34" charset="0"/>
            </a:endParaRPr>
          </a:p>
          <a:p>
            <a:pPr marL="352425" indent="0">
              <a:buFont typeface="Wingdings" panose="05000000000000000000" charset="0"/>
              <a:buNone/>
            </a:pPr>
            <a:endParaRPr lang="en-US" sz="2400" b="1" dirty="0">
              <a:cs typeface="Arial" panose="020B0604020202020204" pitchFamily="34" charset="0"/>
            </a:endParaRPr>
          </a:p>
          <a:p>
            <a:pPr marL="352425" indent="0" algn="ctr">
              <a:buFont typeface="Wingdings" panose="05000000000000000000" charset="0"/>
              <a:buNone/>
            </a:pPr>
            <a:endParaRPr lang="en-US" sz="2400" dirty="0">
              <a:cs typeface="Arial" panose="020B0604020202020204" pitchFamily="34" charset="0"/>
            </a:endParaRPr>
          </a:p>
          <a:p>
            <a:pPr marL="352425" indent="0" algn="ctr">
              <a:buFont typeface="Wingdings" panose="05000000000000000000" charset="0"/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EC3BA-4044-730D-4FC0-DB915F61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5" name="Picture 4" descr="A red logo with green text&#10;&#10;AI-generated content may be incorrect.">
            <a:extLst>
              <a:ext uri="{FF2B5EF4-FFF2-40B4-BE49-F238E27FC236}">
                <a16:creationId xmlns:a16="http://schemas.microsoft.com/office/drawing/2014/main" id="{09ECB789-4498-DE92-A759-54BB326F49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97" y="7034"/>
            <a:ext cx="755416" cy="755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26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7B455-7B2E-9E66-B293-4D9FAB6F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AD7B38-1418-3098-A072-4BAF645A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9235"/>
            <a:ext cx="4114800" cy="365125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58AE9C28-3118-D049-69BF-8BD73BB31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" y="46790"/>
            <a:ext cx="11673840" cy="67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4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23094-analysis ppt templates-Yellow">
  <a:themeElements>
    <a:clrScheme name="Yellow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8A713"/>
      </a:accent1>
      <a:accent2>
        <a:srgbClr val="F2D130"/>
      </a:accent2>
      <a:accent3>
        <a:srgbClr val="D88F06"/>
      </a:accent3>
      <a:accent4>
        <a:srgbClr val="F2D130"/>
      </a:accent4>
      <a:accent5>
        <a:srgbClr val="D88F06"/>
      </a:accent5>
      <a:accent6>
        <a:srgbClr val="F2D13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23094-analysis ppt templates-Yellow</Template>
  <TotalTime>648</TotalTime>
  <Words>880</Words>
  <Application>Microsoft Office PowerPoint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Wingdings</vt:lpstr>
      <vt:lpstr>23094-analysis ppt templates-Yellow</vt:lpstr>
      <vt:lpstr>BÁO CÁO KHÓA LUẬN TỐT NGHIỆP</vt:lpstr>
      <vt:lpstr>PowerPoint Presentation</vt:lpstr>
      <vt:lpstr>1. Lý do chọn đề tài</vt:lpstr>
      <vt:lpstr>2. Mục tiêu của đề tài</vt:lpstr>
      <vt:lpstr>3. Nội dung nghiên cứu</vt:lpstr>
      <vt:lpstr>3. Nội dung nghiên cứu</vt:lpstr>
      <vt:lpstr>3. Nội dung nghiên cứu</vt:lpstr>
      <vt:lpstr>3. Nội dung nghiên cứu</vt:lpstr>
      <vt:lpstr>PowerPoint Presentation</vt:lpstr>
      <vt:lpstr>PowerPoint Presentation</vt:lpstr>
      <vt:lpstr>3. Nội dung nghiên cứu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quản lý dự án công nghệ thông tin</dc:title>
  <dc:creator>Vinh Hiển</dc:creator>
  <cp:lastModifiedBy>Tonii playps4</cp:lastModifiedBy>
  <cp:revision>464</cp:revision>
  <dcterms:created xsi:type="dcterms:W3CDTF">2021-05-28T06:43:00Z</dcterms:created>
  <dcterms:modified xsi:type="dcterms:W3CDTF">2025-06-20T04:18:37Z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1033-12.2.0.17119</vt:lpwstr>
  </property>
  <property fmtid="{D5CDD505-2E9C-101B-9397-08002B2CF9AE}" pid="3" name="ICV">
    <vt:lpwstr>DD1C873915464A52874C9ABBBE70B965</vt:lpwstr>
  </property>
</Properties>
</file>