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/>
  <p:notesSz cx="6858000" cy="9144000"/>
  <p:embeddedFontLst>
    <p:embeddedFont>
      <p:font typeface="Roboto" charset="0"/>
      <p:regular r:id="rId25"/>
      <p:bold r:id="rId26"/>
      <p:italic r:id="rId27"/>
      <p:boldItalic r:id="rId28"/>
    </p:embeddedFont>
    <p:embeddedFont>
      <p:font typeface="Arvo" charset="0"/>
      <p:regular r:id="rId29"/>
      <p:bold r:id="rId30"/>
      <p:italic r:id="rId31"/>
      <p:boldItalic r:id="rId32"/>
    </p:embeddedFont>
    <p:embeddedFont>
      <p:font typeface="Roboto Condensed" charset="0"/>
      <p:regular r:id="rId33"/>
      <p:bold r:id="rId34"/>
      <p:italic r:id="rId35"/>
      <p:boldItalic r:id="rId36"/>
    </p:embeddedFont>
    <p:embeddedFont>
      <p:font typeface="Roboto Condensed Light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16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5.fntdata"/><Relationship Id="rId38" Type="http://schemas.openxmlformats.org/officeDocument/2006/relationships/font" Target="fonts/font14.fntdata"/><Relationship Id="rId37" Type="http://schemas.openxmlformats.org/officeDocument/2006/relationships/font" Target="fonts/font13.fntdata"/><Relationship Id="rId36" Type="http://schemas.openxmlformats.org/officeDocument/2006/relationships/font" Target="fonts/font12.fntdata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70841c880_0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70841c880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70841c880_1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70841c880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70841c880_1_6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70841c880_1_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70841c880_1_13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70841c880_1_1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70841c880_1_5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470841c880_1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47122526c1_1_1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47122526c1_1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471aed8a99_5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471aed8a99_5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70841c880_1_3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70841c880_1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7122526c1_3_21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7122526c1_3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7122526c1_1_7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7122526c1_1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29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70841c880_1_9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70841c880_1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70841c880_0_196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70841c880_0_1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7087d842c_1_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7087d842c_1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7122526c1_3_44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7122526c1_3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71aed8a99_1_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71aed8a99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70841c880_0_203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70841c880_0_2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71aed8a99_1_5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71aed8a99_1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/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0" name="Google Shape;60;p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52" name="Google Shape;152;p9"/>
          <p:cNvSpPr txBox="1"/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en.wikipedia.org/wiki/Nonlinear_programming" TargetMode="External"/><Relationship Id="rId1" Type="http://schemas.openxmlformats.org/officeDocument/2006/relationships/hyperlink" Target="https://en.wikipedia.org/wiki/Iterative_metho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Outline</a:t>
            </a:r>
            <a:endParaRPr sz="4800"/>
          </a:p>
        </p:txBody>
      </p:sp>
      <p:sp>
        <p:nvSpPr>
          <p:cNvPr id="190" name="Google Shape;190;p12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91" name="Google Shape;191;p12"/>
          <p:cNvSpPr txBox="1"/>
          <p:nvPr>
            <p:ph type="body" idx="1"/>
          </p:nvPr>
        </p:nvSpPr>
        <p:spPr>
          <a:xfrm>
            <a:off x="814275" y="1526200"/>
            <a:ext cx="65580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▰"/>
            </a:pPr>
            <a:r>
              <a:rPr lang="en-GB" sz="18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Introduction to the Project</a:t>
            </a:r>
            <a:endParaRPr sz="1800"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▰"/>
            </a:pPr>
            <a:r>
              <a:rPr lang="en-GB" sz="18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sz="1800"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▻"/>
            </a:pPr>
            <a:r>
              <a:rPr lang="en-GB" sz="18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Missing Data and Corrupted Data</a:t>
            </a:r>
            <a:endParaRPr sz="1800"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▻"/>
            </a:pPr>
            <a:r>
              <a:rPr lang="en-GB" sz="18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Data Screening</a:t>
            </a:r>
            <a:endParaRPr sz="1800"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▰"/>
            </a:pPr>
            <a:r>
              <a:rPr lang="en-GB" sz="18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Model Construction</a:t>
            </a:r>
            <a:endParaRPr sz="1800"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▻"/>
            </a:pPr>
            <a:r>
              <a:rPr lang="en-GB" sz="18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Optimization</a:t>
            </a:r>
            <a:endParaRPr sz="1800"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▰"/>
            </a:pPr>
            <a:r>
              <a:rPr lang="en-GB" sz="18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1800"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oboto"/>
              <a:buChar char="▰"/>
            </a:pPr>
            <a:r>
              <a:rPr lang="en-GB" sz="1800"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sz="1800" b="1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100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2" name="Google Shape;192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3" name="Google Shape;193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Construction </a:t>
            </a:r>
            <a:endParaRPr lang="en-GB"/>
          </a:p>
        </p:txBody>
      </p:sp>
      <p:sp>
        <p:nvSpPr>
          <p:cNvPr id="309" name="Google Shape;309;p21"/>
          <p:cNvSpPr txBox="1"/>
          <p:nvPr>
            <p:ph type="body" idx="1"/>
          </p:nvPr>
        </p:nvSpPr>
        <p:spPr>
          <a:xfrm>
            <a:off x="524575" y="1777338"/>
            <a:ext cx="8349300" cy="31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This is an optimization problem with constraints (inequality).</a:t>
            </a:r>
            <a:endParaRPr lang="en-GB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We started with Sequential quadratic programming (SQP), an i</a:t>
            </a:r>
            <a:r>
              <a:rPr lang="en-GB">
                <a:uFill>
                  <a:noFill/>
                </a:uFill>
                <a:hlinkClick r:id="rId1"/>
              </a:rPr>
              <a:t>terative method</a:t>
            </a:r>
            <a:r>
              <a:rPr lang="en-GB"/>
              <a:t> for </a:t>
            </a:r>
            <a:r>
              <a:rPr lang="en-GB">
                <a:uFill>
                  <a:noFill/>
                </a:uFill>
                <a:hlinkClick r:id="rId2"/>
              </a:rPr>
              <a:t>constrained nonlinear optimization</a:t>
            </a:r>
            <a:r>
              <a:rPr lang="en-GB"/>
              <a:t>.</a:t>
            </a:r>
            <a:endParaRPr lang="en-GB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(python function: scipy.minimize(method = ‘SLSQP’)</a:t>
            </a:r>
            <a:endParaRPr lang="en-GB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>
                <a:solidFill>
                  <a:srgbClr val="990000"/>
                </a:solidFill>
              </a:rPr>
              <a:t>Problem Encountered:</a:t>
            </a:r>
            <a:r>
              <a:rPr lang="en-GB"/>
              <a:t> the weights result from Scipy.minimize does not guarantee the constraints satisfied. </a:t>
            </a:r>
            <a:r>
              <a:rPr lang="en-GB">
                <a:latin typeface="Roboto Condensed"/>
                <a:ea typeface="Roboto Condensed"/>
                <a:cs typeface="Roboto Condensed"/>
                <a:sym typeface="Roboto Condensed"/>
              </a:rPr>
              <a:t>😒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We finalized with COBYLA (one of the linear programming method)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</a:p>
        </p:txBody>
      </p:sp>
      <p:sp>
        <p:nvSpPr>
          <p:cNvPr id="310" name="Google Shape;310;p21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11" name="Google Shape;311;p21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312" name="Google Shape;312;p2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PROCESS </a:t>
            </a:r>
            <a:endParaRPr lang="en-GB"/>
          </a:p>
        </p:txBody>
      </p:sp>
      <p:sp>
        <p:nvSpPr>
          <p:cNvPr id="321" name="Google Shape;321;p22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22" name="Google Shape;322;p22"/>
          <p:cNvGrpSpPr/>
          <p:nvPr/>
        </p:nvGrpSpPr>
        <p:grpSpPr>
          <a:xfrm rot="10800000">
            <a:off x="271039" y="1349577"/>
            <a:ext cx="2380870" cy="573713"/>
            <a:chOff x="185742" y="1697030"/>
            <a:chExt cx="5165698" cy="1658130"/>
          </a:xfrm>
        </p:grpSpPr>
        <p:sp>
          <p:nvSpPr>
            <p:cNvPr id="323" name="Google Shape;323;p22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27" name="Google Shape;327;p22"/>
          <p:cNvGrpSpPr/>
          <p:nvPr/>
        </p:nvGrpSpPr>
        <p:grpSpPr>
          <a:xfrm rot="10800000">
            <a:off x="2315127" y="1340156"/>
            <a:ext cx="2382420" cy="597756"/>
            <a:chOff x="185742" y="1697030"/>
            <a:chExt cx="5165698" cy="1658130"/>
          </a:xfrm>
        </p:grpSpPr>
        <p:sp>
          <p:nvSpPr>
            <p:cNvPr id="328" name="Google Shape;328;p22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32" name="Google Shape;332;p22"/>
          <p:cNvGrpSpPr/>
          <p:nvPr/>
        </p:nvGrpSpPr>
        <p:grpSpPr>
          <a:xfrm rot="10800000">
            <a:off x="6485450" y="1314228"/>
            <a:ext cx="2459905" cy="620472"/>
            <a:chOff x="185742" y="1697030"/>
            <a:chExt cx="5165698" cy="1658130"/>
          </a:xfrm>
        </p:grpSpPr>
        <p:sp>
          <p:nvSpPr>
            <p:cNvPr id="333" name="Google Shape;333;p22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337" name="Google Shape;337;p22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338" name="Google Shape;338;p22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0" name="Google Shape;340;p22"/>
          <p:cNvSpPr txBox="1"/>
          <p:nvPr>
            <p:ph type="body" idx="4294967295"/>
          </p:nvPr>
        </p:nvSpPr>
        <p:spPr>
          <a:xfrm>
            <a:off x="325525" y="2253000"/>
            <a:ext cx="1989600" cy="23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SzPts val="1800"/>
              <a:buChar char="▰"/>
            </a:pPr>
            <a:r>
              <a:rPr lang="en-GB" sz="1800"/>
              <a:t>Loop through the Short List and Long List to form multiple combinations for portfolio.</a:t>
            </a:r>
            <a:endParaRPr sz="1800"/>
          </a:p>
        </p:txBody>
      </p:sp>
      <p:sp>
        <p:nvSpPr>
          <p:cNvPr id="341" name="Google Shape;341;p22"/>
          <p:cNvSpPr txBox="1"/>
          <p:nvPr>
            <p:ph type="body" idx="4294967295"/>
          </p:nvPr>
        </p:nvSpPr>
        <p:spPr>
          <a:xfrm>
            <a:off x="2264625" y="2089325"/>
            <a:ext cx="2129700" cy="23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-GB" sz="1800"/>
              <a:t>Set up constraints.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▻"/>
            </a:pPr>
            <a:r>
              <a:rPr lang="en-GB" sz="1800"/>
              <a:t>Weights bounds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▻"/>
            </a:pPr>
            <a:r>
              <a:rPr lang="en-GB" sz="1800"/>
              <a:t>Tail events </a:t>
            </a:r>
            <a:endParaRPr sz="1800"/>
          </a:p>
        </p:txBody>
      </p:sp>
      <p:sp>
        <p:nvSpPr>
          <p:cNvPr id="342" name="Google Shape;342;p22"/>
          <p:cNvSpPr txBox="1"/>
          <p:nvPr>
            <p:ph type="body" idx="4294967295"/>
          </p:nvPr>
        </p:nvSpPr>
        <p:spPr>
          <a:xfrm>
            <a:off x="6485438" y="2253000"/>
            <a:ext cx="2309700" cy="23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-GB" sz="1800"/>
              <a:t>Evaluate results.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-GB" sz="1800"/>
              <a:t>Check whether the constraints are truly satisfied. </a:t>
            </a:r>
            <a:endParaRPr sz="18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grpSp>
        <p:nvGrpSpPr>
          <p:cNvPr id="343" name="Google Shape;343;p22"/>
          <p:cNvGrpSpPr/>
          <p:nvPr/>
        </p:nvGrpSpPr>
        <p:grpSpPr>
          <a:xfrm rot="10800000">
            <a:off x="4394227" y="1325594"/>
            <a:ext cx="2382420" cy="597756"/>
            <a:chOff x="185742" y="1697030"/>
            <a:chExt cx="5165698" cy="1658130"/>
          </a:xfrm>
        </p:grpSpPr>
        <p:sp>
          <p:nvSpPr>
            <p:cNvPr id="344" name="Google Shape;344;p22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third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47" name="Google Shape;347;p22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48" name="Google Shape;348;p22"/>
          <p:cNvSpPr txBox="1"/>
          <p:nvPr/>
        </p:nvSpPr>
        <p:spPr>
          <a:xfrm>
            <a:off x="4241825" y="2020950"/>
            <a:ext cx="246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000"/>
              </a:spcAft>
              <a:buClr>
                <a:srgbClr val="C7D3E6"/>
              </a:buClr>
              <a:buSzPts val="1800"/>
              <a:buFont typeface="Roboto Condensed Light"/>
              <a:buChar char="▰"/>
            </a:pPr>
            <a:r>
              <a:rPr lang="en-GB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Solve for the weights that Constrained Optimization by Linear Approximation (COBYLA) algorithm.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and Conclusion</a:t>
            </a:r>
            <a:endParaRPr lang="en-GB"/>
          </a:p>
        </p:txBody>
      </p:sp>
      <p:sp>
        <p:nvSpPr>
          <p:cNvPr id="354" name="Google Shape;354;p23"/>
          <p:cNvSpPr txBox="1"/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</a:p>
        </p:txBody>
      </p:sp>
      <p:sp>
        <p:nvSpPr>
          <p:cNvPr id="355" name="Google Shape;355;p2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56" name="Google Shape;356;p2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</a:t>
            </a:r>
            <a:endParaRPr lang="en-GB"/>
          </a:p>
        </p:txBody>
      </p:sp>
      <p:sp>
        <p:nvSpPr>
          <p:cNvPr id="362" name="Google Shape;362;p2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363" name="Google Shape;363;p24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364" name="Google Shape;364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68" name="Google Shape;368;p24"/>
          <p:cNvPicPr preferRelativeResize="0"/>
          <p:nvPr/>
        </p:nvPicPr>
        <p:blipFill>
          <a:blip r:embed="rId1"/>
          <a:srcRect t="22335"/>
          <a:stretch>
            <a:fillRect/>
          </a:stretch>
        </p:blipFill>
        <p:spPr>
          <a:xfrm>
            <a:off x="746760" y="1820267"/>
            <a:ext cx="7372350" cy="199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Further Improvement</a:t>
            </a:r>
            <a:endParaRPr lang="en-GB"/>
          </a:p>
        </p:txBody>
      </p:sp>
      <p:sp>
        <p:nvSpPr>
          <p:cNvPr id="375" name="Google Shape;375;p25"/>
          <p:cNvSpPr txBox="1"/>
          <p:nvPr>
            <p:ph type="body" idx="1"/>
          </p:nvPr>
        </p:nvSpPr>
        <p:spPr>
          <a:xfrm>
            <a:off x="814275" y="1324888"/>
            <a:ext cx="6803700" cy="31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-GB" sz="1800"/>
              <a:t>With more detailed information about the portfolio, ie. the detailed constitution of each parts of the portfolio, we can possibly to fix the missing value problem in a more appropriate and accurate way, which would then result in a better hedging portfolio.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-GB" sz="1800"/>
              <a:t>We can expand our pool of potential assets to worldwide rather than only focused on the Canadian market (for both long and short positions).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-GB" sz="1800"/>
              <a:t>Use more automation for data collection.</a:t>
            </a:r>
            <a:endParaRPr sz="1800"/>
          </a:p>
        </p:txBody>
      </p:sp>
      <p:sp>
        <p:nvSpPr>
          <p:cNvPr id="376" name="Google Shape;376;p2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 lang="en-GB"/>
          </a:p>
        </p:txBody>
      </p:sp>
      <p:sp>
        <p:nvSpPr>
          <p:cNvPr id="382" name="Google Shape;382;p26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83" name="Google Shape;383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3775" y="1378300"/>
            <a:ext cx="6642400" cy="32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6"/>
          <p:cNvSpPr txBox="1"/>
          <p:nvPr/>
        </p:nvSpPr>
        <p:spPr>
          <a:xfrm>
            <a:off x="1402750" y="4058100"/>
            <a:ext cx="25551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If the data is clean and complete</a:t>
            </a:r>
            <a:endParaRPr sz="1800" b="1"/>
          </a:p>
        </p:txBody>
      </p:sp>
      <p:sp>
        <p:nvSpPr>
          <p:cNvPr id="385" name="Google Shape;385;p26"/>
          <p:cNvSpPr txBox="1"/>
          <p:nvPr/>
        </p:nvSpPr>
        <p:spPr>
          <a:xfrm>
            <a:off x="4851475" y="4127000"/>
            <a:ext cx="25551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Actual Data</a:t>
            </a:r>
            <a:endParaRPr sz="1800" b="1"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7"/>
          <p:cNvGrpSpPr/>
          <p:nvPr/>
        </p:nvGrpSpPr>
        <p:grpSpPr>
          <a:xfrm>
            <a:off x="7007105" y="226416"/>
            <a:ext cx="1568568" cy="1500736"/>
            <a:chOff x="6643075" y="3664250"/>
            <a:chExt cx="407950" cy="407975"/>
          </a:xfrm>
        </p:grpSpPr>
        <p:sp>
          <p:nvSpPr>
            <p:cNvPr id="391" name="Google Shape;391;p2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3" name="Google Shape;393;p27"/>
          <p:cNvGrpSpPr/>
          <p:nvPr/>
        </p:nvGrpSpPr>
        <p:grpSpPr>
          <a:xfrm rot="-587363">
            <a:off x="8035138" y="3843447"/>
            <a:ext cx="653127" cy="653134"/>
            <a:chOff x="576250" y="4319400"/>
            <a:chExt cx="442075" cy="442050"/>
          </a:xfrm>
        </p:grpSpPr>
        <p:sp>
          <p:nvSpPr>
            <p:cNvPr id="394" name="Google Shape;394;p2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8" name="Google Shape;398;p27"/>
          <p:cNvSpPr/>
          <p:nvPr/>
        </p:nvSpPr>
        <p:spPr>
          <a:xfrm>
            <a:off x="6683724" y="5932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9" name="Google Shape;399;p27"/>
          <p:cNvSpPr/>
          <p:nvPr/>
        </p:nvSpPr>
        <p:spPr>
          <a:xfrm rot="2697322">
            <a:off x="7939055" y="1646141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0" name="Google Shape;400;p2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27"/>
          <p:cNvSpPr/>
          <p:nvPr/>
        </p:nvSpPr>
        <p:spPr>
          <a:xfrm rot="1280149">
            <a:off x="64354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2" name="Google Shape;402;p27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03" name="Google Shape;403;p27"/>
          <p:cNvSpPr txBox="1"/>
          <p:nvPr/>
        </p:nvSpPr>
        <p:spPr>
          <a:xfrm>
            <a:off x="2188925" y="226425"/>
            <a:ext cx="43275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Appendix:Model Setup</a:t>
            </a:r>
            <a:endParaRPr sz="3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4" name="Google Shape;404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00100" y="928100"/>
            <a:ext cx="6779652" cy="3964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10" name="Google Shape;410;p28"/>
          <p:cNvSpPr txBox="1"/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5378"/>
                </a:solidFill>
              </a:rPr>
              <a:t>Data Observation</a:t>
            </a:r>
            <a:endParaRPr>
              <a:solidFill>
                <a:srgbClr val="3F5378"/>
              </a:solidFill>
            </a:endParaRPr>
          </a:p>
        </p:txBody>
      </p:sp>
      <p:pic>
        <p:nvPicPr>
          <p:cNvPr id="411" name="Google Shape;411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3999" y="853975"/>
            <a:ext cx="6160824" cy="3109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Google Shape;412;p28"/>
          <p:cNvGrpSpPr/>
          <p:nvPr/>
        </p:nvGrpSpPr>
        <p:grpSpPr>
          <a:xfrm>
            <a:off x="6353731" y="1121936"/>
            <a:ext cx="2689008" cy="927139"/>
            <a:chOff x="-1535283" y="1287960"/>
            <a:chExt cx="11486579" cy="2067200"/>
          </a:xfrm>
        </p:grpSpPr>
        <p:sp>
          <p:nvSpPr>
            <p:cNvPr id="413" name="Google Shape;413;p28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14" name="Google Shape;414;p28"/>
            <p:cNvSpPr/>
            <p:nvPr/>
          </p:nvSpPr>
          <p:spPr>
            <a:xfrm rot="343" flipH="1">
              <a:off x="-308874" y="1697017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rvo"/>
                  <a:ea typeface="Arvo"/>
                  <a:cs typeface="Arvo"/>
                  <a:sym typeface="Arvo"/>
                </a:rPr>
                <a:t>24.7% Missing Data</a:t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15" name="Google Shape;415;p28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18" name="Google Shape;418;p28"/>
          <p:cNvGrpSpPr/>
          <p:nvPr/>
        </p:nvGrpSpPr>
        <p:grpSpPr>
          <a:xfrm>
            <a:off x="6353731" y="2264936"/>
            <a:ext cx="2689008" cy="927139"/>
            <a:chOff x="-1535283" y="1287960"/>
            <a:chExt cx="11486579" cy="2067200"/>
          </a:xfrm>
        </p:grpSpPr>
        <p:sp>
          <p:nvSpPr>
            <p:cNvPr id="419" name="Google Shape;419;p28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 rot="343" flipH="1">
              <a:off x="-308874" y="1697017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rvo"/>
                  <a:ea typeface="Arvo"/>
                  <a:cs typeface="Arvo"/>
                  <a:sym typeface="Arvo"/>
                </a:rPr>
                <a:t>4% Corrupted  Data</a:t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24" name="Google Shape;424;p28"/>
          <p:cNvSpPr txBox="1"/>
          <p:nvPr>
            <p:ph type="subTitle" idx="4294967295"/>
          </p:nvPr>
        </p:nvSpPr>
        <p:spPr>
          <a:xfrm>
            <a:off x="6454975" y="3192075"/>
            <a:ext cx="2688900" cy="11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rgbClr val="3F5378"/>
                </a:solidFill>
              </a:rPr>
              <a:t>Corrupted Data is detected as laying outside of 2*standard deviation from the mean</a:t>
            </a:r>
            <a:endParaRPr sz="1800">
              <a:solidFill>
                <a:srgbClr val="3F5378"/>
              </a:solidFill>
            </a:endParaRPr>
          </a:p>
        </p:txBody>
      </p:sp>
      <p:pic>
        <p:nvPicPr>
          <p:cNvPr id="425" name="Google Shape;425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87425" y="1035523"/>
            <a:ext cx="5801131" cy="292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 lang="en-GB"/>
          </a:p>
        </p:txBody>
      </p:sp>
      <p:sp>
        <p:nvSpPr>
          <p:cNvPr id="431" name="Google Shape;431;p2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32" name="Google Shape;432;p29"/>
          <p:cNvSpPr txBox="1"/>
          <p:nvPr>
            <p:ph type="body" idx="1"/>
          </p:nvPr>
        </p:nvSpPr>
        <p:spPr>
          <a:xfrm>
            <a:off x="376100" y="1511600"/>
            <a:ext cx="8387700" cy="28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/>
              <a:t>Long 0.95050379 units of VIX (HUV.TO) and Short 1 unit of NVCN.TO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212" name="Google Shape;212;p13"/>
          <p:cNvSpPr txBox="1"/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/>
              <a:t>Let’s start with the first set of slides</a:t>
            </a:r>
            <a:endParaRPr lang="en-GB"/>
          </a:p>
        </p:txBody>
      </p:sp>
      <p:sp>
        <p:nvSpPr>
          <p:cNvPr id="213" name="Google Shape;213;p13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14" name="Google Shape;214;p13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4"/>
          <p:cNvGrpSpPr/>
          <p:nvPr/>
        </p:nvGrpSpPr>
        <p:grpSpPr>
          <a:xfrm>
            <a:off x="7007105" y="226416"/>
            <a:ext cx="1568568" cy="1500736"/>
            <a:chOff x="6643075" y="3664250"/>
            <a:chExt cx="407950" cy="407975"/>
          </a:xfrm>
        </p:grpSpPr>
        <p:sp>
          <p:nvSpPr>
            <p:cNvPr id="220" name="Google Shape;220;p1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2" name="Google Shape;222;p14"/>
          <p:cNvGrpSpPr/>
          <p:nvPr/>
        </p:nvGrpSpPr>
        <p:grpSpPr>
          <a:xfrm rot="-587363">
            <a:off x="8035138" y="3843447"/>
            <a:ext cx="653127" cy="653134"/>
            <a:chOff x="576250" y="4319400"/>
            <a:chExt cx="442075" cy="442050"/>
          </a:xfrm>
        </p:grpSpPr>
        <p:sp>
          <p:nvSpPr>
            <p:cNvPr id="223" name="Google Shape;223;p1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7" name="Google Shape;227;p14"/>
          <p:cNvSpPr/>
          <p:nvPr/>
        </p:nvSpPr>
        <p:spPr>
          <a:xfrm>
            <a:off x="6683724" y="593208"/>
            <a:ext cx="248336" cy="237120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14"/>
          <p:cNvSpPr/>
          <p:nvPr/>
        </p:nvSpPr>
        <p:spPr>
          <a:xfrm rot="2697322">
            <a:off x="8320055" y="1493741"/>
            <a:ext cx="376961" cy="35993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14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" name="Google Shape;230;p14"/>
          <p:cNvSpPr/>
          <p:nvPr/>
        </p:nvSpPr>
        <p:spPr>
          <a:xfrm rot="1280149">
            <a:off x="6435490" y="1460796"/>
            <a:ext cx="150975" cy="14420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14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2" name="Google Shape;232;p14"/>
          <p:cNvSpPr txBox="1"/>
          <p:nvPr>
            <p:ph type="body" idx="4294967295"/>
          </p:nvPr>
        </p:nvSpPr>
        <p:spPr>
          <a:xfrm>
            <a:off x="284575" y="993900"/>
            <a:ext cx="8367300" cy="36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Select 2 assets (long one and short the other) and try to find the corresponding weights.</a:t>
            </a:r>
            <a:endParaRPr lang="en-GB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The given portfolio has high loss on four days with tail events*. Our new portfolio must produce at least 8 times profits of the given portfolio loss on the tail events.</a:t>
            </a:r>
            <a:endParaRPr lang="en-GB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Our ultimate goal is to minimize the absolute value of the correlation between our new portfolio and the given portfolio.</a:t>
            </a:r>
            <a:endParaRPr lang="en-GB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      (Math Setup Version in appendix.)</a:t>
            </a:r>
            <a:endParaRPr lang="en-GB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</a:p>
        </p:txBody>
      </p:sp>
      <p:sp>
        <p:nvSpPr>
          <p:cNvPr id="233" name="Google Shape;233;p14"/>
          <p:cNvSpPr txBox="1"/>
          <p:nvPr/>
        </p:nvSpPr>
        <p:spPr>
          <a:xfrm>
            <a:off x="2360475" y="221900"/>
            <a:ext cx="38031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Project Objective</a:t>
            </a:r>
            <a:endParaRPr sz="3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14"/>
          <p:cNvSpPr txBox="1"/>
          <p:nvPr/>
        </p:nvSpPr>
        <p:spPr>
          <a:xfrm>
            <a:off x="480825" y="4279975"/>
            <a:ext cx="65262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*Four days with tail events: Feb 2, Feb 5, Feb 8, Mar 22</a:t>
            </a: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26324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EXPLORATORY</a:t>
            </a:r>
            <a:endParaRPr lang="en-GB"/>
          </a:p>
        </p:txBody>
      </p:sp>
      <p:sp>
        <p:nvSpPr>
          <p:cNvPr id="240" name="Google Shape;240;p15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1" name="Google Shape;241;p15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47" name="Google Shape;247;p16"/>
          <p:cNvSpPr txBox="1"/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5378"/>
                </a:solidFill>
              </a:rPr>
              <a:t>Missing Data and Corrupted Data</a:t>
            </a:r>
            <a:endParaRPr>
              <a:solidFill>
                <a:srgbClr val="3F5378"/>
              </a:solidFill>
            </a:endParaRPr>
          </a:p>
        </p:txBody>
      </p:sp>
      <p:grpSp>
        <p:nvGrpSpPr>
          <p:cNvPr id="248" name="Google Shape;248;p16"/>
          <p:cNvGrpSpPr/>
          <p:nvPr/>
        </p:nvGrpSpPr>
        <p:grpSpPr>
          <a:xfrm>
            <a:off x="514156" y="976211"/>
            <a:ext cx="2689008" cy="927139"/>
            <a:chOff x="-1535283" y="1287960"/>
            <a:chExt cx="11486579" cy="2067200"/>
          </a:xfrm>
        </p:grpSpPr>
        <p:sp>
          <p:nvSpPr>
            <p:cNvPr id="249" name="Google Shape;249;p1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 rot="343" flipH="1">
              <a:off x="-308874" y="1697017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rvo"/>
                  <a:ea typeface="Arvo"/>
                  <a:cs typeface="Arvo"/>
                  <a:sym typeface="Arvo"/>
                </a:rPr>
                <a:t>24.7% Missing Data</a:t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54" name="Google Shape;254;p16"/>
          <p:cNvGrpSpPr/>
          <p:nvPr/>
        </p:nvGrpSpPr>
        <p:grpSpPr>
          <a:xfrm>
            <a:off x="554556" y="2264936"/>
            <a:ext cx="2689008" cy="927139"/>
            <a:chOff x="-1535283" y="1287960"/>
            <a:chExt cx="11486579" cy="2067200"/>
          </a:xfrm>
        </p:grpSpPr>
        <p:sp>
          <p:nvSpPr>
            <p:cNvPr id="255" name="Google Shape;255;p1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 rot="343" flipH="1">
              <a:off x="-308874" y="1697017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rvo"/>
                  <a:ea typeface="Arvo"/>
                  <a:cs typeface="Arvo"/>
                  <a:sym typeface="Arvo"/>
                </a:rPr>
                <a:t>4% Corrupted  Data</a:t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260" name="Google Shape;260;p16"/>
          <p:cNvSpPr txBox="1"/>
          <p:nvPr>
            <p:ph type="subTitle" idx="4294967295"/>
          </p:nvPr>
        </p:nvSpPr>
        <p:spPr>
          <a:xfrm>
            <a:off x="305975" y="3046375"/>
            <a:ext cx="3341400" cy="11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14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Corrupted Data is detected as laying outside of 2*standard deviation from the mean</a:t>
            </a:r>
            <a:endParaRPr sz="14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1" name="Google Shape;261;p16"/>
          <p:cNvSpPr txBox="1"/>
          <p:nvPr>
            <p:ph type="body" idx="1"/>
          </p:nvPr>
        </p:nvSpPr>
        <p:spPr>
          <a:xfrm>
            <a:off x="3731800" y="922788"/>
            <a:ext cx="4489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Experimented with several imputation methods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Linear Interpolation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KNN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EM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Simple Linear Regression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Roboto Condensed"/>
              <a:buChar char="○"/>
            </a:pPr>
            <a:r>
              <a:rPr lang="en-GB" sz="1800" b="1">
                <a:latin typeface="Roboto Condensed"/>
                <a:ea typeface="Roboto Condensed"/>
                <a:cs typeface="Roboto Condensed"/>
                <a:sym typeface="Roboto Condensed"/>
              </a:rPr>
              <a:t>Multivariate Linear Regression</a:t>
            </a:r>
            <a:endParaRPr sz="1800"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2" name="Google Shape;262;p16"/>
          <p:cNvSpPr txBox="1"/>
          <p:nvPr>
            <p:ph type="subTitle" idx="4294967295"/>
          </p:nvPr>
        </p:nvSpPr>
        <p:spPr>
          <a:xfrm>
            <a:off x="218650" y="1768200"/>
            <a:ext cx="3176400" cy="6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-GB" sz="14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Including one tail event (Feb 5th)</a:t>
            </a:r>
            <a:endParaRPr sz="14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68" name="Google Shape;268;p17"/>
          <p:cNvSpPr txBox="1"/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F5378"/>
                </a:solidFill>
              </a:rPr>
              <a:t>Portfolio Returns after Imputation</a:t>
            </a:r>
            <a:endParaRPr>
              <a:solidFill>
                <a:srgbClr val="3F5378"/>
              </a:solidFill>
            </a:endParaRPr>
          </a:p>
        </p:txBody>
      </p:sp>
      <p:pic>
        <p:nvPicPr>
          <p:cNvPr id="269" name="Google Shape;269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5400" y="945625"/>
            <a:ext cx="7313198" cy="3690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91625" y="857375"/>
            <a:ext cx="6760749" cy="5200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7"/>
          <p:cNvSpPr txBox="1"/>
          <p:nvPr/>
        </p:nvSpPr>
        <p:spPr>
          <a:xfrm>
            <a:off x="1406500" y="658975"/>
            <a:ext cx="6437100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Equity               Utility                FI                     REIT           Commodity</a:t>
            </a:r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Screening</a:t>
            </a:r>
            <a:endParaRPr lang="en-GB"/>
          </a:p>
        </p:txBody>
      </p:sp>
      <p:sp>
        <p:nvSpPr>
          <p:cNvPr id="277" name="Google Shape;277;p18"/>
          <p:cNvSpPr txBox="1"/>
          <p:nvPr>
            <p:ph type="body" idx="1"/>
          </p:nvPr>
        </p:nvSpPr>
        <p:spPr>
          <a:xfrm>
            <a:off x="215125" y="1537375"/>
            <a:ext cx="8776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Obtained all stock tickers tradable on TSX and TSXV</a:t>
            </a:r>
            <a:endParaRPr sz="1800">
              <a:solidFill>
                <a:srgbClr val="0000FF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Pulled close price and volume from Yahoo Finance for each of these stocks, </a:t>
            </a:r>
            <a:endParaRPr lang="en-GB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Calculated and summed up returns on the tail events and ranked the stocks accordingly; picked the worst performers to our short list and the best performers to the long list</a:t>
            </a:r>
            <a:endParaRPr lang="en-GB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-GB"/>
              <a:t>Download data and looped through our model and ranked the combination performances.</a:t>
            </a:r>
            <a:endParaRPr lang="en-GB"/>
          </a:p>
        </p:txBody>
      </p:sp>
      <p:sp>
        <p:nvSpPr>
          <p:cNvPr id="278" name="Google Shape;278;p18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79" name="Google Shape;279;p18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80" name="Google Shape;280;p1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Construction</a:t>
            </a:r>
            <a:endParaRPr lang="en-GB"/>
          </a:p>
        </p:txBody>
      </p:sp>
      <p:sp>
        <p:nvSpPr>
          <p:cNvPr id="289" name="Google Shape;289;p19"/>
          <p:cNvSpPr txBox="1"/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/>
              <a:t>Let’s start with the third set of slides</a:t>
            </a:r>
            <a:endParaRPr lang="en-GB"/>
          </a:p>
        </p:txBody>
      </p:sp>
      <p:sp>
        <p:nvSpPr>
          <p:cNvPr id="290" name="Google Shape;290;p19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1" name="Google Shape;291;p19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Screening</a:t>
            </a:r>
            <a:endParaRPr lang="en-GB"/>
          </a:p>
        </p:txBody>
      </p:sp>
      <p:sp>
        <p:nvSpPr>
          <p:cNvPr id="297" name="Google Shape;297;p20"/>
          <p:cNvSpPr txBox="1"/>
          <p:nvPr>
            <p:ph type="body" idx="1"/>
          </p:nvPr>
        </p:nvSpPr>
        <p:spPr>
          <a:xfrm>
            <a:off x="291325" y="1461175"/>
            <a:ext cx="85794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 u="sng"/>
              <a:t>HUV</a:t>
            </a:r>
            <a:r>
              <a:rPr lang="en-GB"/>
              <a:t> is always in our long position.</a:t>
            </a:r>
            <a:endParaRPr sz="1400" b="1"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Short List top performers (paired with HUV): </a:t>
            </a:r>
            <a:endParaRPr lang="en-GB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▻"/>
            </a:pPr>
            <a:r>
              <a:rPr lang="en-GB" u="sng"/>
              <a:t>Utilities Sector</a:t>
            </a:r>
            <a:r>
              <a:rPr lang="en-GB"/>
              <a:t>: DXI.TO, EFL.TO, CQE.TO </a:t>
            </a:r>
            <a:endParaRPr lang="en-GB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en-GB"/>
              <a:t>Useless because of liquidity problem</a:t>
            </a:r>
            <a:endParaRPr lang="en-GB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en-GB" u="sng"/>
              <a:t>Biology Sector:</a:t>
            </a:r>
            <a:r>
              <a:rPr lang="en-GB"/>
              <a:t> PLI.TO, ACB.TO</a:t>
            </a:r>
            <a:endParaRPr lang="en-GB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▻"/>
            </a:pPr>
            <a:r>
              <a:rPr lang="en-GB"/>
              <a:t>ACB.TO useless because it is from TSXV (Ventures)</a:t>
            </a:r>
            <a:endParaRPr lang="en-GB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GB"/>
              <a:t>We screened through all the utilities sector and biology sector</a:t>
            </a:r>
            <a:endParaRPr lang="en-GB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▰"/>
            </a:pPr>
            <a:r>
              <a:rPr lang="en-GB" u="sng"/>
              <a:t>Final Result: Short 1 unit NCVN.TO, Long 0.95 unit HUV.TO</a:t>
            </a:r>
            <a:endParaRPr u="sng"/>
          </a:p>
        </p:txBody>
      </p:sp>
      <p:sp>
        <p:nvSpPr>
          <p:cNvPr id="298" name="Google Shape;298;p20"/>
          <p:cNvSpPr txBox="1"/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300" name="Google Shape;300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3498</Words>
  <Application>WPS Writer</Application>
  <PresentationFormat/>
  <Paragraphs>179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SimSun</vt:lpstr>
      <vt:lpstr>Wingdings</vt:lpstr>
      <vt:lpstr>Arial</vt:lpstr>
      <vt:lpstr>Roboto Condensed</vt:lpstr>
      <vt:lpstr>Thonburi</vt:lpstr>
      <vt:lpstr>Roboto Condensed Light</vt:lpstr>
      <vt:lpstr>Arvo</vt:lpstr>
      <vt:lpstr>Roboto</vt:lpstr>
      <vt:lpstr>微软雅黑</vt:lpstr>
      <vt:lpstr>苹方-简</vt:lpstr>
      <vt:lpstr>Arial Unicode MS</vt:lpstr>
      <vt:lpstr>Wingdings</vt:lpstr>
      <vt:lpstr>宋体-简</vt:lpstr>
      <vt:lpstr>Apple Color Emoji</vt:lpstr>
      <vt:lpstr>Salerio template</vt:lpstr>
      <vt:lpstr>Outline</vt:lpstr>
      <vt:lpstr>INTRODUCTION</vt:lpstr>
      <vt:lpstr>PowerPoint 演示文稿</vt:lpstr>
      <vt:lpstr>DATA EXPLORATORY</vt:lpstr>
      <vt:lpstr>Missing Data and Corrupted Data</vt:lpstr>
      <vt:lpstr>Portfolio Returns after Imputation</vt:lpstr>
      <vt:lpstr>Data Screening</vt:lpstr>
      <vt:lpstr>Model Construction</vt:lpstr>
      <vt:lpstr>Data Screening</vt:lpstr>
      <vt:lpstr>Model Construction </vt:lpstr>
      <vt:lpstr>OUR PROCESS </vt:lpstr>
      <vt:lpstr>Analysis and Conclusion</vt:lpstr>
      <vt:lpstr>Result</vt:lpstr>
      <vt:lpstr>Possible Further Improvement</vt:lpstr>
      <vt:lpstr>Q&amp;A</vt:lpstr>
      <vt:lpstr>PowerPoint 演示文稿</vt:lpstr>
      <vt:lpstr>Data Observation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/>
  <cp:lastModifiedBy>marissali</cp:lastModifiedBy>
  <cp:revision>1</cp:revision>
  <dcterms:created xsi:type="dcterms:W3CDTF">2022-01-16T06:41:13Z</dcterms:created>
  <dcterms:modified xsi:type="dcterms:W3CDTF">2022-01-16T06:41:13Z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1033-2.3.0.3826</vt:lpwstr>
  </property>
</Properties>
</file>