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8" r:id="rId10"/>
    <p:sldId id="269" r:id="rId11"/>
    <p:sldId id="267" r:id="rId12"/>
    <p:sldId id="279" r:id="rId13"/>
    <p:sldId id="280" r:id="rId14"/>
    <p:sldId id="281" r:id="rId15"/>
    <p:sldId id="282" r:id="rId16"/>
    <p:sldId id="284" r:id="rId17"/>
    <p:sldId id="271" r:id="rId18"/>
    <p:sldId id="273" r:id="rId19"/>
    <p:sldId id="285" r:id="rId20"/>
    <p:sldId id="286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880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0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0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414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8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73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19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r>
              <a:rPr lang="hr-HR" dirty="0"/>
              <a:t>  -  okvir za testiranje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Toni Martinčić</a:t>
            </a:r>
          </a:p>
          <a:p>
            <a:r>
              <a:rPr lang="hr-HR" dirty="0"/>
              <a:t>Voditelj: dr. </a:t>
            </a:r>
            <a:r>
              <a:rPr lang="hr-HR" dirty="0" err="1"/>
              <a:t>sc</a:t>
            </a:r>
            <a:r>
              <a:rPr lang="hr-HR" dirty="0"/>
              <a:t>. Mirko </a:t>
            </a:r>
            <a:r>
              <a:rPr lang="hr-HR" dirty="0" err="1"/>
              <a:t>Randić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203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Metoda </a:t>
            </a:r>
            <a:r>
              <a:rPr lang="hr-HR" i="1" dirty="0" err="1"/>
              <a:t>assertThat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16257"/>
            <a:ext cx="10727635" cy="4949586"/>
          </a:xfrm>
        </p:spPr>
        <p:txBody>
          <a:bodyPr>
            <a:normAutofit lnSpcReduction="10000"/>
          </a:bodyPr>
          <a:lstStyle/>
          <a:p>
            <a:r>
              <a:rPr lang="hr-HR" dirty="0" err="1"/>
              <a:t>assertThat</a:t>
            </a:r>
            <a:r>
              <a:rPr lang="hr-HR" dirty="0"/>
              <a:t>(T </a:t>
            </a:r>
            <a:r>
              <a:rPr lang="hr-HR" dirty="0" err="1"/>
              <a:t>actual</a:t>
            </a:r>
            <a:r>
              <a:rPr lang="hr-HR" dirty="0"/>
              <a:t>, </a:t>
            </a:r>
            <a:r>
              <a:rPr lang="hr-HR" dirty="0" err="1"/>
              <a:t>Matcher</a:t>
            </a:r>
            <a:r>
              <a:rPr lang="hr-HR" dirty="0"/>
              <a:t>&lt;? Super T&gt; </a:t>
            </a:r>
            <a:r>
              <a:rPr lang="hr-HR" dirty="0" err="1"/>
              <a:t>matcher</a:t>
            </a:r>
            <a:r>
              <a:rPr lang="hr-HR" dirty="0"/>
              <a:t>)</a:t>
            </a:r>
          </a:p>
          <a:p>
            <a:endParaRPr lang="hr-HR" dirty="0"/>
          </a:p>
          <a:p>
            <a:r>
              <a:rPr lang="hr-HR" dirty="0"/>
              <a:t>Metode klase </a:t>
            </a:r>
            <a:r>
              <a:rPr lang="hr-HR" dirty="0" err="1"/>
              <a:t>Matchers</a:t>
            </a:r>
            <a:r>
              <a:rPr lang="hr-HR" dirty="0"/>
              <a:t>:</a:t>
            </a:r>
          </a:p>
          <a:p>
            <a:pPr lvl="1"/>
            <a:r>
              <a:rPr lang="hr-HR" dirty="0" err="1"/>
              <a:t>equalTo</a:t>
            </a:r>
            <a:r>
              <a:rPr lang="hr-HR" dirty="0"/>
              <a:t>(T operand) : </a:t>
            </a:r>
            <a:r>
              <a:rPr lang="hr-HR" b="1" dirty="0" err="1"/>
              <a:t>assertThat</a:t>
            </a:r>
            <a:r>
              <a:rPr lang="hr-HR" b="1" dirty="0"/>
              <a:t>(„</a:t>
            </a:r>
            <a:r>
              <a:rPr lang="hr-HR" b="1" dirty="0" err="1"/>
              <a:t>NekiString</a:t>
            </a:r>
            <a:r>
              <a:rPr lang="hr-HR" b="1" dirty="0"/>
              <a:t>“, </a:t>
            </a:r>
            <a:r>
              <a:rPr lang="hr-HR" b="1" dirty="0" err="1"/>
              <a:t>equalTo</a:t>
            </a:r>
            <a:r>
              <a:rPr lang="hr-HR" b="1" dirty="0"/>
              <a:t>(„</a:t>
            </a:r>
            <a:r>
              <a:rPr lang="hr-HR" b="1" dirty="0" err="1"/>
              <a:t>NekiString</a:t>
            </a:r>
            <a:r>
              <a:rPr lang="hr-HR" b="1" dirty="0"/>
              <a:t>“))</a:t>
            </a:r>
          </a:p>
          <a:p>
            <a:pPr lvl="1"/>
            <a:r>
              <a:rPr lang="hr-HR" dirty="0" err="1"/>
              <a:t>is</a:t>
            </a:r>
            <a:r>
              <a:rPr lang="hr-HR" dirty="0"/>
              <a:t>(</a:t>
            </a:r>
            <a:r>
              <a:rPr lang="hr-HR" dirty="0" err="1"/>
              <a:t>Matcher</a:t>
            </a:r>
            <a:r>
              <a:rPr lang="hr-HR" dirty="0"/>
              <a:t>&lt;T&gt; </a:t>
            </a:r>
            <a:r>
              <a:rPr lang="hr-HR" dirty="0" err="1"/>
              <a:t>matcher</a:t>
            </a:r>
            <a:r>
              <a:rPr lang="hr-HR" dirty="0"/>
              <a:t>) : </a:t>
            </a:r>
            <a:r>
              <a:rPr lang="hr-HR" b="1" dirty="0" err="1"/>
              <a:t>assertThat</a:t>
            </a:r>
            <a:r>
              <a:rPr lang="hr-HR" b="1" dirty="0"/>
              <a:t>(student1, </a:t>
            </a:r>
            <a:r>
              <a:rPr lang="hr-HR" b="1" dirty="0" err="1"/>
              <a:t>is</a:t>
            </a:r>
            <a:r>
              <a:rPr lang="hr-HR" b="1" dirty="0"/>
              <a:t>(</a:t>
            </a:r>
            <a:r>
              <a:rPr lang="hr-HR" b="1" dirty="0" err="1"/>
              <a:t>equalTo</a:t>
            </a:r>
            <a:r>
              <a:rPr lang="hr-HR" b="1" dirty="0"/>
              <a:t>(student2)))</a:t>
            </a:r>
          </a:p>
          <a:p>
            <a:pPr lvl="1"/>
            <a:r>
              <a:rPr lang="hr-HR" dirty="0" err="1"/>
              <a:t>instanceOf</a:t>
            </a:r>
            <a:r>
              <a:rPr lang="hr-HR" dirty="0"/>
              <a:t>(</a:t>
            </a:r>
            <a:r>
              <a:rPr lang="hr-HR" dirty="0" err="1"/>
              <a:t>java.lang.Class</a:t>
            </a:r>
            <a:r>
              <a:rPr lang="hr-HR" dirty="0"/>
              <a:t>&lt;?&gt; </a:t>
            </a:r>
            <a:r>
              <a:rPr lang="hr-HR" dirty="0" err="1"/>
              <a:t>type</a:t>
            </a:r>
            <a:r>
              <a:rPr lang="hr-HR" dirty="0"/>
              <a:t>) = </a:t>
            </a:r>
            <a:r>
              <a:rPr lang="hr-HR" dirty="0" err="1"/>
              <a:t>isA</a:t>
            </a:r>
            <a:r>
              <a:rPr lang="hr-HR" dirty="0"/>
              <a:t>(</a:t>
            </a:r>
            <a:r>
              <a:rPr lang="hr-HR" dirty="0" err="1"/>
              <a:t>java.lang.Class</a:t>
            </a:r>
            <a:r>
              <a:rPr lang="hr-HR" dirty="0"/>
              <a:t>&lt;?&gt; </a:t>
            </a:r>
            <a:r>
              <a:rPr lang="hr-HR" dirty="0" err="1"/>
              <a:t>type</a:t>
            </a:r>
            <a:r>
              <a:rPr lang="hr-HR" dirty="0"/>
              <a:t>) :</a:t>
            </a:r>
          </a:p>
          <a:p>
            <a:pPr lvl="2"/>
            <a:r>
              <a:rPr lang="hr-HR" b="1" i="1" dirty="0" err="1"/>
              <a:t>assertThat</a:t>
            </a:r>
            <a:r>
              <a:rPr lang="hr-HR" b="1" i="1" dirty="0"/>
              <a:t>(</a:t>
            </a:r>
            <a:r>
              <a:rPr lang="hr-HR" b="1" i="1" dirty="0" err="1"/>
              <a:t>myObject</a:t>
            </a:r>
            <a:r>
              <a:rPr lang="hr-HR" b="1" i="1" dirty="0"/>
              <a:t>, </a:t>
            </a:r>
            <a:r>
              <a:rPr lang="hr-HR" b="1" i="1" dirty="0" err="1"/>
              <a:t>is</a:t>
            </a:r>
            <a:r>
              <a:rPr lang="hr-HR" b="1" i="1" dirty="0"/>
              <a:t>(</a:t>
            </a:r>
            <a:r>
              <a:rPr lang="hr-HR" b="1" i="1" dirty="0" err="1"/>
              <a:t>instanceof</a:t>
            </a:r>
            <a:r>
              <a:rPr lang="hr-HR" b="1" i="1" dirty="0"/>
              <a:t>(</a:t>
            </a:r>
            <a:r>
              <a:rPr lang="hr-HR" b="1" i="1" dirty="0" err="1"/>
              <a:t>String.class</a:t>
            </a:r>
            <a:r>
              <a:rPr lang="hr-HR" b="1" i="1" dirty="0"/>
              <a:t>)))</a:t>
            </a:r>
          </a:p>
          <a:p>
            <a:pPr lvl="2"/>
            <a:r>
              <a:rPr lang="hr-HR" b="1" i="1" dirty="0" err="1"/>
              <a:t>assertThat</a:t>
            </a:r>
            <a:r>
              <a:rPr lang="hr-HR" b="1" i="1" dirty="0"/>
              <a:t>(</a:t>
            </a:r>
            <a:r>
              <a:rPr lang="hr-HR" b="1" i="1" dirty="0" err="1"/>
              <a:t>myObject</a:t>
            </a:r>
            <a:r>
              <a:rPr lang="hr-HR" b="1" i="1" dirty="0"/>
              <a:t>, </a:t>
            </a:r>
            <a:r>
              <a:rPr lang="hr-HR" b="1" i="1" dirty="0" err="1"/>
              <a:t>isA</a:t>
            </a:r>
            <a:r>
              <a:rPr lang="hr-HR" b="1" i="1" dirty="0"/>
              <a:t>(</a:t>
            </a:r>
            <a:r>
              <a:rPr lang="hr-HR" b="1" i="1" dirty="0" err="1"/>
              <a:t>String.class</a:t>
            </a:r>
            <a:r>
              <a:rPr lang="hr-HR" b="1" i="1" dirty="0"/>
              <a:t>))</a:t>
            </a:r>
          </a:p>
          <a:p>
            <a:pPr lvl="1"/>
            <a:r>
              <a:rPr lang="hr-HR" dirty="0" err="1"/>
              <a:t>not</a:t>
            </a:r>
            <a:r>
              <a:rPr lang="hr-HR" dirty="0"/>
              <a:t>(</a:t>
            </a:r>
            <a:r>
              <a:rPr lang="hr-HR" dirty="0" err="1"/>
              <a:t>Matcher</a:t>
            </a:r>
            <a:r>
              <a:rPr lang="hr-HR" dirty="0"/>
              <a:t>&lt;T&gt; </a:t>
            </a:r>
            <a:r>
              <a:rPr lang="hr-HR" dirty="0" err="1"/>
              <a:t>matcher</a:t>
            </a:r>
            <a:r>
              <a:rPr lang="hr-HR" dirty="0"/>
              <a:t>) : </a:t>
            </a:r>
            <a:r>
              <a:rPr lang="hr-HR" b="1" dirty="0" err="1"/>
              <a:t>assertThat</a:t>
            </a:r>
            <a:r>
              <a:rPr lang="hr-HR" b="1" dirty="0"/>
              <a:t>(student1, </a:t>
            </a:r>
            <a:r>
              <a:rPr lang="hr-HR" b="1" dirty="0" err="1"/>
              <a:t>is</a:t>
            </a:r>
            <a:r>
              <a:rPr lang="hr-HR" b="1" dirty="0"/>
              <a:t>(</a:t>
            </a:r>
            <a:r>
              <a:rPr lang="hr-HR" b="1" dirty="0" err="1"/>
              <a:t>not</a:t>
            </a:r>
            <a:r>
              <a:rPr lang="hr-HR" b="1" dirty="0"/>
              <a:t>(</a:t>
            </a:r>
            <a:r>
              <a:rPr lang="hr-HR" b="1" dirty="0" err="1"/>
              <a:t>equalTo</a:t>
            </a:r>
            <a:r>
              <a:rPr lang="hr-HR" b="1" dirty="0"/>
              <a:t>(student2))))</a:t>
            </a:r>
          </a:p>
          <a:p>
            <a:pPr lvl="1"/>
            <a:r>
              <a:rPr lang="hr-HR" dirty="0" err="1"/>
              <a:t>nullValue</a:t>
            </a:r>
            <a:r>
              <a:rPr lang="hr-HR" dirty="0"/>
              <a:t>() : </a:t>
            </a:r>
            <a:r>
              <a:rPr lang="hr-HR" b="1" dirty="0" err="1"/>
              <a:t>assertThat</a:t>
            </a:r>
            <a:r>
              <a:rPr lang="hr-HR" b="1" dirty="0"/>
              <a:t>(</a:t>
            </a:r>
            <a:r>
              <a:rPr lang="hr-HR" b="1" dirty="0" err="1"/>
              <a:t>chesse</a:t>
            </a:r>
            <a:r>
              <a:rPr lang="hr-HR" b="1" dirty="0"/>
              <a:t>, </a:t>
            </a:r>
            <a:r>
              <a:rPr lang="hr-HR" b="1" dirty="0" err="1"/>
              <a:t>is</a:t>
            </a:r>
            <a:r>
              <a:rPr lang="hr-HR" b="1" dirty="0"/>
              <a:t>(</a:t>
            </a:r>
            <a:r>
              <a:rPr lang="hr-HR" b="1" dirty="0" err="1"/>
              <a:t>nullValue</a:t>
            </a:r>
            <a:r>
              <a:rPr lang="hr-HR" b="1" dirty="0"/>
              <a:t>()))</a:t>
            </a:r>
          </a:p>
          <a:p>
            <a:pPr lvl="1"/>
            <a:r>
              <a:rPr lang="hr-HR" dirty="0" err="1"/>
              <a:t>containsString</a:t>
            </a:r>
            <a:r>
              <a:rPr lang="hr-HR" dirty="0"/>
              <a:t>(</a:t>
            </a:r>
            <a:r>
              <a:rPr lang="hr-HR" dirty="0" err="1"/>
              <a:t>java.lang.String</a:t>
            </a:r>
            <a:r>
              <a:rPr lang="hr-HR" dirty="0"/>
              <a:t> </a:t>
            </a:r>
            <a:r>
              <a:rPr lang="hr-HR" dirty="0" err="1"/>
              <a:t>substring</a:t>
            </a:r>
            <a:r>
              <a:rPr lang="hr-HR" dirty="0"/>
              <a:t>) : </a:t>
            </a:r>
            <a:r>
              <a:rPr lang="hr-HR" b="1" dirty="0" err="1"/>
              <a:t>assertThat</a:t>
            </a:r>
            <a:r>
              <a:rPr lang="hr-HR" b="1" dirty="0"/>
              <a:t>(„</a:t>
            </a:r>
            <a:r>
              <a:rPr lang="hr-HR" b="1" dirty="0" err="1"/>
              <a:t>String</a:t>
            </a:r>
            <a:r>
              <a:rPr lang="hr-HR" b="1" dirty="0"/>
              <a:t>”, </a:t>
            </a:r>
            <a:r>
              <a:rPr lang="hr-HR" b="1" dirty="0" err="1"/>
              <a:t>containsString</a:t>
            </a:r>
            <a:r>
              <a:rPr lang="hr-HR" b="1" dirty="0"/>
              <a:t>(„tri”))</a:t>
            </a:r>
          </a:p>
          <a:p>
            <a:pPr lvl="1"/>
            <a:r>
              <a:rPr lang="hr-HR" dirty="0" err="1"/>
              <a:t>startsWith</a:t>
            </a:r>
            <a:r>
              <a:rPr lang="hr-HR" dirty="0"/>
              <a:t>(</a:t>
            </a:r>
            <a:r>
              <a:rPr lang="hr-HR" dirty="0" err="1"/>
              <a:t>java.lang.String</a:t>
            </a:r>
            <a:r>
              <a:rPr lang="hr-HR" dirty="0"/>
              <a:t> </a:t>
            </a:r>
            <a:r>
              <a:rPr lang="hr-HR" dirty="0" err="1"/>
              <a:t>prefix</a:t>
            </a:r>
            <a:r>
              <a:rPr lang="hr-HR" dirty="0"/>
              <a:t>) : </a:t>
            </a:r>
            <a:r>
              <a:rPr lang="hr-HR" b="1" dirty="0" err="1"/>
              <a:t>assertThat</a:t>
            </a:r>
            <a:r>
              <a:rPr lang="hr-HR" b="1" dirty="0"/>
              <a:t>(„</a:t>
            </a:r>
            <a:r>
              <a:rPr lang="hr-HR" b="1" dirty="0" err="1"/>
              <a:t>String</a:t>
            </a:r>
            <a:r>
              <a:rPr lang="hr-HR" b="1" dirty="0"/>
              <a:t>”, </a:t>
            </a:r>
            <a:r>
              <a:rPr lang="hr-HR" b="1" dirty="0" err="1"/>
              <a:t>startsWith</a:t>
            </a:r>
            <a:r>
              <a:rPr lang="hr-HR" b="1" dirty="0"/>
              <a:t>(„Stri”))</a:t>
            </a:r>
          </a:p>
          <a:p>
            <a:pPr lvl="1"/>
            <a:r>
              <a:rPr lang="hr-HR" dirty="0" err="1"/>
              <a:t>endsWith</a:t>
            </a:r>
            <a:r>
              <a:rPr lang="hr-HR" dirty="0"/>
              <a:t>(</a:t>
            </a:r>
            <a:r>
              <a:rPr lang="hr-HR" dirty="0" err="1"/>
              <a:t>java.lang.String</a:t>
            </a:r>
            <a:r>
              <a:rPr lang="hr-HR" dirty="0"/>
              <a:t> </a:t>
            </a:r>
            <a:r>
              <a:rPr lang="hr-HR" dirty="0" err="1"/>
              <a:t>suffix</a:t>
            </a:r>
            <a:r>
              <a:rPr lang="hr-HR" dirty="0"/>
              <a:t>) : </a:t>
            </a:r>
            <a:r>
              <a:rPr lang="hr-HR" b="1" dirty="0" err="1"/>
              <a:t>assertThat</a:t>
            </a:r>
            <a:r>
              <a:rPr lang="hr-HR" b="1" dirty="0"/>
              <a:t>(„</a:t>
            </a:r>
            <a:r>
              <a:rPr lang="hr-HR" b="1" dirty="0" err="1"/>
              <a:t>String</a:t>
            </a:r>
            <a:r>
              <a:rPr lang="hr-HR" b="1" dirty="0"/>
              <a:t>”, </a:t>
            </a:r>
            <a:r>
              <a:rPr lang="hr-HR" b="1" dirty="0" err="1"/>
              <a:t>endsWith</a:t>
            </a:r>
            <a:r>
              <a:rPr lang="hr-HR" b="1" dirty="0"/>
              <a:t>(„</a:t>
            </a:r>
            <a:r>
              <a:rPr lang="hr-HR" b="1" dirty="0" err="1"/>
              <a:t>ing</a:t>
            </a:r>
            <a:r>
              <a:rPr lang="hr-HR" b="1" dirty="0"/>
              <a:t>”))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59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Pisanje testova koji očekuju iznimku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@Test(</a:t>
            </a:r>
            <a:r>
              <a:rPr lang="hr-HR" dirty="0" err="1"/>
              <a:t>expected</a:t>
            </a:r>
            <a:r>
              <a:rPr lang="hr-HR" dirty="0"/>
              <a:t>=“Naziv iznimke“.</a:t>
            </a:r>
            <a:r>
              <a:rPr lang="hr-HR" dirty="0" err="1"/>
              <a:t>class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@Test(</a:t>
            </a:r>
            <a:r>
              <a:rPr lang="hr-HR" dirty="0" err="1"/>
              <a:t>expected</a:t>
            </a:r>
            <a:r>
              <a:rPr lang="hr-HR" dirty="0"/>
              <a:t>=</a:t>
            </a:r>
            <a:r>
              <a:rPr lang="hr-HR" dirty="0" err="1"/>
              <a:t>IllegalArgumentException.class</a:t>
            </a:r>
            <a:r>
              <a:rPr lang="hr-HR" dirty="0"/>
              <a:t>)</a:t>
            </a:r>
          </a:p>
          <a:p>
            <a:endParaRPr lang="hr-HR" dirty="0"/>
          </a:p>
          <a:p>
            <a:r>
              <a:rPr lang="hr-HR" dirty="0"/>
              <a:t>U nastavku ćemo vidjeti konkretan primjer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789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Želimo testirati klasu </a:t>
            </a:r>
            <a:r>
              <a:rPr lang="hr-HR" i="1" dirty="0" err="1"/>
              <a:t>IntegerNumber</a:t>
            </a:r>
            <a:endParaRPr lang="hr-HR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67" y="1720297"/>
            <a:ext cx="5343733" cy="344805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34" y="3444322"/>
            <a:ext cx="5795145" cy="29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4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339" y="287407"/>
            <a:ext cx="9601200" cy="1485900"/>
          </a:xfrm>
        </p:spPr>
        <p:txBody>
          <a:bodyPr/>
          <a:lstStyle/>
          <a:p>
            <a:r>
              <a:rPr lang="hr-HR" dirty="0"/>
              <a:t>Testna klasa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04" y="1428750"/>
            <a:ext cx="5290388" cy="49490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33" y="1773307"/>
            <a:ext cx="5305858" cy="49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7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096" y="447261"/>
            <a:ext cx="9601200" cy="1485900"/>
          </a:xfrm>
        </p:spPr>
        <p:txBody>
          <a:bodyPr/>
          <a:lstStyle/>
          <a:p>
            <a:r>
              <a:rPr lang="hr-HR" dirty="0"/>
              <a:t>Rezultat pokretanja testne klase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45" y="1428751"/>
            <a:ext cx="5964485" cy="477385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350" y="5147147"/>
            <a:ext cx="3717746" cy="1055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926" y="3896139"/>
            <a:ext cx="4941458" cy="664398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20666696">
            <a:off x="6910571" y="5775102"/>
            <a:ext cx="781879" cy="2517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Arrow: Right 18"/>
          <p:cNvSpPr/>
          <p:nvPr/>
        </p:nvSpPr>
        <p:spPr>
          <a:xfrm rot="18633469">
            <a:off x="5700149" y="5062792"/>
            <a:ext cx="1457739" cy="2944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89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38" y="119270"/>
            <a:ext cx="6897221" cy="511533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87" y="4969609"/>
            <a:ext cx="3805108" cy="768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689" y="3452158"/>
            <a:ext cx="4271311" cy="563250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 rot="1486202">
            <a:off x="7447722" y="5075583"/>
            <a:ext cx="609600" cy="2783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Arrow: Right 13"/>
          <p:cNvSpPr/>
          <p:nvPr/>
        </p:nvSpPr>
        <p:spPr>
          <a:xfrm rot="20078029">
            <a:off x="6098262" y="4189178"/>
            <a:ext cx="1758428" cy="2915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59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83" y="137903"/>
            <a:ext cx="5295834" cy="4712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93" y="2499765"/>
            <a:ext cx="5898278" cy="42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2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78" y="151228"/>
            <a:ext cx="9601200" cy="1485900"/>
          </a:xfrm>
        </p:spPr>
        <p:txBody>
          <a:bodyPr/>
          <a:lstStyle/>
          <a:p>
            <a:r>
              <a:rPr lang="hr-HR" dirty="0"/>
              <a:t>Testna klasa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00" y="774908"/>
            <a:ext cx="5468289" cy="516206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67" y="1385337"/>
            <a:ext cx="5507356" cy="52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 pokretanja testne klase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244" y="1648454"/>
            <a:ext cx="5223599" cy="4185685"/>
          </a:xfrm>
        </p:spPr>
      </p:pic>
    </p:spTree>
    <p:extLst>
      <p:ext uri="{BB962C8B-B14F-4D97-AF65-F5344CB8AC3E}">
        <p14:creationId xmlns:p14="http://schemas.microsoft.com/office/powerpoint/2010/main" val="394298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82" y="132117"/>
            <a:ext cx="5296575" cy="469167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9" y="2508710"/>
            <a:ext cx="5811164" cy="424307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275521" y="4259185"/>
            <a:ext cx="4896679" cy="389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84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1036"/>
            <a:ext cx="9601200" cy="1485900"/>
          </a:xfrm>
        </p:spPr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4227"/>
            <a:ext cx="9601200" cy="5704449"/>
          </a:xfrm>
        </p:spPr>
        <p:txBody>
          <a:bodyPr/>
          <a:lstStyle/>
          <a:p>
            <a:r>
              <a:rPr lang="hr-HR" dirty="0"/>
              <a:t>Uvod</a:t>
            </a:r>
          </a:p>
          <a:p>
            <a:r>
              <a:rPr lang="hr-HR" dirty="0"/>
              <a:t>Kako ispravno testirati program?</a:t>
            </a:r>
          </a:p>
          <a:p>
            <a:r>
              <a:rPr lang="hr-HR" dirty="0" err="1"/>
              <a:t>JUnit</a:t>
            </a:r>
            <a:endParaRPr lang="hr-HR" dirty="0"/>
          </a:p>
          <a:p>
            <a:r>
              <a:rPr lang="hr-HR" dirty="0"/>
              <a:t>Pisanje testnih klasa alatom </a:t>
            </a:r>
            <a:r>
              <a:rPr lang="hr-HR" dirty="0" err="1"/>
              <a:t>JUnit</a:t>
            </a:r>
            <a:endParaRPr lang="hr-HR" dirty="0"/>
          </a:p>
          <a:p>
            <a:r>
              <a:rPr lang="hr-HR" dirty="0"/>
              <a:t>Ostale metode u testnim klasama</a:t>
            </a:r>
          </a:p>
          <a:p>
            <a:r>
              <a:rPr lang="hr-HR" dirty="0"/>
              <a:t>Metode za definiranje tvrdnji</a:t>
            </a:r>
          </a:p>
          <a:p>
            <a:r>
              <a:rPr lang="hr-HR" dirty="0"/>
              <a:t>Metoda </a:t>
            </a:r>
            <a:r>
              <a:rPr lang="hr-HR" i="1" dirty="0" err="1"/>
              <a:t>assertThat</a:t>
            </a:r>
            <a:endParaRPr lang="hr-HR" i="1" dirty="0"/>
          </a:p>
          <a:p>
            <a:r>
              <a:rPr lang="hr-HR" dirty="0"/>
              <a:t>Pisanje testova koji očekuju iznimku</a:t>
            </a:r>
          </a:p>
          <a:p>
            <a:r>
              <a:rPr lang="hr-HR" dirty="0"/>
              <a:t>Primjer testiranja</a:t>
            </a:r>
          </a:p>
          <a:p>
            <a:r>
              <a:rPr lang="hr-HR" dirty="0" err="1"/>
              <a:t>Mockito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2721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64" y="139147"/>
            <a:ext cx="5951113" cy="42342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69" y="3970422"/>
            <a:ext cx="4931101" cy="1006607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 rot="576988">
            <a:off x="6079651" y="4227616"/>
            <a:ext cx="851452" cy="2915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369" y="1285462"/>
            <a:ext cx="4926072" cy="24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Mockito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0579"/>
            <a:ext cx="9868486" cy="4867421"/>
          </a:xfrm>
        </p:spPr>
        <p:txBody>
          <a:bodyPr/>
          <a:lstStyle/>
          <a:p>
            <a:r>
              <a:rPr lang="hr-HR" dirty="0"/>
              <a:t>Alat u programskom jeziku Java koji služi za imitiranje objekata</a:t>
            </a:r>
          </a:p>
          <a:p>
            <a:endParaRPr lang="hr-HR" dirty="0"/>
          </a:p>
          <a:p>
            <a:r>
              <a:rPr lang="hr-HR" dirty="0"/>
              <a:t>Imitiranje objekata koristimo kada:</a:t>
            </a:r>
          </a:p>
          <a:p>
            <a:pPr lvl="1"/>
            <a:r>
              <a:rPr lang="hr-HR" dirty="0"/>
              <a:t>Testirajuća klasa koristi neke druge klase</a:t>
            </a:r>
          </a:p>
          <a:p>
            <a:pPr lvl="1"/>
            <a:r>
              <a:rPr lang="hr-HR" dirty="0"/>
              <a:t>Podaci koje koristimo su nedeterministički</a:t>
            </a:r>
          </a:p>
          <a:p>
            <a:pPr lvl="1"/>
            <a:r>
              <a:rPr lang="hr-HR" dirty="0"/>
              <a:t>Dohvaćanje podataka koje koristimo je presporo, npr. dohvaćamo podatke  s weba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Korištenje </a:t>
            </a:r>
            <a:r>
              <a:rPr lang="hr-HR" dirty="0" err="1"/>
              <a:t>Mockita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9988"/>
            <a:ext cx="10674626" cy="4459458"/>
          </a:xfrm>
        </p:spPr>
        <p:txBody>
          <a:bodyPr/>
          <a:lstStyle/>
          <a:p>
            <a:r>
              <a:rPr lang="hr-HR" dirty="0"/>
              <a:t>Stvorimo imitirani objekt:</a:t>
            </a:r>
          </a:p>
          <a:p>
            <a:pPr lvl="1"/>
            <a:r>
              <a:rPr lang="pl-PL" dirty="0"/>
              <a:t>Svaki imitirani objekt mora biti anotiran s </a:t>
            </a:r>
            <a:r>
              <a:rPr lang="pl-PL" b="1" dirty="0"/>
              <a:t>@Mock</a:t>
            </a:r>
          </a:p>
          <a:p>
            <a:pPr lvl="1"/>
            <a:r>
              <a:rPr lang="hr-HR" dirty="0"/>
              <a:t>Testirajuća klasa je anotirana s </a:t>
            </a:r>
            <a:r>
              <a:rPr lang="hr-HR" b="1" dirty="0"/>
              <a:t>@</a:t>
            </a:r>
            <a:r>
              <a:rPr lang="hr-HR" b="1" dirty="0" err="1"/>
              <a:t>RunWith</a:t>
            </a:r>
            <a:r>
              <a:rPr lang="hr-HR" b="1" dirty="0"/>
              <a:t>(</a:t>
            </a:r>
            <a:r>
              <a:rPr lang="hr-HR" b="1" dirty="0" err="1"/>
              <a:t>MockitoJUnitRunner.class</a:t>
            </a:r>
            <a:r>
              <a:rPr lang="hr-HR" b="1" dirty="0"/>
              <a:t>)</a:t>
            </a:r>
          </a:p>
          <a:p>
            <a:endParaRPr lang="hr-HR" dirty="0"/>
          </a:p>
          <a:p>
            <a:r>
              <a:rPr lang="hr-HR" dirty="0"/>
              <a:t>Definiramo ponašanje imitiranog objekta:</a:t>
            </a:r>
          </a:p>
          <a:p>
            <a:pPr lvl="1"/>
            <a:r>
              <a:rPr lang="hr-HR" b="1" dirty="0" err="1"/>
              <a:t>when</a:t>
            </a:r>
            <a:r>
              <a:rPr lang="hr-HR" b="1" dirty="0"/>
              <a:t>(</a:t>
            </a:r>
            <a:r>
              <a:rPr lang="hr-HR" b="1" dirty="0" err="1"/>
              <a:t>mock.someMethod</a:t>
            </a:r>
            <a:r>
              <a:rPr lang="hr-HR" b="1" dirty="0"/>
              <a:t>(</a:t>
            </a:r>
            <a:r>
              <a:rPr lang="hr-HR" b="1" dirty="0" err="1"/>
              <a:t>methodParameters</a:t>
            </a:r>
            <a:r>
              <a:rPr lang="hr-HR" b="1" dirty="0"/>
              <a:t>)).</a:t>
            </a:r>
            <a:r>
              <a:rPr lang="hr-HR" b="1" dirty="0" err="1"/>
              <a:t>thenReturn</a:t>
            </a:r>
            <a:r>
              <a:rPr lang="hr-HR" b="1" dirty="0"/>
              <a:t>(</a:t>
            </a:r>
            <a:r>
              <a:rPr lang="hr-HR" b="1" dirty="0" err="1"/>
              <a:t>mockedResult</a:t>
            </a:r>
            <a:r>
              <a:rPr lang="hr-HR" b="1" dirty="0"/>
              <a:t>)</a:t>
            </a:r>
          </a:p>
          <a:p>
            <a:pPr lvl="1"/>
            <a:r>
              <a:rPr lang="hr-HR" b="1" dirty="0" err="1"/>
              <a:t>when</a:t>
            </a:r>
            <a:r>
              <a:rPr lang="hr-HR" b="1" dirty="0"/>
              <a:t>(</a:t>
            </a:r>
            <a:r>
              <a:rPr lang="hr-HR" b="1" dirty="0" err="1"/>
              <a:t>mock.someMethod</a:t>
            </a:r>
            <a:r>
              <a:rPr lang="hr-HR" b="1" dirty="0"/>
              <a:t>(</a:t>
            </a:r>
            <a:r>
              <a:rPr lang="hr-HR" b="1" dirty="0" err="1"/>
              <a:t>methodParameters</a:t>
            </a:r>
            <a:r>
              <a:rPr lang="hr-HR" b="1" dirty="0"/>
              <a:t>)).</a:t>
            </a:r>
            <a:r>
              <a:rPr lang="hr-HR" b="1" dirty="0" err="1"/>
              <a:t>thenThrow</a:t>
            </a:r>
            <a:r>
              <a:rPr lang="hr-HR" b="1" dirty="0"/>
              <a:t>(</a:t>
            </a:r>
            <a:r>
              <a:rPr lang="hr-HR" b="1" dirty="0" err="1"/>
              <a:t>new</a:t>
            </a:r>
            <a:r>
              <a:rPr lang="hr-HR" b="1" dirty="0"/>
              <a:t> </a:t>
            </a:r>
            <a:r>
              <a:rPr lang="hr-HR" b="1" dirty="0" err="1"/>
              <a:t>SomeException</a:t>
            </a:r>
            <a:r>
              <a:rPr lang="hr-HR" b="1" dirty="0"/>
              <a:t>())</a:t>
            </a:r>
          </a:p>
          <a:p>
            <a:pPr lvl="1"/>
            <a:endParaRPr lang="hr-HR" dirty="0"/>
          </a:p>
          <a:p>
            <a:r>
              <a:rPr lang="hr-HR" dirty="0"/>
              <a:t>Radimo provjere:</a:t>
            </a:r>
          </a:p>
          <a:p>
            <a:pPr lvl="1"/>
            <a:r>
              <a:rPr lang="hr-HR" b="1" dirty="0" err="1"/>
              <a:t>verify</a:t>
            </a:r>
            <a:r>
              <a:rPr lang="hr-HR" b="1" dirty="0"/>
              <a:t>(</a:t>
            </a:r>
            <a:r>
              <a:rPr lang="hr-HR" b="1" dirty="0" err="1"/>
              <a:t>mock</a:t>
            </a:r>
            <a:r>
              <a:rPr lang="hr-HR" b="1" dirty="0"/>
              <a:t>, </a:t>
            </a:r>
            <a:r>
              <a:rPr lang="hr-HR" b="1" dirty="0" err="1"/>
              <a:t>times</a:t>
            </a:r>
            <a:r>
              <a:rPr lang="hr-HR" b="1" dirty="0"/>
              <a:t>(</a:t>
            </a:r>
            <a:r>
              <a:rPr lang="hr-HR" b="1" dirty="0" err="1"/>
              <a:t>expectedNo</a:t>
            </a:r>
            <a:r>
              <a:rPr lang="hr-HR" b="1" dirty="0"/>
              <a:t>)).</a:t>
            </a:r>
            <a:r>
              <a:rPr lang="hr-HR" b="1" dirty="0" err="1"/>
              <a:t>someMethod</a:t>
            </a:r>
            <a:r>
              <a:rPr lang="hr-HR" b="1" dirty="0"/>
              <a:t>(</a:t>
            </a:r>
            <a:r>
              <a:rPr lang="hr-HR" b="1" dirty="0" err="1"/>
              <a:t>methodParameters</a:t>
            </a:r>
            <a:r>
              <a:rPr lang="hr-HR" b="1" dirty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381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9" y="15508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hr-HR" dirty="0"/>
              <a:t>Primjer </a:t>
            </a:r>
            <a:br>
              <a:rPr lang="hr-HR" dirty="0"/>
            </a:br>
            <a:r>
              <a:rPr lang="hr-HR" dirty="0"/>
              <a:t>korištenja </a:t>
            </a:r>
            <a:br>
              <a:rPr lang="hr-HR" dirty="0"/>
            </a:br>
            <a:r>
              <a:rPr lang="hr-HR" dirty="0" err="1"/>
              <a:t>Mockita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539" y="0"/>
            <a:ext cx="8905461" cy="6903065"/>
          </a:xfrm>
        </p:spPr>
      </p:pic>
    </p:spTree>
    <p:extLst>
      <p:ext uri="{BB962C8B-B14F-4D97-AF65-F5344CB8AC3E}">
        <p14:creationId xmlns:p14="http://schemas.microsoft.com/office/powerpoint/2010/main" val="79619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 pokretanja testne klase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373" y="1918481"/>
            <a:ext cx="8246721" cy="4367106"/>
          </a:xfrm>
        </p:spPr>
      </p:pic>
    </p:spTree>
    <p:extLst>
      <p:ext uri="{BB962C8B-B14F-4D97-AF65-F5344CB8AC3E}">
        <p14:creationId xmlns:p14="http://schemas.microsoft.com/office/powerpoint/2010/main" val="15933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774" y="2838158"/>
            <a:ext cx="9601200" cy="1485900"/>
          </a:xfrm>
        </p:spPr>
        <p:txBody>
          <a:bodyPr>
            <a:normAutofit/>
          </a:bodyPr>
          <a:lstStyle/>
          <a:p>
            <a:r>
              <a:rPr lang="hr-HR" sz="6000" dirty="0"/>
              <a:t>Hvala na pozornosti !</a:t>
            </a:r>
          </a:p>
        </p:txBody>
      </p:sp>
    </p:spTree>
    <p:extLst>
      <p:ext uri="{BB962C8B-B14F-4D97-AF65-F5344CB8AC3E}">
        <p14:creationId xmlns:p14="http://schemas.microsoft.com/office/powerpoint/2010/main" val="8705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Tijekom programiranja često dolazi do raznih pogrešaka</a:t>
            </a:r>
          </a:p>
          <a:p>
            <a:endParaRPr lang="hr-HR" dirty="0"/>
          </a:p>
          <a:p>
            <a:r>
              <a:rPr lang="hr-HR" dirty="0"/>
              <a:t>Vrste pogrešaka:</a:t>
            </a:r>
          </a:p>
          <a:p>
            <a:pPr lvl="1"/>
            <a:r>
              <a:rPr lang="hr-HR" dirty="0" err="1"/>
              <a:t>Sintaksne</a:t>
            </a:r>
            <a:endParaRPr lang="hr-HR" dirty="0"/>
          </a:p>
          <a:p>
            <a:pPr lvl="1"/>
            <a:r>
              <a:rPr lang="hr-HR" dirty="0"/>
              <a:t>Pogreške povezivanja</a:t>
            </a:r>
          </a:p>
          <a:p>
            <a:pPr lvl="1"/>
            <a:r>
              <a:rPr lang="hr-HR" dirty="0"/>
              <a:t>Logičke</a:t>
            </a:r>
          </a:p>
          <a:p>
            <a:endParaRPr lang="hr-HR" dirty="0"/>
          </a:p>
          <a:p>
            <a:r>
              <a:rPr lang="hr-HR" dirty="0"/>
              <a:t>Kod treba testirati i treba ispraviti pogreške ako ih ima</a:t>
            </a:r>
          </a:p>
        </p:txBody>
      </p:sp>
    </p:spTree>
    <p:extLst>
      <p:ext uri="{BB962C8B-B14F-4D97-AF65-F5344CB8AC3E}">
        <p14:creationId xmlns:p14="http://schemas.microsoft.com/office/powerpoint/2010/main" val="11295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ispravno testirati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Nakon obavljenog testiranja programer treba biti siguran da program radi dobro</a:t>
            </a:r>
          </a:p>
          <a:p>
            <a:r>
              <a:rPr lang="hr-HR" dirty="0"/>
              <a:t>Program treba raditi dobro u svim slučajevima</a:t>
            </a:r>
          </a:p>
          <a:p>
            <a:endParaRPr lang="hr-HR" dirty="0"/>
          </a:p>
          <a:p>
            <a:r>
              <a:rPr lang="hr-HR" dirty="0"/>
              <a:t>Potencijalni problemi tijekom testiranja koda?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77" y="2438724"/>
            <a:ext cx="6628915" cy="4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20178" cy="3581400"/>
          </a:xfrm>
        </p:spPr>
        <p:txBody>
          <a:bodyPr/>
          <a:lstStyle/>
          <a:p>
            <a:r>
              <a:rPr lang="pl-PL" dirty="0"/>
              <a:t>Programski okvir za testiranje programskog jezika Java</a:t>
            </a:r>
          </a:p>
          <a:p>
            <a:r>
              <a:rPr lang="pl-PL" dirty="0"/>
              <a:t>Inačica koja je trenutno aktualna je 4.12</a:t>
            </a:r>
          </a:p>
          <a:p>
            <a:r>
              <a:rPr lang="pl-PL" dirty="0"/>
              <a:t>JUnit definira testove u odvojenoj klasi od testirajuće klase</a:t>
            </a:r>
          </a:p>
          <a:p>
            <a:r>
              <a:rPr lang="pl-PL" dirty="0"/>
              <a:t>Test case je testna klasa u kojoj se nalaze svi testovi</a:t>
            </a:r>
          </a:p>
          <a:p>
            <a:r>
              <a:rPr lang="pl-PL" dirty="0"/>
              <a:t>Testna klasa obično ima naziv kao i klasa koju testira samo sa dodanim sufiksom </a:t>
            </a:r>
            <a:r>
              <a:rPr lang="pl-PL" i="1" dirty="0"/>
              <a:t>„Test”</a:t>
            </a:r>
            <a:r>
              <a:rPr lang="pl-PL" dirty="0"/>
              <a:t>,</a:t>
            </a:r>
            <a:r>
              <a:rPr lang="pl-PL" i="1" dirty="0"/>
              <a:t> </a:t>
            </a:r>
            <a:r>
              <a:rPr lang="pl-PL" dirty="0"/>
              <a:t>npr. klasa s testovima za klasu </a:t>
            </a:r>
            <a:r>
              <a:rPr lang="pl-PL" i="1" dirty="0"/>
              <a:t>MyFunctions</a:t>
            </a:r>
            <a:r>
              <a:rPr lang="pl-PL" dirty="0"/>
              <a:t> bi se zvala </a:t>
            </a:r>
            <a:r>
              <a:rPr lang="pl-PL" i="1" dirty="0"/>
              <a:t>MyFunctionsTest 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346" y="938212"/>
            <a:ext cx="2466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6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28530"/>
          </a:xfrm>
        </p:spPr>
        <p:txBody>
          <a:bodyPr/>
          <a:lstStyle/>
          <a:p>
            <a:r>
              <a:rPr lang="pl-PL" dirty="0"/>
              <a:t>Pisanje testnih klasa alatom JUnit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3026"/>
            <a:ext cx="6698974" cy="4890052"/>
          </a:xfrm>
        </p:spPr>
        <p:txBody>
          <a:bodyPr>
            <a:normAutofit/>
          </a:bodyPr>
          <a:lstStyle/>
          <a:p>
            <a:r>
              <a:rPr lang="hr-HR" dirty="0"/>
              <a:t>Svaki test se piše u zasebnu metodu</a:t>
            </a:r>
          </a:p>
          <a:p>
            <a:r>
              <a:rPr lang="hr-HR" dirty="0"/>
              <a:t>Svaka testna metoda treba:</a:t>
            </a:r>
          </a:p>
          <a:p>
            <a:pPr lvl="1"/>
            <a:r>
              <a:rPr lang="hr-HR" dirty="0"/>
              <a:t>Biti anotirana s </a:t>
            </a:r>
            <a:r>
              <a:rPr lang="hr-HR" b="1" dirty="0"/>
              <a:t>@Test</a:t>
            </a:r>
          </a:p>
          <a:p>
            <a:pPr lvl="1"/>
            <a:r>
              <a:rPr lang="hr-HR" dirty="0"/>
              <a:t>Imati </a:t>
            </a:r>
            <a:r>
              <a:rPr lang="hr-HR" b="1" dirty="0" err="1"/>
              <a:t>public</a:t>
            </a:r>
            <a:r>
              <a:rPr lang="hr-HR" b="1" dirty="0"/>
              <a:t> </a:t>
            </a:r>
            <a:r>
              <a:rPr lang="hr-HR" b="1" dirty="0" err="1"/>
              <a:t>void</a:t>
            </a:r>
            <a:r>
              <a:rPr lang="hr-HR" b="1" dirty="0"/>
              <a:t> </a:t>
            </a:r>
            <a:r>
              <a:rPr lang="hr-HR" dirty="0"/>
              <a:t>signaturu</a:t>
            </a:r>
          </a:p>
          <a:p>
            <a:pPr lvl="1"/>
            <a:r>
              <a:rPr lang="hr-HR" dirty="0"/>
              <a:t>Ne primati argumente</a:t>
            </a:r>
          </a:p>
          <a:p>
            <a:pPr lvl="1"/>
            <a:r>
              <a:rPr lang="hr-HR" dirty="0"/>
              <a:t>Biti nazvana tako da se iz njenog naziva vidi što testira</a:t>
            </a:r>
          </a:p>
          <a:p>
            <a:pPr lvl="1"/>
            <a:r>
              <a:rPr lang="hr-HR" dirty="0"/>
              <a:t>Testirati jedan dio funkcionalnosti koda </a:t>
            </a:r>
            <a:r>
              <a:rPr lang="hr-HR" dirty="0">
                <a:solidFill>
                  <a:srgbClr val="FF0000"/>
                </a:solidFill>
              </a:rPr>
              <a:t>!!!</a:t>
            </a:r>
          </a:p>
          <a:p>
            <a:endParaRPr lang="hr-HR" dirty="0"/>
          </a:p>
          <a:p>
            <a:r>
              <a:rPr lang="hr-HR" dirty="0"/>
              <a:t>Primjer naziva jedne testne metode:</a:t>
            </a:r>
          </a:p>
          <a:p>
            <a:pPr lvl="1"/>
            <a:r>
              <a:rPr lang="hr-HR" b="1" dirty="0" err="1"/>
              <a:t>public</a:t>
            </a:r>
            <a:r>
              <a:rPr lang="hr-HR" b="1" dirty="0"/>
              <a:t> </a:t>
            </a:r>
            <a:r>
              <a:rPr lang="hr-HR" b="1" dirty="0" err="1"/>
              <a:t>void</a:t>
            </a:r>
            <a:r>
              <a:rPr lang="hr-HR" b="1" dirty="0"/>
              <a:t> </a:t>
            </a:r>
            <a:r>
              <a:rPr lang="hr-HR" b="1" dirty="0" err="1"/>
              <a:t>testAddComplexNumbersMethod</a:t>
            </a:r>
            <a:r>
              <a:rPr lang="hr-HR" b="1" dirty="0"/>
              <a:t>() { … }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5313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9" y="861391"/>
            <a:ext cx="7505114" cy="5218043"/>
          </a:xfrm>
          <a:solidFill>
            <a:srgbClr val="EFEDE3">
              <a:alpha val="0"/>
            </a:srgbClr>
          </a:solidFill>
        </p:spPr>
        <p:txBody>
          <a:bodyPr/>
          <a:lstStyle/>
          <a:p>
            <a:r>
              <a:rPr lang="pl-PL" dirty="0"/>
              <a:t>Kada pokrenemo testnu klasu svaka metoda anotirana s @Test se izvodi zasebno</a:t>
            </a:r>
          </a:p>
          <a:p>
            <a:endParaRPr lang="pl-PL" dirty="0"/>
          </a:p>
          <a:p>
            <a:r>
              <a:rPr lang="pl-PL" dirty="0"/>
              <a:t>Nakon izvođenja svaka metoda dojavljuje jednu od tri stvari:</a:t>
            </a:r>
          </a:p>
          <a:p>
            <a:endParaRPr lang="pl-PL" dirty="0"/>
          </a:p>
          <a:p>
            <a:pPr lvl="1"/>
            <a:r>
              <a:rPr lang="pl-PL" dirty="0"/>
              <a:t> Test je prošao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Test nije prošao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Izvođenje testne metode se nije uspješno izvelo jer je došlo do pogreške u kodu (npr. NullPointerException)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53" y="2636139"/>
            <a:ext cx="855519" cy="719335"/>
          </a:xfrm>
          <a:prstGeom prst="rect">
            <a:avLst/>
          </a:prstGeom>
          <a:solidFill>
            <a:srgbClr val="EFEDE3">
              <a:alpha val="8000"/>
            </a:srgb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01" y="3483410"/>
            <a:ext cx="823170" cy="67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872" y="4332300"/>
            <a:ext cx="769788" cy="7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Ostale metode u testnim klasama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51428"/>
            <a:ext cx="10409583" cy="5106572"/>
          </a:xfrm>
        </p:spPr>
        <p:txBody>
          <a:bodyPr>
            <a:normAutofit/>
          </a:bodyPr>
          <a:lstStyle/>
          <a:p>
            <a:r>
              <a:rPr lang="pl-PL" dirty="0"/>
              <a:t>Metode s anotacijama </a:t>
            </a:r>
            <a:r>
              <a:rPr lang="pl-PL" i="1" dirty="0"/>
              <a:t>@Before </a:t>
            </a:r>
            <a:r>
              <a:rPr lang="pl-PL" dirty="0"/>
              <a:t>i metode s anotacijama </a:t>
            </a:r>
            <a:r>
              <a:rPr lang="pl-PL" i="1" dirty="0"/>
              <a:t>@After</a:t>
            </a:r>
          </a:p>
          <a:p>
            <a:pPr lvl="1"/>
            <a:r>
              <a:rPr lang="hr-HR" dirty="0"/>
              <a:t>One su se u inačici </a:t>
            </a:r>
            <a:r>
              <a:rPr lang="hr-HR" dirty="0" err="1"/>
              <a:t>JUnit</a:t>
            </a:r>
            <a:r>
              <a:rPr lang="hr-HR" dirty="0"/>
              <a:t> 3 zvale </a:t>
            </a:r>
            <a:r>
              <a:rPr lang="hr-HR" b="1" i="1" dirty="0" err="1"/>
              <a:t>setUp</a:t>
            </a:r>
            <a:r>
              <a:rPr lang="hr-HR" b="1" i="1" dirty="0"/>
              <a:t>() </a:t>
            </a:r>
            <a:r>
              <a:rPr lang="hr-HR" dirty="0"/>
              <a:t>i </a:t>
            </a:r>
            <a:r>
              <a:rPr lang="hr-HR" b="1" i="1" dirty="0" err="1"/>
              <a:t>tearDown</a:t>
            </a:r>
            <a:r>
              <a:rPr lang="hr-HR" b="1" i="1" dirty="0"/>
              <a:t>() </a:t>
            </a:r>
            <a:r>
              <a:rPr lang="hr-HR" dirty="0"/>
              <a:t>pa se često tako nazivaju i danas</a:t>
            </a:r>
          </a:p>
          <a:p>
            <a:r>
              <a:rPr lang="hr-HR" dirty="0"/>
              <a:t>Metode označene anotacijama </a:t>
            </a:r>
            <a:r>
              <a:rPr lang="hr-HR" i="1" dirty="0"/>
              <a:t>@</a:t>
            </a:r>
            <a:r>
              <a:rPr lang="hr-HR" i="1" dirty="0" err="1"/>
              <a:t>BeforeClass</a:t>
            </a:r>
            <a:r>
              <a:rPr lang="hr-HR" i="1" dirty="0"/>
              <a:t> </a:t>
            </a:r>
            <a:r>
              <a:rPr lang="hr-HR" dirty="0"/>
              <a:t>i </a:t>
            </a:r>
            <a:r>
              <a:rPr lang="hr-HR" i="1" dirty="0"/>
              <a:t>@</a:t>
            </a:r>
            <a:r>
              <a:rPr lang="hr-HR" i="1" dirty="0" err="1"/>
              <a:t>AfterClass</a:t>
            </a:r>
            <a:endParaRPr lang="hr-HR" i="1" dirty="0"/>
          </a:p>
          <a:p>
            <a:r>
              <a:rPr lang="pl-PL" dirty="0"/>
              <a:t>Mogu se nalaziti i druge metode bez anotacija koje su nam potrebne prilikom testiranja</a:t>
            </a:r>
          </a:p>
          <a:p>
            <a:endParaRPr lang="hr-HR" dirty="0"/>
          </a:p>
          <a:p>
            <a:r>
              <a:rPr lang="hr-HR" dirty="0"/>
              <a:t>U testnim klasama mogu se nalaziti i bilo koje pomoćne varijable koje su nam potrebne i možemo ih koristiti u svim metodama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95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Metode za definiranje tvrdnji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896" y="1786598"/>
            <a:ext cx="11171582" cy="4642338"/>
          </a:xfrm>
        </p:spPr>
        <p:txBody>
          <a:bodyPr>
            <a:normAutofit/>
          </a:bodyPr>
          <a:lstStyle/>
          <a:p>
            <a:r>
              <a:rPr lang="hr-HR" i="1" dirty="0" err="1"/>
              <a:t>assertNull</a:t>
            </a:r>
            <a:r>
              <a:rPr lang="hr-HR" i="1" dirty="0"/>
              <a:t>(</a:t>
            </a:r>
            <a:r>
              <a:rPr lang="hr-HR" i="1" dirty="0" err="1"/>
              <a:t>Object</a:t>
            </a:r>
            <a:r>
              <a:rPr lang="hr-HR" i="1" dirty="0"/>
              <a:t> x) : </a:t>
            </a:r>
            <a:r>
              <a:rPr lang="hr-HR" b="1" i="1" dirty="0" err="1"/>
              <a:t>assertNull</a:t>
            </a:r>
            <a:r>
              <a:rPr lang="hr-HR" b="1" i="1" dirty="0"/>
              <a:t>(</a:t>
            </a:r>
            <a:r>
              <a:rPr lang="hr-HR" b="1" i="1" dirty="0" err="1"/>
              <a:t>result</a:t>
            </a:r>
            <a:r>
              <a:rPr lang="hr-HR" b="1" i="1" dirty="0"/>
              <a:t>)</a:t>
            </a:r>
          </a:p>
          <a:p>
            <a:r>
              <a:rPr lang="hr-HR" i="1" dirty="0" err="1"/>
              <a:t>assertNotNull</a:t>
            </a:r>
            <a:r>
              <a:rPr lang="hr-HR" i="1" dirty="0"/>
              <a:t>(</a:t>
            </a:r>
            <a:r>
              <a:rPr lang="hr-HR" i="1" dirty="0" err="1"/>
              <a:t>Object</a:t>
            </a:r>
            <a:r>
              <a:rPr lang="hr-HR" i="1" dirty="0"/>
              <a:t> x) : </a:t>
            </a:r>
            <a:r>
              <a:rPr lang="hr-HR" b="1" i="1" dirty="0" err="1"/>
              <a:t>assertNotNull</a:t>
            </a:r>
            <a:r>
              <a:rPr lang="hr-HR" b="1" i="1" dirty="0"/>
              <a:t>(</a:t>
            </a:r>
            <a:r>
              <a:rPr lang="hr-HR" b="1" i="1" dirty="0" err="1"/>
              <a:t>result</a:t>
            </a:r>
            <a:r>
              <a:rPr lang="hr-HR" b="1" i="1" dirty="0"/>
              <a:t>)</a:t>
            </a:r>
          </a:p>
          <a:p>
            <a:r>
              <a:rPr lang="hr-HR" i="1" dirty="0" err="1"/>
              <a:t>assertTrue</a:t>
            </a:r>
            <a:r>
              <a:rPr lang="hr-HR" i="1" dirty="0"/>
              <a:t>(</a:t>
            </a:r>
            <a:r>
              <a:rPr lang="hr-HR" i="1" dirty="0" err="1"/>
              <a:t>boolean</a:t>
            </a:r>
            <a:r>
              <a:rPr lang="hr-HR" i="1" dirty="0"/>
              <a:t> x) : </a:t>
            </a:r>
            <a:r>
              <a:rPr lang="hr-HR" b="1" i="1" dirty="0" err="1"/>
              <a:t>assertTrue</a:t>
            </a:r>
            <a:r>
              <a:rPr lang="hr-HR" b="1" i="1" dirty="0"/>
              <a:t>(</a:t>
            </a:r>
            <a:r>
              <a:rPr lang="hr-HR" b="1" i="1" dirty="0" err="1"/>
              <a:t>result</a:t>
            </a:r>
            <a:r>
              <a:rPr lang="hr-HR" b="1" i="1" dirty="0"/>
              <a:t> &gt; 2)</a:t>
            </a:r>
          </a:p>
          <a:p>
            <a:r>
              <a:rPr lang="hr-HR" i="1" dirty="0" err="1"/>
              <a:t>assertFalse</a:t>
            </a:r>
            <a:r>
              <a:rPr lang="hr-HR" i="1" dirty="0"/>
              <a:t>(</a:t>
            </a:r>
            <a:r>
              <a:rPr lang="hr-HR" i="1" dirty="0" err="1"/>
              <a:t>boolean</a:t>
            </a:r>
            <a:r>
              <a:rPr lang="hr-HR" i="1" dirty="0"/>
              <a:t> x) : </a:t>
            </a:r>
            <a:r>
              <a:rPr lang="hr-HR" b="1" i="1" dirty="0" err="1"/>
              <a:t>assertFalse</a:t>
            </a:r>
            <a:r>
              <a:rPr lang="hr-HR" b="1" i="1" dirty="0"/>
              <a:t>(</a:t>
            </a:r>
            <a:r>
              <a:rPr lang="hr-HR" b="1" i="1" dirty="0" err="1"/>
              <a:t>result</a:t>
            </a:r>
            <a:r>
              <a:rPr lang="hr-HR" b="1" i="1" dirty="0"/>
              <a:t> &gt; 2)</a:t>
            </a:r>
          </a:p>
          <a:p>
            <a:r>
              <a:rPr lang="hr-HR" i="1" dirty="0" err="1"/>
              <a:t>assertEquals</a:t>
            </a:r>
            <a:r>
              <a:rPr lang="hr-HR" i="1" dirty="0"/>
              <a:t>(</a:t>
            </a:r>
            <a:r>
              <a:rPr lang="hr-HR" i="1" dirty="0" err="1"/>
              <a:t>Object</a:t>
            </a:r>
            <a:r>
              <a:rPr lang="hr-HR" i="1" dirty="0"/>
              <a:t> x, </a:t>
            </a:r>
            <a:r>
              <a:rPr lang="hr-HR" i="1" dirty="0" err="1"/>
              <a:t>Object</a:t>
            </a:r>
            <a:r>
              <a:rPr lang="hr-HR" i="1" dirty="0"/>
              <a:t> y) : </a:t>
            </a:r>
            <a:r>
              <a:rPr lang="hr-HR" b="1" i="1" dirty="0" err="1"/>
              <a:t>assertEquals</a:t>
            </a:r>
            <a:r>
              <a:rPr lang="hr-HR" b="1" i="1" dirty="0"/>
              <a:t>(</a:t>
            </a:r>
            <a:r>
              <a:rPr lang="hr-HR" b="1" i="1" dirty="0" err="1"/>
              <a:t>expectedObject</a:t>
            </a:r>
            <a:r>
              <a:rPr lang="hr-HR" b="1" i="1" dirty="0"/>
              <a:t>, </a:t>
            </a:r>
            <a:r>
              <a:rPr lang="hr-HR" b="1" i="1" dirty="0" err="1"/>
              <a:t>myObject</a:t>
            </a:r>
            <a:r>
              <a:rPr lang="hr-HR" b="1" i="1" dirty="0"/>
              <a:t>)</a:t>
            </a:r>
          </a:p>
          <a:p>
            <a:r>
              <a:rPr lang="hr-HR" i="1" dirty="0" err="1"/>
              <a:t>assertEquals</a:t>
            </a:r>
            <a:r>
              <a:rPr lang="hr-HR" i="1" dirty="0"/>
              <a:t>(</a:t>
            </a:r>
            <a:r>
              <a:rPr lang="hr-HR" i="1" dirty="0" err="1"/>
              <a:t>double</a:t>
            </a:r>
            <a:r>
              <a:rPr lang="hr-HR" i="1" dirty="0"/>
              <a:t> </a:t>
            </a:r>
            <a:r>
              <a:rPr lang="hr-HR" i="1" dirty="0" err="1"/>
              <a:t>expected</a:t>
            </a:r>
            <a:r>
              <a:rPr lang="hr-HR" i="1" dirty="0"/>
              <a:t>, </a:t>
            </a:r>
            <a:r>
              <a:rPr lang="hr-HR" i="1" dirty="0" err="1"/>
              <a:t>double</a:t>
            </a:r>
            <a:r>
              <a:rPr lang="hr-HR" i="1" dirty="0"/>
              <a:t> </a:t>
            </a:r>
            <a:r>
              <a:rPr lang="hr-HR" i="1" dirty="0" err="1"/>
              <a:t>actual</a:t>
            </a:r>
            <a:r>
              <a:rPr lang="hr-HR" i="1" dirty="0"/>
              <a:t>) : </a:t>
            </a:r>
            <a:r>
              <a:rPr lang="hr-HR" b="1" i="1" dirty="0" err="1"/>
              <a:t>assertEquals</a:t>
            </a:r>
            <a:r>
              <a:rPr lang="hr-HR" b="1" i="1" dirty="0"/>
              <a:t>(5.0, </a:t>
            </a:r>
            <a:r>
              <a:rPr lang="hr-HR" b="1" i="1" dirty="0" err="1"/>
              <a:t>myValue</a:t>
            </a:r>
            <a:r>
              <a:rPr lang="hr-HR" b="1" i="1" dirty="0"/>
              <a:t>)</a:t>
            </a:r>
          </a:p>
          <a:p>
            <a:r>
              <a:rPr lang="hr-HR" i="1" dirty="0" err="1"/>
              <a:t>assertEquals</a:t>
            </a:r>
            <a:r>
              <a:rPr lang="hr-HR" i="1" dirty="0"/>
              <a:t>(</a:t>
            </a:r>
            <a:r>
              <a:rPr lang="hr-HR" i="1" dirty="0" err="1"/>
              <a:t>double</a:t>
            </a:r>
            <a:r>
              <a:rPr lang="hr-HR" i="1" dirty="0"/>
              <a:t> </a:t>
            </a:r>
            <a:r>
              <a:rPr lang="hr-HR" i="1" dirty="0" err="1"/>
              <a:t>expected</a:t>
            </a:r>
            <a:r>
              <a:rPr lang="hr-HR" i="1" dirty="0"/>
              <a:t>, </a:t>
            </a:r>
            <a:r>
              <a:rPr lang="hr-HR" i="1" dirty="0" err="1"/>
              <a:t>double</a:t>
            </a:r>
            <a:r>
              <a:rPr lang="hr-HR" i="1" dirty="0"/>
              <a:t> </a:t>
            </a:r>
            <a:r>
              <a:rPr lang="hr-HR" i="1" dirty="0" err="1"/>
              <a:t>actual</a:t>
            </a:r>
            <a:r>
              <a:rPr lang="hr-HR" i="1" dirty="0"/>
              <a:t>, </a:t>
            </a:r>
            <a:r>
              <a:rPr lang="hr-HR" i="1" dirty="0" err="1"/>
              <a:t>double</a:t>
            </a:r>
            <a:r>
              <a:rPr lang="hr-HR" i="1" dirty="0"/>
              <a:t> delta) : </a:t>
            </a:r>
            <a:r>
              <a:rPr lang="hr-HR" b="1" i="1" dirty="0" err="1"/>
              <a:t>assertEquals</a:t>
            </a:r>
            <a:r>
              <a:rPr lang="hr-HR" b="1" i="1" dirty="0"/>
              <a:t>(5.0, </a:t>
            </a:r>
            <a:r>
              <a:rPr lang="hr-HR" b="1" i="1" dirty="0" err="1"/>
              <a:t>myValue</a:t>
            </a:r>
            <a:r>
              <a:rPr lang="hr-HR" b="1" i="1" dirty="0"/>
              <a:t>, 1E-6);</a:t>
            </a:r>
          </a:p>
          <a:p>
            <a:r>
              <a:rPr lang="hr-HR" i="1" dirty="0" err="1"/>
              <a:t>assertNotEquals</a:t>
            </a:r>
            <a:r>
              <a:rPr lang="hr-HR" i="1" dirty="0"/>
              <a:t>(</a:t>
            </a:r>
            <a:r>
              <a:rPr lang="hr-HR" i="1" dirty="0" err="1"/>
              <a:t>Object</a:t>
            </a:r>
            <a:r>
              <a:rPr lang="hr-HR" i="1" dirty="0"/>
              <a:t> x, </a:t>
            </a:r>
            <a:r>
              <a:rPr lang="hr-HR" i="1" dirty="0" err="1"/>
              <a:t>Object</a:t>
            </a:r>
            <a:r>
              <a:rPr lang="hr-HR" i="1" dirty="0"/>
              <a:t> y) : </a:t>
            </a:r>
            <a:r>
              <a:rPr lang="hr-HR" b="1" i="1" dirty="0" err="1"/>
              <a:t>assertNotEquals</a:t>
            </a:r>
            <a:r>
              <a:rPr lang="hr-HR" b="1" i="1" dirty="0"/>
              <a:t>(object1, object2)</a:t>
            </a:r>
            <a:endParaRPr lang="hr-HR" i="1" dirty="0"/>
          </a:p>
          <a:p>
            <a:r>
              <a:rPr lang="hr-HR" i="1" dirty="0" err="1"/>
              <a:t>assertArrayEquals</a:t>
            </a:r>
            <a:r>
              <a:rPr lang="hr-HR" i="1" dirty="0"/>
              <a:t>([] x, [] y) : </a:t>
            </a:r>
            <a:r>
              <a:rPr lang="hr-HR" b="1" i="1" dirty="0" err="1"/>
              <a:t>assertArrayEquals</a:t>
            </a:r>
            <a:r>
              <a:rPr lang="hr-HR" b="1" i="1" dirty="0"/>
              <a:t>(</a:t>
            </a:r>
            <a:r>
              <a:rPr lang="hr-HR" b="1" i="1" dirty="0" err="1"/>
              <a:t>new</a:t>
            </a:r>
            <a:r>
              <a:rPr lang="hr-HR" b="1" i="1" dirty="0"/>
              <a:t> </a:t>
            </a:r>
            <a:r>
              <a:rPr lang="hr-HR" b="1" i="1" dirty="0" err="1"/>
              <a:t>int</a:t>
            </a:r>
            <a:r>
              <a:rPr lang="hr-HR" b="1" i="1" dirty="0"/>
              <a:t>[]{1, 2, 3}, </a:t>
            </a:r>
            <a:r>
              <a:rPr lang="hr-HR" b="1" i="1" dirty="0" err="1"/>
              <a:t>myIntArray</a:t>
            </a:r>
            <a:r>
              <a:rPr lang="hr-HR" b="1" i="1" dirty="0"/>
              <a:t>)</a:t>
            </a:r>
          </a:p>
          <a:p>
            <a:r>
              <a:rPr lang="hr-HR" i="1" dirty="0" err="1"/>
              <a:t>assertSame</a:t>
            </a:r>
            <a:r>
              <a:rPr lang="hr-HR" i="1" dirty="0"/>
              <a:t>(</a:t>
            </a:r>
            <a:r>
              <a:rPr lang="hr-HR" i="1" dirty="0" err="1"/>
              <a:t>Object</a:t>
            </a:r>
            <a:r>
              <a:rPr lang="hr-HR" i="1" dirty="0"/>
              <a:t> x, </a:t>
            </a:r>
            <a:r>
              <a:rPr lang="hr-HR" i="1" dirty="0" err="1"/>
              <a:t>Object</a:t>
            </a:r>
            <a:r>
              <a:rPr lang="hr-HR" i="1" dirty="0"/>
              <a:t> y) : </a:t>
            </a:r>
            <a:r>
              <a:rPr lang="hr-HR" b="1" i="1" dirty="0" err="1"/>
              <a:t>assertSame</a:t>
            </a:r>
            <a:r>
              <a:rPr lang="hr-HR" b="1" i="1" dirty="0"/>
              <a:t>(object1, object2)</a:t>
            </a:r>
            <a:endParaRPr lang="hr-HR" i="1" dirty="0"/>
          </a:p>
          <a:p>
            <a:pPr marL="0" indent="0">
              <a:buNone/>
            </a:pPr>
            <a:endParaRPr lang="hr-HR" i="1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03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851</TotalTime>
  <Words>850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Franklin Gothic Book</vt:lpstr>
      <vt:lpstr>Crop</vt:lpstr>
      <vt:lpstr>JUnit  -  okvir za testiranje</vt:lpstr>
      <vt:lpstr>Sadržaj</vt:lpstr>
      <vt:lpstr>Uvod</vt:lpstr>
      <vt:lpstr>Kako ispravno testirati program?</vt:lpstr>
      <vt:lpstr>JUnit</vt:lpstr>
      <vt:lpstr>Pisanje testnih klasa alatom JUnit</vt:lpstr>
      <vt:lpstr>PowerPoint Presentation</vt:lpstr>
      <vt:lpstr>Ostale metode u testnim klasama</vt:lpstr>
      <vt:lpstr>Metode za definiranje tvrdnji</vt:lpstr>
      <vt:lpstr>Metoda assertThat</vt:lpstr>
      <vt:lpstr>Pisanje testova koji očekuju iznimku</vt:lpstr>
      <vt:lpstr>Želimo testirati klasu IntegerNumber</vt:lpstr>
      <vt:lpstr>Testna klasa</vt:lpstr>
      <vt:lpstr>Rezultat pokretanja testne klase</vt:lpstr>
      <vt:lpstr>PowerPoint Presentation</vt:lpstr>
      <vt:lpstr>PowerPoint Presentation</vt:lpstr>
      <vt:lpstr>Testna klasa</vt:lpstr>
      <vt:lpstr>Rezultat pokretanja testne klase</vt:lpstr>
      <vt:lpstr>PowerPoint Presentation</vt:lpstr>
      <vt:lpstr>PowerPoint Presentation</vt:lpstr>
      <vt:lpstr>Mockito</vt:lpstr>
      <vt:lpstr>Korištenje Mockita</vt:lpstr>
      <vt:lpstr>Primjer  korištenja  Mockita</vt:lpstr>
      <vt:lpstr>Rezultat pokretanja testne klase</vt:lpstr>
      <vt:lpstr>Hvala na pozornosti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 -  okvir za testiranje</dc:title>
  <dc:creator>Toni Martinčić</dc:creator>
  <cp:lastModifiedBy>Toni Martinčić</cp:lastModifiedBy>
  <cp:revision>39</cp:revision>
  <dcterms:created xsi:type="dcterms:W3CDTF">2017-05-11T17:43:40Z</dcterms:created>
  <dcterms:modified xsi:type="dcterms:W3CDTF">2017-05-28T04:57:43Z</dcterms:modified>
</cp:coreProperties>
</file>