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ne Little Font" charset="1" panose="00000500000000000000"/>
      <p:regular r:id="rId10"/>
    </p:embeddedFont>
    <p:embeddedFont>
      <p:font typeface="One Little Font Bold" charset="1" panose="00000800000000000000"/>
      <p:regular r:id="rId11"/>
    </p:embeddedFont>
    <p:embeddedFont>
      <p:font typeface="One Little Font Full" charset="1" panose="00000500000000000000"/>
      <p:regular r:id="rId12"/>
    </p:embeddedFont>
    <p:embeddedFont>
      <p:font typeface="One Little Font Full Bold" charset="1" panose="000008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EDD9"/>
        </a:solidFill>
      </p:bgPr>
    </p:bg>
    <p:spTree>
      <p:nvGrpSpPr>
        <p:cNvPr id="1" name=""/>
        <p:cNvGrpSpPr/>
        <p:nvPr/>
      </p:nvGrpSpPr>
      <p:grpSpPr>
        <a:xfrm>
          <a:off x="0" y="0"/>
          <a:ext cx="0" cy="0"/>
          <a:chOff x="0" y="0"/>
          <a:chExt cx="0" cy="0"/>
        </a:xfrm>
      </p:grpSpPr>
      <p:sp>
        <p:nvSpPr>
          <p:cNvPr name="Freeform 2" id="2"/>
          <p:cNvSpPr/>
          <p:nvPr/>
        </p:nvSpPr>
        <p:spPr>
          <a:xfrm flipH="false" flipV="false" rot="0">
            <a:off x="6625862" y="3264002"/>
            <a:ext cx="4818070" cy="4810506"/>
          </a:xfrm>
          <a:custGeom>
            <a:avLst/>
            <a:gdLst/>
            <a:ahLst/>
            <a:cxnLst/>
            <a:rect r="r" b="b" t="t" l="l"/>
            <a:pathLst>
              <a:path h="4810506" w="4818070">
                <a:moveTo>
                  <a:pt x="0" y="0"/>
                </a:moveTo>
                <a:lnTo>
                  <a:pt x="4818069" y="0"/>
                </a:lnTo>
                <a:lnTo>
                  <a:pt x="4818069" y="4810506"/>
                </a:lnTo>
                <a:lnTo>
                  <a:pt x="0" y="4810506"/>
                </a:lnTo>
                <a:lnTo>
                  <a:pt x="0" y="0"/>
                </a:lnTo>
                <a:close/>
              </a:path>
            </a:pathLst>
          </a:custGeom>
          <a:blipFill>
            <a:blip r:embed="rId2"/>
            <a:stretch>
              <a:fillRect l="0" t="0" r="0" b="0"/>
            </a:stretch>
          </a:blipFill>
        </p:spPr>
      </p:sp>
      <p:sp>
        <p:nvSpPr>
          <p:cNvPr name="TextBox 3" id="3"/>
          <p:cNvSpPr txBox="true"/>
          <p:nvPr/>
        </p:nvSpPr>
        <p:spPr>
          <a:xfrm rot="0">
            <a:off x="5749670" y="1048618"/>
            <a:ext cx="7036311" cy="2059564"/>
          </a:xfrm>
          <a:prstGeom prst="rect">
            <a:avLst/>
          </a:prstGeom>
        </p:spPr>
        <p:txBody>
          <a:bodyPr anchor="t" rtlCol="false" tIns="0" lIns="0" bIns="0" rIns="0">
            <a:spAutoFit/>
          </a:bodyPr>
          <a:lstStyle/>
          <a:p>
            <a:pPr algn="ctr">
              <a:lnSpc>
                <a:spcPts val="8486"/>
              </a:lnSpc>
            </a:pPr>
            <a:r>
              <a:rPr lang="en-US" sz="8486">
                <a:solidFill>
                  <a:srgbClr val="114F9A"/>
                </a:solidFill>
                <a:latin typeface="One Little Font Full"/>
              </a:rPr>
              <a:t>Central Python</a:t>
            </a:r>
          </a:p>
          <a:p>
            <a:pPr algn="ctr">
              <a:lnSpc>
                <a:spcPts val="8486"/>
              </a:lnSpc>
            </a:pPr>
          </a:p>
        </p:txBody>
      </p:sp>
      <p:sp>
        <p:nvSpPr>
          <p:cNvPr name="TextBox 4" id="4"/>
          <p:cNvSpPr txBox="true"/>
          <p:nvPr/>
        </p:nvSpPr>
        <p:spPr>
          <a:xfrm rot="0">
            <a:off x="15715348" y="9560867"/>
            <a:ext cx="2419231" cy="674372"/>
          </a:xfrm>
          <a:prstGeom prst="rect">
            <a:avLst/>
          </a:prstGeom>
        </p:spPr>
        <p:txBody>
          <a:bodyPr anchor="t" rtlCol="false" tIns="0" lIns="0" bIns="0" rIns="0">
            <a:spAutoFit/>
          </a:bodyPr>
          <a:lstStyle/>
          <a:p>
            <a:pPr algn="ctr">
              <a:lnSpc>
                <a:spcPts val="5699"/>
              </a:lnSpc>
              <a:spcBef>
                <a:spcPct val="0"/>
              </a:spcBef>
            </a:pPr>
            <a:r>
              <a:rPr lang="en-US" sz="3799">
                <a:solidFill>
                  <a:srgbClr val="114F9A"/>
                </a:solidFill>
                <a:latin typeface="One Little Font Full Bold"/>
              </a:rPr>
              <a:t>Yeshua Labs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2847410" y="-17029"/>
            <a:ext cx="11989980" cy="1038225"/>
          </a:xfrm>
          <a:prstGeom prst="rect">
            <a:avLst/>
          </a:prstGeom>
        </p:spPr>
        <p:txBody>
          <a:bodyPr anchor="t" rtlCol="false" tIns="0" lIns="0" bIns="0" rIns="0">
            <a:spAutoFit/>
          </a:bodyPr>
          <a:lstStyle/>
          <a:p>
            <a:pPr algn="ctr">
              <a:lnSpc>
                <a:spcPts val="8400"/>
              </a:lnSpc>
              <a:spcBef>
                <a:spcPct val="0"/>
              </a:spcBef>
            </a:pPr>
            <a:r>
              <a:rPr lang="en-US" sz="6000" u="sng">
                <a:solidFill>
                  <a:srgbClr val="114F9A"/>
                </a:solidFill>
                <a:latin typeface="One Little Font Full Bold"/>
              </a:rPr>
              <a:t>Creating and deleting a file</a:t>
            </a:r>
          </a:p>
        </p:txBody>
      </p:sp>
      <p:sp>
        <p:nvSpPr>
          <p:cNvPr name="TextBox 3" id="3"/>
          <p:cNvSpPr txBox="true"/>
          <p:nvPr/>
        </p:nvSpPr>
        <p:spPr>
          <a:xfrm rot="0">
            <a:off x="204788" y="1123950"/>
            <a:ext cx="18030825" cy="8658260"/>
          </a:xfrm>
          <a:prstGeom prst="rect">
            <a:avLst/>
          </a:prstGeom>
        </p:spPr>
        <p:txBody>
          <a:bodyPr anchor="t" rtlCol="false" tIns="0" lIns="0" bIns="0" rIns="0">
            <a:spAutoFit/>
          </a:bodyPr>
          <a:lstStyle/>
          <a:p>
            <a:pPr>
              <a:lnSpc>
                <a:spcPts val="5773"/>
              </a:lnSpc>
              <a:spcBef>
                <a:spcPct val="0"/>
              </a:spcBef>
            </a:pPr>
            <a:r>
              <a:rPr lang="en-US" sz="4123">
                <a:solidFill>
                  <a:srgbClr val="114F9A"/>
                </a:solidFill>
                <a:latin typeface="One Little Font"/>
              </a:rPr>
              <a:t>The echo command is used to print or output stuff on Command Prompt.</a:t>
            </a:r>
          </a:p>
          <a:p>
            <a:pPr>
              <a:lnSpc>
                <a:spcPts val="5773"/>
              </a:lnSpc>
              <a:spcBef>
                <a:spcPct val="0"/>
              </a:spcBef>
            </a:pPr>
            <a:r>
              <a:rPr lang="en-US" sz="4123">
                <a:solidFill>
                  <a:srgbClr val="114F9A"/>
                </a:solidFill>
                <a:latin typeface="One Little Font"/>
              </a:rPr>
              <a:t>Suposed we  wanted to print out  </a:t>
            </a:r>
            <a:r>
              <a:rPr lang="en-US" sz="4123">
                <a:solidFill>
                  <a:srgbClr val="FF8A00"/>
                </a:solidFill>
                <a:latin typeface="One Little Font Bold"/>
              </a:rPr>
              <a:t>Dela is a good boy</a:t>
            </a:r>
            <a:r>
              <a:rPr lang="en-US" sz="4123">
                <a:solidFill>
                  <a:srgbClr val="114F9A"/>
                </a:solidFill>
                <a:latin typeface="One Little Font"/>
              </a:rPr>
              <a:t> to the console, we would type </a:t>
            </a:r>
            <a:r>
              <a:rPr lang="en-US" sz="4123">
                <a:solidFill>
                  <a:srgbClr val="BF0000"/>
                </a:solidFill>
                <a:latin typeface="One Little Font Bold"/>
              </a:rPr>
              <a:t>echo Dela is a good boy</a:t>
            </a:r>
          </a:p>
          <a:p>
            <a:pPr>
              <a:lnSpc>
                <a:spcPts val="5773"/>
              </a:lnSpc>
              <a:spcBef>
                <a:spcPct val="0"/>
              </a:spcBef>
            </a:pPr>
            <a:r>
              <a:rPr lang="en-US" sz="4123">
                <a:solidFill>
                  <a:srgbClr val="114F9A"/>
                </a:solidFill>
                <a:latin typeface="One Little Font"/>
              </a:rPr>
              <a:t>and </a:t>
            </a:r>
            <a:r>
              <a:rPr lang="en-US" sz="4123">
                <a:solidFill>
                  <a:srgbClr val="FF8A00"/>
                </a:solidFill>
                <a:latin typeface="One Little Font Bold"/>
              </a:rPr>
              <a:t>Dela is a good boy</a:t>
            </a:r>
            <a:r>
              <a:rPr lang="en-US" sz="4123">
                <a:solidFill>
                  <a:srgbClr val="114F9A"/>
                </a:solidFill>
                <a:latin typeface="One Little Font"/>
              </a:rPr>
              <a:t> would be printed out or outputted in the console (command prompt).</a:t>
            </a:r>
          </a:p>
          <a:p>
            <a:pPr>
              <a:lnSpc>
                <a:spcPts val="5773"/>
              </a:lnSpc>
              <a:spcBef>
                <a:spcPct val="0"/>
              </a:spcBef>
            </a:pPr>
            <a:r>
              <a:rPr lang="en-US" sz="4123">
                <a:solidFill>
                  <a:srgbClr val="114F9A"/>
                </a:solidFill>
                <a:latin typeface="One Little Font"/>
              </a:rPr>
              <a:t>Now let's say we wanted to create a text file ( a file with .txt extension) named </a:t>
            </a:r>
            <a:r>
              <a:rPr lang="en-US" sz="4123">
                <a:solidFill>
                  <a:srgbClr val="35A949"/>
                </a:solidFill>
                <a:latin typeface="One Little Font Bold"/>
              </a:rPr>
              <a:t>energezia </a:t>
            </a:r>
            <a:r>
              <a:rPr lang="en-US" sz="4123">
                <a:solidFill>
                  <a:srgbClr val="114F9A"/>
                </a:solidFill>
                <a:latin typeface="One Little Font"/>
              </a:rPr>
              <a:t>which contains the text </a:t>
            </a:r>
            <a:r>
              <a:rPr lang="en-US" sz="4123">
                <a:solidFill>
                  <a:srgbClr val="FF8A00"/>
                </a:solidFill>
                <a:latin typeface="One Little Font Bold"/>
              </a:rPr>
              <a:t>Ye shall receive power</a:t>
            </a:r>
            <a:r>
              <a:rPr lang="en-US" sz="4123">
                <a:solidFill>
                  <a:srgbClr val="114F9A"/>
                </a:solidFill>
                <a:latin typeface="One Little Font"/>
              </a:rPr>
              <a:t>, this is how we would achieve it. </a:t>
            </a:r>
            <a:r>
              <a:rPr lang="en-US" sz="4123">
                <a:solidFill>
                  <a:srgbClr val="BF0000"/>
                </a:solidFill>
                <a:latin typeface="One Little Font Bold"/>
              </a:rPr>
              <a:t>echo Ye shall receive power &gt; energezia.txt</a:t>
            </a:r>
          </a:p>
          <a:p>
            <a:pPr>
              <a:lnSpc>
                <a:spcPts val="5773"/>
              </a:lnSpc>
              <a:spcBef>
                <a:spcPct val="0"/>
              </a:spcBef>
            </a:pPr>
            <a:r>
              <a:rPr lang="en-US" sz="4123">
                <a:solidFill>
                  <a:srgbClr val="114F9A"/>
                </a:solidFill>
                <a:latin typeface="One Little Font"/>
              </a:rPr>
              <a:t>You see the file </a:t>
            </a:r>
            <a:r>
              <a:rPr lang="en-US" sz="4123">
                <a:solidFill>
                  <a:srgbClr val="35A949"/>
                </a:solidFill>
                <a:latin typeface="One Little Font Bold"/>
              </a:rPr>
              <a:t>energezia.txt</a:t>
            </a:r>
            <a:r>
              <a:rPr lang="en-US" sz="4123">
                <a:solidFill>
                  <a:srgbClr val="114F9A"/>
                </a:solidFill>
                <a:latin typeface="One Little Font"/>
              </a:rPr>
              <a:t> will be created at the current working directory and it will contain the text, </a:t>
            </a:r>
            <a:r>
              <a:rPr lang="en-US" sz="4123">
                <a:solidFill>
                  <a:srgbClr val="FF8A00"/>
                </a:solidFill>
                <a:latin typeface="One Little Font Bold"/>
              </a:rPr>
              <a:t>Ye shall receive power</a:t>
            </a:r>
            <a:r>
              <a:rPr lang="en-US" sz="4123">
                <a:solidFill>
                  <a:srgbClr val="114F9A"/>
                </a:solidFill>
                <a:latin typeface="One Little Font"/>
              </a:rPr>
              <a:t>. Now if we wanted to delete a file, this is the command </a:t>
            </a:r>
            <a:r>
              <a:rPr lang="en-US" sz="4123">
                <a:solidFill>
                  <a:srgbClr val="BF0000"/>
                </a:solidFill>
                <a:latin typeface="One Little Font Bold"/>
              </a:rPr>
              <a:t>del filename.fileExtention</a:t>
            </a:r>
          </a:p>
          <a:p>
            <a:pPr>
              <a:lnSpc>
                <a:spcPts val="5773"/>
              </a:lnSpc>
              <a:spcBef>
                <a:spcPct val="0"/>
              </a:spcBef>
            </a:pPr>
            <a:r>
              <a:rPr lang="en-US" sz="4123">
                <a:solidFill>
                  <a:srgbClr val="114F9A"/>
                </a:solidFill>
                <a:latin typeface="One Little Font"/>
              </a:rPr>
              <a:t>Now suppose we want to delete </a:t>
            </a:r>
            <a:r>
              <a:rPr lang="en-US" sz="4123">
                <a:solidFill>
                  <a:srgbClr val="35A949"/>
                </a:solidFill>
                <a:latin typeface="One Little Font Bold"/>
              </a:rPr>
              <a:t>energezia.txt</a:t>
            </a:r>
            <a:r>
              <a:rPr lang="en-US" sz="4123">
                <a:solidFill>
                  <a:srgbClr val="114F9A"/>
                </a:solidFill>
                <a:latin typeface="One Little Font"/>
              </a:rPr>
              <a:t>, what would we type into the console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1028700" y="101373"/>
            <a:ext cx="15495766" cy="1076329"/>
          </a:xfrm>
          <a:prstGeom prst="rect">
            <a:avLst/>
          </a:prstGeom>
        </p:spPr>
        <p:txBody>
          <a:bodyPr anchor="t" rtlCol="false" tIns="0" lIns="0" bIns="0" rIns="0">
            <a:spAutoFit/>
          </a:bodyPr>
          <a:lstStyle/>
          <a:p>
            <a:pPr algn="ctr">
              <a:lnSpc>
                <a:spcPts val="8999"/>
              </a:lnSpc>
              <a:spcBef>
                <a:spcPct val="0"/>
              </a:spcBef>
            </a:pPr>
            <a:r>
              <a:rPr lang="en-US" sz="5999" u="sng">
                <a:solidFill>
                  <a:srgbClr val="114F9A"/>
                </a:solidFill>
                <a:latin typeface="One Little Font Full Bold"/>
              </a:rPr>
              <a:t>Opening files and folders</a:t>
            </a:r>
          </a:p>
        </p:txBody>
      </p:sp>
      <p:sp>
        <p:nvSpPr>
          <p:cNvPr name="TextBox 3" id="3"/>
          <p:cNvSpPr txBox="true"/>
          <p:nvPr/>
        </p:nvSpPr>
        <p:spPr>
          <a:xfrm rot="0">
            <a:off x="385381" y="1038225"/>
            <a:ext cx="18007394" cy="9137650"/>
          </a:xfrm>
          <a:prstGeom prst="rect">
            <a:avLst/>
          </a:prstGeom>
        </p:spPr>
        <p:txBody>
          <a:bodyPr anchor="t" rtlCol="false" tIns="0" lIns="0" bIns="0" rIns="0">
            <a:spAutoFit/>
          </a:bodyPr>
          <a:lstStyle/>
          <a:p>
            <a:pPr>
              <a:lnSpc>
                <a:spcPts val="5599"/>
              </a:lnSpc>
            </a:pPr>
            <a:r>
              <a:rPr lang="en-US" sz="3999">
                <a:solidFill>
                  <a:srgbClr val="114F9A"/>
                </a:solidFill>
                <a:latin typeface="One Little Font"/>
              </a:rPr>
              <a:t>Suppose our current working directory is </a:t>
            </a:r>
            <a:r>
              <a:rPr lang="en-US" sz="3999">
                <a:solidFill>
                  <a:srgbClr val="683C1B"/>
                </a:solidFill>
                <a:latin typeface="One Little Font Bold"/>
              </a:rPr>
              <a:t>Desktop</a:t>
            </a:r>
            <a:r>
              <a:rPr lang="en-US" sz="3999">
                <a:solidFill>
                  <a:srgbClr val="114F9A"/>
                </a:solidFill>
                <a:latin typeface="One Little Font"/>
              </a:rPr>
              <a:t>  and we have a folder called </a:t>
            </a:r>
            <a:r>
              <a:rPr lang="en-US" sz="3999">
                <a:solidFill>
                  <a:srgbClr val="683C1B"/>
                </a:solidFill>
                <a:latin typeface="One Little Font Bold"/>
              </a:rPr>
              <a:t>Professor</a:t>
            </a:r>
            <a:r>
              <a:rPr lang="en-US" sz="3999">
                <a:solidFill>
                  <a:srgbClr val="114F9A"/>
                </a:solidFill>
                <a:latin typeface="One Little Font"/>
              </a:rPr>
              <a:t>. To open the folder from the CLI using the </a:t>
            </a:r>
            <a:r>
              <a:rPr lang="en-US" sz="3999">
                <a:solidFill>
                  <a:srgbClr val="114F9A"/>
                </a:solidFill>
                <a:latin typeface="One Little Font Bold"/>
              </a:rPr>
              <a:t>File Explorer</a:t>
            </a:r>
            <a:r>
              <a:rPr lang="en-US" sz="3999">
                <a:solidFill>
                  <a:srgbClr val="114F9A"/>
                </a:solidFill>
                <a:latin typeface="One Little Font"/>
              </a:rPr>
              <a:t>, we would use the command </a:t>
            </a:r>
            <a:r>
              <a:rPr lang="en-US" sz="3999">
                <a:solidFill>
                  <a:srgbClr val="FF8A00"/>
                </a:solidFill>
                <a:latin typeface="One Little Font Bold"/>
              </a:rPr>
              <a:t>explorer </a:t>
            </a:r>
            <a:r>
              <a:rPr lang="en-US" sz="3999">
                <a:solidFill>
                  <a:srgbClr val="114F9A"/>
                </a:solidFill>
                <a:latin typeface="One Little Font"/>
              </a:rPr>
              <a:t>i.e </a:t>
            </a:r>
            <a:r>
              <a:rPr lang="en-US" sz="3999">
                <a:solidFill>
                  <a:srgbClr val="BF0000"/>
                </a:solidFill>
                <a:latin typeface="One Little Font Bold"/>
              </a:rPr>
              <a:t>explorer FolderName</a:t>
            </a:r>
            <a:r>
              <a:rPr lang="en-US" sz="3999">
                <a:solidFill>
                  <a:srgbClr val="114F9A"/>
                </a:solidFill>
                <a:latin typeface="One Little Font"/>
              </a:rPr>
              <a:t>. So if we wanted to open the folder </a:t>
            </a:r>
            <a:r>
              <a:rPr lang="en-US" sz="3999">
                <a:solidFill>
                  <a:srgbClr val="683C1B"/>
                </a:solidFill>
                <a:latin typeface="One Little Font Bold"/>
              </a:rPr>
              <a:t>Professor</a:t>
            </a:r>
            <a:r>
              <a:rPr lang="en-US" sz="3999">
                <a:solidFill>
                  <a:srgbClr val="114F9A"/>
                </a:solidFill>
                <a:latin typeface="One Little Font"/>
              </a:rPr>
              <a:t>, the command will be </a:t>
            </a:r>
            <a:r>
              <a:rPr lang="en-US" sz="3999">
                <a:solidFill>
                  <a:srgbClr val="BF0000"/>
                </a:solidFill>
                <a:latin typeface="One Little Font Bold"/>
              </a:rPr>
              <a:t>explorer Professor</a:t>
            </a:r>
            <a:r>
              <a:rPr lang="en-US" sz="3999">
                <a:solidFill>
                  <a:srgbClr val="114F9A"/>
                </a:solidFill>
                <a:latin typeface="One Little Font"/>
              </a:rPr>
              <a:t>. Suppose this is the path of our current working directory </a:t>
            </a:r>
            <a:r>
              <a:rPr lang="en-US" sz="3999">
                <a:solidFill>
                  <a:srgbClr val="5E17EB"/>
                </a:solidFill>
                <a:latin typeface="One Little Font Bold"/>
              </a:rPr>
              <a:t>C:\Users\Bond\Desktop </a:t>
            </a:r>
            <a:r>
              <a:rPr lang="en-US" sz="3999">
                <a:solidFill>
                  <a:srgbClr val="114F9A"/>
                </a:solidFill>
                <a:latin typeface="One Little Font"/>
              </a:rPr>
              <a:t>and we wanted to open the folder </a:t>
            </a:r>
            <a:r>
              <a:rPr lang="en-US" sz="3999">
                <a:solidFill>
                  <a:srgbClr val="683C1B"/>
                </a:solidFill>
                <a:latin typeface="One Little Font Bold"/>
              </a:rPr>
              <a:t>Desktop </a:t>
            </a:r>
            <a:r>
              <a:rPr lang="en-US" sz="3999">
                <a:solidFill>
                  <a:srgbClr val="114F9A"/>
                </a:solidFill>
                <a:latin typeface="One Little Font"/>
              </a:rPr>
              <a:t>which is our current working directory. Now if we typed </a:t>
            </a:r>
            <a:r>
              <a:rPr lang="en-US" sz="3999">
                <a:solidFill>
                  <a:srgbClr val="BF0000"/>
                </a:solidFill>
                <a:latin typeface="One Little Font Bold"/>
              </a:rPr>
              <a:t>explorer Desktop</a:t>
            </a:r>
            <a:r>
              <a:rPr lang="en-US" sz="3999">
                <a:solidFill>
                  <a:srgbClr val="114F9A"/>
                </a:solidFill>
                <a:latin typeface="One Little Font"/>
              </a:rPr>
              <a:t>, it wouldn't open our current working directory but rather open a folder named Desktop found in our current working directory that's if there is any folder named </a:t>
            </a:r>
            <a:r>
              <a:rPr lang="en-US" sz="3999">
                <a:solidFill>
                  <a:srgbClr val="683C1B"/>
                </a:solidFill>
                <a:latin typeface="One Little Font Bold"/>
              </a:rPr>
              <a:t>Desktop</a:t>
            </a:r>
            <a:r>
              <a:rPr lang="en-US" sz="3999">
                <a:solidFill>
                  <a:srgbClr val="114F9A"/>
                </a:solidFill>
                <a:latin typeface="One Little Font"/>
              </a:rPr>
              <a:t> in our current working directory which is </a:t>
            </a:r>
            <a:r>
              <a:rPr lang="en-US" sz="3999">
                <a:solidFill>
                  <a:srgbClr val="683C1B"/>
                </a:solidFill>
                <a:latin typeface="One Little Font Bold"/>
              </a:rPr>
              <a:t>Desktop</a:t>
            </a:r>
            <a:r>
              <a:rPr lang="en-US" sz="3999">
                <a:solidFill>
                  <a:srgbClr val="114F9A"/>
                </a:solidFill>
                <a:latin typeface="One Little Font"/>
              </a:rPr>
              <a:t>. To achieve this we use </a:t>
            </a:r>
            <a:r>
              <a:rPr lang="en-US" sz="3999">
                <a:solidFill>
                  <a:srgbClr val="BF0000"/>
                </a:solidFill>
                <a:latin typeface="One Little Font Bold"/>
              </a:rPr>
              <a:t>explorer</a:t>
            </a:r>
            <a:r>
              <a:rPr lang="en-US" sz="3999">
                <a:solidFill>
                  <a:srgbClr val="114F9A"/>
                </a:solidFill>
                <a:latin typeface="One Little Font Bold"/>
              </a:rPr>
              <a:t> </a:t>
            </a:r>
            <a:r>
              <a:rPr lang="en-US" sz="3999">
                <a:solidFill>
                  <a:srgbClr val="114F9A"/>
                </a:solidFill>
                <a:latin typeface="One Little Font"/>
              </a:rPr>
              <a:t>and a </a:t>
            </a:r>
            <a:r>
              <a:rPr lang="en-US" sz="3999">
                <a:solidFill>
                  <a:srgbClr val="114F9A"/>
                </a:solidFill>
                <a:latin typeface="One Little Font Bold"/>
              </a:rPr>
              <a:t>single dot</a:t>
            </a:r>
            <a:r>
              <a:rPr lang="en-US" sz="3999">
                <a:solidFill>
                  <a:srgbClr val="114F9A"/>
                </a:solidFill>
                <a:latin typeface="One Little Font"/>
              </a:rPr>
              <a:t> </a:t>
            </a:r>
            <a:r>
              <a:rPr lang="en-US" sz="3999">
                <a:solidFill>
                  <a:srgbClr val="BF0000"/>
                </a:solidFill>
                <a:latin typeface="One Little Font Bold"/>
              </a:rPr>
              <a:t>.</a:t>
            </a:r>
          </a:p>
          <a:p>
            <a:pPr>
              <a:lnSpc>
                <a:spcPts val="5599"/>
              </a:lnSpc>
              <a:spcBef>
                <a:spcPct val="0"/>
              </a:spcBef>
            </a:pPr>
            <a:r>
              <a:rPr lang="en-US" sz="3999">
                <a:solidFill>
                  <a:srgbClr val="114F9A"/>
                </a:solidFill>
                <a:latin typeface="One Little Font Bold"/>
              </a:rPr>
              <a:t>The dot </a:t>
            </a:r>
            <a:r>
              <a:rPr lang="en-US" sz="3999">
                <a:solidFill>
                  <a:srgbClr val="FF8A00"/>
                </a:solidFill>
                <a:latin typeface="One Little Font Bold"/>
              </a:rPr>
              <a:t>(.)</a:t>
            </a:r>
            <a:r>
              <a:rPr lang="en-US" sz="3999">
                <a:solidFill>
                  <a:srgbClr val="114F9A"/>
                </a:solidFill>
                <a:latin typeface="One Little Font Bold"/>
              </a:rPr>
              <a:t> </a:t>
            </a:r>
            <a:r>
              <a:rPr lang="en-US" sz="3999">
                <a:solidFill>
                  <a:srgbClr val="114F9A"/>
                </a:solidFill>
                <a:latin typeface="One Little Font"/>
              </a:rPr>
              <a:t>denotes</a:t>
            </a:r>
            <a:r>
              <a:rPr lang="en-US" sz="3999">
                <a:solidFill>
                  <a:srgbClr val="114F9A"/>
                </a:solidFill>
                <a:latin typeface="One Little Font Bold"/>
              </a:rPr>
              <a:t> current working directory </a:t>
            </a:r>
            <a:r>
              <a:rPr lang="en-US" sz="3999">
                <a:solidFill>
                  <a:srgbClr val="114F9A"/>
                </a:solidFill>
                <a:latin typeface="One Little Font"/>
              </a:rPr>
              <a:t>as the</a:t>
            </a:r>
            <a:r>
              <a:rPr lang="en-US" sz="3999">
                <a:solidFill>
                  <a:srgbClr val="114F9A"/>
                </a:solidFill>
                <a:latin typeface="One Little Font Bold"/>
              </a:rPr>
              <a:t> double dots </a:t>
            </a:r>
            <a:r>
              <a:rPr lang="en-US" sz="3999">
                <a:solidFill>
                  <a:srgbClr val="FF8A00"/>
                </a:solidFill>
                <a:latin typeface="One Little Font Bold"/>
              </a:rPr>
              <a:t>(..)</a:t>
            </a:r>
            <a:r>
              <a:rPr lang="en-US" sz="3999">
                <a:solidFill>
                  <a:srgbClr val="114F9A"/>
                </a:solidFill>
                <a:latin typeface="One Little Font Bold"/>
              </a:rPr>
              <a:t> </a:t>
            </a:r>
            <a:r>
              <a:rPr lang="en-US" sz="3999">
                <a:solidFill>
                  <a:srgbClr val="114F9A"/>
                </a:solidFill>
                <a:latin typeface="One Little Font"/>
              </a:rPr>
              <a:t>denotes</a:t>
            </a:r>
            <a:r>
              <a:rPr lang="en-US" sz="3999">
                <a:solidFill>
                  <a:srgbClr val="114F9A"/>
                </a:solidFill>
                <a:latin typeface="One Little Font Bold"/>
              </a:rPr>
              <a:t> previous working directory</a:t>
            </a:r>
            <a:r>
              <a:rPr lang="en-US" sz="3999">
                <a:solidFill>
                  <a:srgbClr val="114F9A"/>
                </a:solidFill>
                <a:latin typeface="One Little Font"/>
              </a:rPr>
              <a:t>. So the command  </a:t>
            </a:r>
            <a:r>
              <a:rPr lang="en-US" sz="3999">
                <a:solidFill>
                  <a:srgbClr val="BF0000"/>
                </a:solidFill>
                <a:latin typeface="One Little Font Bold"/>
              </a:rPr>
              <a:t>explorer .</a:t>
            </a:r>
            <a:r>
              <a:rPr lang="en-US" sz="3999">
                <a:solidFill>
                  <a:srgbClr val="114F9A"/>
                </a:solidFill>
                <a:latin typeface="One Little Font"/>
              </a:rPr>
              <a:t> will open our current working directory which is Desktop, </a:t>
            </a:r>
            <a:r>
              <a:rPr lang="en-US" sz="3999">
                <a:solidFill>
                  <a:srgbClr val="5E17EB"/>
                </a:solidFill>
                <a:latin typeface="One Little Font Bold"/>
              </a:rPr>
              <a:t>C:\Users\Bond\Desktop </a:t>
            </a:r>
            <a:r>
              <a:rPr lang="en-US" sz="3999">
                <a:solidFill>
                  <a:srgbClr val="114F9A"/>
                </a:solidFill>
                <a:latin typeface="One Little Font"/>
              </a:rPr>
              <a:t>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304800" y="414320"/>
            <a:ext cx="17983200" cy="9260875"/>
          </a:xfrm>
          <a:prstGeom prst="rect">
            <a:avLst/>
          </a:prstGeom>
        </p:spPr>
        <p:txBody>
          <a:bodyPr anchor="t" rtlCol="false" tIns="0" lIns="0" bIns="0" rIns="0">
            <a:spAutoFit/>
          </a:bodyPr>
          <a:lstStyle/>
          <a:p>
            <a:pPr>
              <a:lnSpc>
                <a:spcPts val="5633"/>
              </a:lnSpc>
            </a:pPr>
            <a:r>
              <a:rPr lang="en-US" sz="4023">
                <a:solidFill>
                  <a:srgbClr val="114F9A"/>
                </a:solidFill>
                <a:latin typeface="One Little Font"/>
              </a:rPr>
              <a:t>To open a file with the associated default program used to open that type of file we use the </a:t>
            </a:r>
            <a:r>
              <a:rPr lang="en-US" sz="4023">
                <a:solidFill>
                  <a:srgbClr val="FF8A00"/>
                </a:solidFill>
                <a:latin typeface="One Little Font Bold"/>
              </a:rPr>
              <a:t>call</a:t>
            </a:r>
            <a:r>
              <a:rPr lang="en-US" sz="4023">
                <a:solidFill>
                  <a:srgbClr val="114F9A"/>
                </a:solidFill>
                <a:latin typeface="One Little Font"/>
              </a:rPr>
              <a:t> command on the file or we just type the </a:t>
            </a:r>
            <a:r>
              <a:rPr lang="en-US" sz="4023">
                <a:solidFill>
                  <a:srgbClr val="114F9A"/>
                </a:solidFill>
                <a:latin typeface="One Little Font Bold"/>
              </a:rPr>
              <a:t>filename</a:t>
            </a:r>
            <a:r>
              <a:rPr lang="en-US" sz="4023">
                <a:solidFill>
                  <a:srgbClr val="114F9A"/>
                </a:solidFill>
                <a:latin typeface="One Little Font"/>
              </a:rPr>
              <a:t> and the </a:t>
            </a:r>
            <a:r>
              <a:rPr lang="en-US" sz="4023">
                <a:solidFill>
                  <a:srgbClr val="114F9A"/>
                </a:solidFill>
                <a:latin typeface="One Little Font Bold"/>
              </a:rPr>
              <a:t>file extension</a:t>
            </a:r>
            <a:r>
              <a:rPr lang="en-US" sz="4023">
                <a:solidFill>
                  <a:srgbClr val="114F9A"/>
                </a:solidFill>
                <a:latin typeface="One Little Font"/>
              </a:rPr>
              <a:t> on the command line and press enter. The file will be opened with the default application that is used to open that type of file.</a:t>
            </a:r>
          </a:p>
          <a:p>
            <a:pPr>
              <a:lnSpc>
                <a:spcPts val="5633"/>
              </a:lnSpc>
            </a:pPr>
            <a:r>
              <a:rPr lang="en-US" sz="4023">
                <a:solidFill>
                  <a:srgbClr val="BF0000"/>
                </a:solidFill>
                <a:latin typeface="One Little Font Bold"/>
              </a:rPr>
              <a:t>call fifa14.exe</a:t>
            </a:r>
          </a:p>
          <a:p>
            <a:pPr>
              <a:lnSpc>
                <a:spcPts val="5633"/>
              </a:lnSpc>
            </a:pPr>
            <a:r>
              <a:rPr lang="en-US" sz="4023">
                <a:solidFill>
                  <a:srgbClr val="BF0000"/>
                </a:solidFill>
                <a:latin typeface="One Little Font Bold"/>
              </a:rPr>
              <a:t>presentation.ppt</a:t>
            </a:r>
          </a:p>
          <a:p>
            <a:pPr>
              <a:lnSpc>
                <a:spcPts val="5633"/>
              </a:lnSpc>
            </a:pPr>
            <a:r>
              <a:rPr lang="en-US" sz="4023">
                <a:solidFill>
                  <a:srgbClr val="BF0000"/>
                </a:solidFill>
                <a:latin typeface="One Little Font Bold"/>
              </a:rPr>
              <a:t>call "Yolo ep 2.mp4"</a:t>
            </a:r>
          </a:p>
          <a:p>
            <a:pPr>
              <a:lnSpc>
                <a:spcPts val="5633"/>
              </a:lnSpc>
            </a:pPr>
            <a:r>
              <a:rPr lang="en-US" sz="4023">
                <a:solidFill>
                  <a:srgbClr val="BF0000"/>
                </a:solidFill>
                <a:latin typeface="One Little Font Bold"/>
              </a:rPr>
              <a:t>call "The Mystery of Deliverance koinonia.mp3"</a:t>
            </a:r>
          </a:p>
          <a:p>
            <a:pPr>
              <a:lnSpc>
                <a:spcPts val="5633"/>
              </a:lnSpc>
            </a:pPr>
            <a:r>
              <a:rPr lang="en-US" sz="4023">
                <a:solidFill>
                  <a:srgbClr val="BF0000"/>
                </a:solidFill>
                <a:latin typeface="One Little Font Bold"/>
              </a:rPr>
              <a:t>"one piece ep 900.mkv"</a:t>
            </a:r>
          </a:p>
          <a:p>
            <a:pPr>
              <a:lnSpc>
                <a:spcPts val="5633"/>
              </a:lnSpc>
            </a:pPr>
            <a:r>
              <a:rPr lang="en-US" sz="4023">
                <a:solidFill>
                  <a:srgbClr val="114F9A"/>
                </a:solidFill>
                <a:latin typeface="One Little Font"/>
              </a:rPr>
              <a:t>The file will open as long as there is an application associated with that  file extension.</a:t>
            </a:r>
          </a:p>
          <a:p>
            <a:pPr>
              <a:lnSpc>
                <a:spcPts val="5633"/>
              </a:lnSpc>
            </a:pPr>
            <a:r>
              <a:rPr lang="en-US" sz="4023">
                <a:solidFill>
                  <a:srgbClr val="114F9A"/>
                </a:solidFill>
                <a:latin typeface="One Little Font"/>
              </a:rPr>
              <a:t>I want you to try opening a file with </a:t>
            </a:r>
            <a:r>
              <a:rPr lang="en-US" sz="4023">
                <a:solidFill>
                  <a:srgbClr val="114F9A"/>
                </a:solidFill>
                <a:latin typeface="One Little Font Bold"/>
              </a:rPr>
              <a:t>.exe</a:t>
            </a:r>
            <a:r>
              <a:rPr lang="en-US" sz="4023">
                <a:solidFill>
                  <a:srgbClr val="114F9A"/>
                </a:solidFill>
                <a:latin typeface="One Little Font"/>
              </a:rPr>
              <a:t> extension without including the file extension when using the call command and do same for the  other types of  file. eg </a:t>
            </a:r>
            <a:r>
              <a:rPr lang="en-US" sz="4023">
                <a:solidFill>
                  <a:srgbClr val="BF0000"/>
                </a:solidFill>
                <a:latin typeface="One Little Font Bold"/>
              </a:rPr>
              <a:t>call fifa14</a:t>
            </a:r>
          </a:p>
          <a:p>
            <a:pPr>
              <a:lnSpc>
                <a:spcPts val="5633"/>
              </a:lnSpc>
              <a:spcBef>
                <a:spcPct val="0"/>
              </a:spcBef>
            </a:pPr>
            <a:r>
              <a:rPr lang="en-US" sz="4023">
                <a:solidFill>
                  <a:srgbClr val="114F9A"/>
                </a:solidFill>
                <a:latin typeface="One Little Font"/>
              </a:rPr>
              <a:t>What did you notice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EDD9"/>
        </a:solidFill>
      </p:bgPr>
    </p:bg>
    <p:spTree>
      <p:nvGrpSpPr>
        <p:cNvPr id="1" name=""/>
        <p:cNvGrpSpPr/>
        <p:nvPr/>
      </p:nvGrpSpPr>
      <p:grpSpPr>
        <a:xfrm>
          <a:off x="0" y="0"/>
          <a:ext cx="0" cy="0"/>
          <a:chOff x="0" y="0"/>
          <a:chExt cx="0" cy="0"/>
        </a:xfrm>
      </p:grpSpPr>
      <p:grpSp>
        <p:nvGrpSpPr>
          <p:cNvPr name="Group 2" id="2"/>
          <p:cNvGrpSpPr/>
          <p:nvPr/>
        </p:nvGrpSpPr>
        <p:grpSpPr>
          <a:xfrm rot="0">
            <a:off x="447248" y="3461819"/>
            <a:ext cx="5843199" cy="5751514"/>
            <a:chOff x="0" y="0"/>
            <a:chExt cx="7790932" cy="7668685"/>
          </a:xfrm>
        </p:grpSpPr>
        <p:sp>
          <p:nvSpPr>
            <p:cNvPr name="Freeform 3" id="3"/>
            <p:cNvSpPr/>
            <p:nvPr/>
          </p:nvSpPr>
          <p:spPr>
            <a:xfrm flipH="false" flipV="false" rot="0">
              <a:off x="122247" y="0"/>
              <a:ext cx="7668685" cy="7668685"/>
            </a:xfrm>
            <a:custGeom>
              <a:avLst/>
              <a:gdLst/>
              <a:ahLst/>
              <a:cxnLst/>
              <a:rect r="r" b="b" t="t" l="l"/>
              <a:pathLst>
                <a:path h="7668685" w="7668685">
                  <a:moveTo>
                    <a:pt x="0" y="0"/>
                  </a:moveTo>
                  <a:lnTo>
                    <a:pt x="7668685" y="0"/>
                  </a:lnTo>
                  <a:lnTo>
                    <a:pt x="7668685" y="7668685"/>
                  </a:lnTo>
                  <a:lnTo>
                    <a:pt x="0" y="76686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0">
              <a:off x="0" y="0"/>
              <a:ext cx="6773318" cy="6773291"/>
              <a:chOff x="0" y="0"/>
              <a:chExt cx="6350000" cy="6349975"/>
            </a:xfrm>
          </p:grpSpPr>
          <p:sp>
            <p:nvSpPr>
              <p:cNvPr name="Freeform 5" id="5"/>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16654" t="0" r="-61334" b="-18733"/>
                </a:stretch>
              </a:blipFill>
            </p:spPr>
          </p:sp>
        </p:grpSp>
      </p:grpSp>
      <p:sp>
        <p:nvSpPr>
          <p:cNvPr name="TextBox 6" id="6"/>
          <p:cNvSpPr txBox="true"/>
          <p:nvPr/>
        </p:nvSpPr>
        <p:spPr>
          <a:xfrm rot="0">
            <a:off x="3988093" y="1594932"/>
            <a:ext cx="11873118" cy="1533512"/>
          </a:xfrm>
          <a:prstGeom prst="rect">
            <a:avLst/>
          </a:prstGeom>
        </p:spPr>
        <p:txBody>
          <a:bodyPr anchor="t" rtlCol="false" tIns="0" lIns="0" bIns="0" rIns="0">
            <a:spAutoFit/>
          </a:bodyPr>
          <a:lstStyle/>
          <a:p>
            <a:pPr algn="ctr">
              <a:lnSpc>
                <a:spcPts val="12750"/>
              </a:lnSpc>
              <a:spcBef>
                <a:spcPct val="0"/>
              </a:spcBef>
            </a:pPr>
            <a:r>
              <a:rPr lang="en-US" sz="8500" u="sng">
                <a:solidFill>
                  <a:srgbClr val="114F9A"/>
                </a:solidFill>
                <a:latin typeface="One Little Font Full Bold"/>
              </a:rPr>
              <a:t>Helpful Resources</a:t>
            </a:r>
          </a:p>
        </p:txBody>
      </p:sp>
      <p:sp>
        <p:nvSpPr>
          <p:cNvPr name="TextBox 7" id="7"/>
          <p:cNvSpPr txBox="true"/>
          <p:nvPr/>
        </p:nvSpPr>
        <p:spPr>
          <a:xfrm rot="0">
            <a:off x="6718571" y="4134931"/>
            <a:ext cx="11522231" cy="3815717"/>
          </a:xfrm>
          <a:prstGeom prst="rect">
            <a:avLst/>
          </a:prstGeom>
        </p:spPr>
        <p:txBody>
          <a:bodyPr anchor="t" rtlCol="false" tIns="0" lIns="0" bIns="0" rIns="0">
            <a:spAutoFit/>
          </a:bodyPr>
          <a:lstStyle/>
          <a:p>
            <a:pPr marL="885179" indent="-442590" lvl="1">
              <a:lnSpc>
                <a:spcPts val="6149"/>
              </a:lnSpc>
              <a:buFont typeface="Arial"/>
              <a:buChar char="•"/>
            </a:pPr>
            <a:r>
              <a:rPr lang="en-US" sz="4099">
                <a:solidFill>
                  <a:srgbClr val="114F9A"/>
                </a:solidFill>
                <a:latin typeface="One Little Font Bold"/>
              </a:rPr>
              <a:t>typingclub.com</a:t>
            </a:r>
          </a:p>
          <a:p>
            <a:pPr marL="885179" indent="-442590" lvl="1">
              <a:lnSpc>
                <a:spcPts val="6149"/>
              </a:lnSpc>
              <a:buFont typeface="Arial"/>
              <a:buChar char="•"/>
            </a:pPr>
            <a:r>
              <a:rPr lang="en-US" sz="4099">
                <a:solidFill>
                  <a:srgbClr val="114F9A"/>
                </a:solidFill>
                <a:latin typeface="One Little Font Bold"/>
              </a:rPr>
              <a:t>https://youtu.be/7yW6Ybj6tOk</a:t>
            </a:r>
          </a:p>
          <a:p>
            <a:pPr marL="885179" indent="-442590" lvl="1">
              <a:lnSpc>
                <a:spcPts val="6149"/>
              </a:lnSpc>
              <a:buFont typeface="Arial"/>
              <a:buChar char="•"/>
            </a:pPr>
            <a:r>
              <a:rPr lang="en-US" sz="4099">
                <a:solidFill>
                  <a:srgbClr val="114F9A"/>
                </a:solidFill>
                <a:latin typeface="One Little Font Bold"/>
              </a:rPr>
              <a:t>https://youtu.be/atYQBTHnjyY</a:t>
            </a:r>
          </a:p>
          <a:p>
            <a:pPr marL="885179" indent="-442590" lvl="1">
              <a:lnSpc>
                <a:spcPts val="6149"/>
              </a:lnSpc>
              <a:buFont typeface="Arial"/>
              <a:buChar char="•"/>
            </a:pPr>
            <a:r>
              <a:rPr lang="en-US" sz="4099">
                <a:solidFill>
                  <a:srgbClr val="114F9A"/>
                </a:solidFill>
                <a:latin typeface="One Little Font Bold"/>
              </a:rPr>
              <a:t>https://youtu.be/HDmwiJxzIrw</a:t>
            </a:r>
          </a:p>
          <a:p>
            <a:pPr>
              <a:lnSpc>
                <a:spcPts val="6149"/>
              </a:lnSpc>
            </a:pPr>
          </a:p>
        </p:txBody>
      </p:sp>
      <p:sp>
        <p:nvSpPr>
          <p:cNvPr name="TextBox 8" id="8"/>
          <p:cNvSpPr txBox="true"/>
          <p:nvPr/>
        </p:nvSpPr>
        <p:spPr>
          <a:xfrm rot="0">
            <a:off x="15341559" y="9555478"/>
            <a:ext cx="2419231" cy="674372"/>
          </a:xfrm>
          <a:prstGeom prst="rect">
            <a:avLst/>
          </a:prstGeom>
        </p:spPr>
        <p:txBody>
          <a:bodyPr anchor="t" rtlCol="false" tIns="0" lIns="0" bIns="0" rIns="0">
            <a:spAutoFit/>
          </a:bodyPr>
          <a:lstStyle/>
          <a:p>
            <a:pPr algn="ctr">
              <a:lnSpc>
                <a:spcPts val="5699"/>
              </a:lnSpc>
              <a:spcBef>
                <a:spcPct val="0"/>
              </a:spcBef>
            </a:pPr>
            <a:r>
              <a:rPr lang="en-US" sz="3799">
                <a:solidFill>
                  <a:srgbClr val="114F9A"/>
                </a:solidFill>
                <a:latin typeface="One Little Font Full Bold"/>
              </a:rPr>
              <a:t>Yeshua Labs</a:t>
            </a:r>
          </a:p>
        </p:txBody>
      </p:sp>
      <p:sp>
        <p:nvSpPr>
          <p:cNvPr name="TextBox 9" id="9"/>
          <p:cNvSpPr txBox="true"/>
          <p:nvPr/>
        </p:nvSpPr>
        <p:spPr>
          <a:xfrm rot="0">
            <a:off x="962025" y="9694544"/>
            <a:ext cx="13870532" cy="462915"/>
          </a:xfrm>
          <a:prstGeom prst="rect">
            <a:avLst/>
          </a:prstGeom>
        </p:spPr>
        <p:txBody>
          <a:bodyPr anchor="t" rtlCol="false" tIns="0" lIns="0" bIns="0" rIns="0">
            <a:spAutoFit/>
          </a:bodyPr>
          <a:lstStyle/>
          <a:p>
            <a:pPr algn="just">
              <a:lnSpc>
                <a:spcPts val="3899"/>
              </a:lnSpc>
              <a:spcBef>
                <a:spcPct val="0"/>
              </a:spcBef>
            </a:pPr>
            <a:r>
              <a:rPr lang="en-US" sz="2599">
                <a:solidFill>
                  <a:srgbClr val="683C1B"/>
                </a:solidFill>
                <a:latin typeface="One Little Font Bold"/>
              </a:rPr>
              <a:t>He that is slow to anger is better than the mighty, and he that ruleth his spirit than he that taketh a city.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EDD9"/>
        </a:solidFill>
      </p:bgPr>
    </p:bg>
    <p:spTree>
      <p:nvGrpSpPr>
        <p:cNvPr id="1" name=""/>
        <p:cNvGrpSpPr/>
        <p:nvPr/>
      </p:nvGrpSpPr>
      <p:grpSpPr>
        <a:xfrm>
          <a:off x="0" y="0"/>
          <a:ext cx="0" cy="0"/>
          <a:chOff x="0" y="0"/>
          <a:chExt cx="0" cy="0"/>
        </a:xfrm>
      </p:grpSpPr>
      <p:grpSp>
        <p:nvGrpSpPr>
          <p:cNvPr name="Group 2" id="2"/>
          <p:cNvGrpSpPr/>
          <p:nvPr/>
        </p:nvGrpSpPr>
        <p:grpSpPr>
          <a:xfrm rot="-424507">
            <a:off x="1278497" y="1432292"/>
            <a:ext cx="14149957" cy="8108203"/>
            <a:chOff x="0" y="0"/>
            <a:chExt cx="1913890" cy="1096697"/>
          </a:xfrm>
        </p:grpSpPr>
        <p:sp>
          <p:nvSpPr>
            <p:cNvPr name="Freeform 3" id="3"/>
            <p:cNvSpPr/>
            <p:nvPr/>
          </p:nvSpPr>
          <p:spPr>
            <a:xfrm flipH="false" flipV="false" rot="0">
              <a:off x="0" y="0"/>
              <a:ext cx="1913890" cy="1096696"/>
            </a:xfrm>
            <a:custGeom>
              <a:avLst/>
              <a:gdLst/>
              <a:ahLst/>
              <a:cxnLst/>
              <a:rect r="r" b="b" t="t" l="l"/>
              <a:pathLst>
                <a:path h="1096696" w="1913890">
                  <a:moveTo>
                    <a:pt x="0" y="0"/>
                  </a:moveTo>
                  <a:lnTo>
                    <a:pt x="1913890" y="0"/>
                  </a:lnTo>
                  <a:lnTo>
                    <a:pt x="1913890" y="1096696"/>
                  </a:lnTo>
                  <a:lnTo>
                    <a:pt x="0" y="1096696"/>
                  </a:lnTo>
                  <a:close/>
                </a:path>
              </a:pathLst>
            </a:custGeom>
            <a:solidFill>
              <a:srgbClr val="F2EDD9"/>
            </a:solidFill>
          </p:spPr>
        </p:sp>
      </p:grpSp>
      <p:sp>
        <p:nvSpPr>
          <p:cNvPr name="AutoShape 4" id="4"/>
          <p:cNvSpPr/>
          <p:nvPr/>
        </p:nvSpPr>
        <p:spPr>
          <a:xfrm rot="-234539">
            <a:off x="2386629" y="3185323"/>
            <a:ext cx="11604236" cy="0"/>
          </a:xfrm>
          <a:prstGeom prst="line">
            <a:avLst/>
          </a:prstGeom>
          <a:ln cap="flat" w="85725">
            <a:solidFill>
              <a:srgbClr val="114F9A"/>
            </a:solidFill>
            <a:prstDash val="solid"/>
            <a:headEnd type="none" len="sm" w="sm"/>
            <a:tailEnd type="none" len="sm" w="sm"/>
          </a:ln>
        </p:spPr>
      </p:sp>
      <p:sp>
        <p:nvSpPr>
          <p:cNvPr name="AutoShape 5" id="5"/>
          <p:cNvSpPr/>
          <p:nvPr/>
        </p:nvSpPr>
        <p:spPr>
          <a:xfrm rot="-234539">
            <a:off x="2468993" y="4390699"/>
            <a:ext cx="11604236" cy="0"/>
          </a:xfrm>
          <a:prstGeom prst="line">
            <a:avLst/>
          </a:prstGeom>
          <a:ln cap="flat" w="85725">
            <a:solidFill>
              <a:srgbClr val="114F9A"/>
            </a:solidFill>
            <a:prstDash val="solid"/>
            <a:headEnd type="none" len="sm" w="sm"/>
            <a:tailEnd type="none" len="sm" w="sm"/>
          </a:ln>
        </p:spPr>
      </p:sp>
      <p:sp>
        <p:nvSpPr>
          <p:cNvPr name="AutoShape 6" id="6"/>
          <p:cNvSpPr/>
          <p:nvPr/>
        </p:nvSpPr>
        <p:spPr>
          <a:xfrm rot="-234539">
            <a:off x="2551357" y="5596075"/>
            <a:ext cx="11604236" cy="0"/>
          </a:xfrm>
          <a:prstGeom prst="line">
            <a:avLst/>
          </a:prstGeom>
          <a:ln cap="flat" w="85725">
            <a:solidFill>
              <a:srgbClr val="114F9A"/>
            </a:solidFill>
            <a:prstDash val="solid"/>
            <a:headEnd type="none" len="sm" w="sm"/>
            <a:tailEnd type="none" len="sm" w="sm"/>
          </a:ln>
        </p:spPr>
      </p:sp>
      <p:sp>
        <p:nvSpPr>
          <p:cNvPr name="AutoShape 7" id="7"/>
          <p:cNvSpPr/>
          <p:nvPr/>
        </p:nvSpPr>
        <p:spPr>
          <a:xfrm rot="-234539">
            <a:off x="2633722" y="6801451"/>
            <a:ext cx="11604236" cy="0"/>
          </a:xfrm>
          <a:prstGeom prst="line">
            <a:avLst/>
          </a:prstGeom>
          <a:ln cap="flat" w="85725">
            <a:solidFill>
              <a:srgbClr val="114F9A"/>
            </a:solidFill>
            <a:prstDash val="solid"/>
            <a:headEnd type="none" len="sm" w="sm"/>
            <a:tailEnd type="none" len="sm" w="sm"/>
          </a:ln>
        </p:spPr>
      </p:sp>
      <p:sp>
        <p:nvSpPr>
          <p:cNvPr name="AutoShape 8" id="8"/>
          <p:cNvSpPr/>
          <p:nvPr/>
        </p:nvSpPr>
        <p:spPr>
          <a:xfrm rot="-5660620">
            <a:off x="924775" y="5867161"/>
            <a:ext cx="5662529" cy="0"/>
          </a:xfrm>
          <a:prstGeom prst="line">
            <a:avLst/>
          </a:prstGeom>
          <a:ln cap="flat" w="85725">
            <a:solidFill>
              <a:srgbClr val="114F9A"/>
            </a:solidFill>
            <a:prstDash val="solid"/>
            <a:headEnd type="none" len="sm" w="sm"/>
            <a:tailEnd type="none" len="sm" w="sm"/>
          </a:ln>
        </p:spPr>
      </p:sp>
      <p:sp>
        <p:nvSpPr>
          <p:cNvPr name="AutoShape 9" id="9"/>
          <p:cNvSpPr/>
          <p:nvPr/>
        </p:nvSpPr>
        <p:spPr>
          <a:xfrm rot="-234539">
            <a:off x="2716086" y="8006827"/>
            <a:ext cx="11604236" cy="0"/>
          </a:xfrm>
          <a:prstGeom prst="line">
            <a:avLst/>
          </a:prstGeom>
          <a:ln cap="flat" w="85725">
            <a:solidFill>
              <a:srgbClr val="114F9A"/>
            </a:solidFill>
            <a:prstDash val="solid"/>
            <a:headEnd type="none" len="sm" w="sm"/>
            <a:tailEnd type="none" len="sm" w="sm"/>
          </a:ln>
        </p:spPr>
      </p:sp>
      <p:sp>
        <p:nvSpPr>
          <p:cNvPr name="TextBox 10" id="10"/>
          <p:cNvSpPr txBox="true"/>
          <p:nvPr/>
        </p:nvSpPr>
        <p:spPr>
          <a:xfrm rot="-234539">
            <a:off x="2769786" y="3845312"/>
            <a:ext cx="804008" cy="695554"/>
          </a:xfrm>
          <a:prstGeom prst="rect">
            <a:avLst/>
          </a:prstGeom>
        </p:spPr>
        <p:txBody>
          <a:bodyPr anchor="t" rtlCol="false" tIns="0" lIns="0" bIns="0" rIns="0">
            <a:spAutoFit/>
          </a:bodyPr>
          <a:lstStyle/>
          <a:p>
            <a:pPr>
              <a:lnSpc>
                <a:spcPts val="5773"/>
              </a:lnSpc>
            </a:pPr>
            <a:r>
              <a:rPr lang="en-US" sz="4123">
                <a:solidFill>
                  <a:srgbClr val="114F9A"/>
                </a:solidFill>
                <a:latin typeface="One Little Font"/>
              </a:rPr>
              <a:t>1 </a:t>
            </a:r>
          </a:p>
        </p:txBody>
      </p:sp>
      <p:sp>
        <p:nvSpPr>
          <p:cNvPr name="TextBox 11" id="11"/>
          <p:cNvSpPr txBox="true"/>
          <p:nvPr/>
        </p:nvSpPr>
        <p:spPr>
          <a:xfrm rot="-234539">
            <a:off x="2855558" y="5100568"/>
            <a:ext cx="804008" cy="695554"/>
          </a:xfrm>
          <a:prstGeom prst="rect">
            <a:avLst/>
          </a:prstGeom>
        </p:spPr>
        <p:txBody>
          <a:bodyPr anchor="t" rtlCol="false" tIns="0" lIns="0" bIns="0" rIns="0">
            <a:spAutoFit/>
          </a:bodyPr>
          <a:lstStyle/>
          <a:p>
            <a:pPr>
              <a:lnSpc>
                <a:spcPts val="5773"/>
              </a:lnSpc>
            </a:pPr>
            <a:r>
              <a:rPr lang="en-US" sz="4123">
                <a:solidFill>
                  <a:srgbClr val="114F9A"/>
                </a:solidFill>
                <a:latin typeface="One Little Font"/>
              </a:rPr>
              <a:t>2</a:t>
            </a:r>
          </a:p>
        </p:txBody>
      </p:sp>
      <p:sp>
        <p:nvSpPr>
          <p:cNvPr name="TextBox 12" id="12"/>
          <p:cNvSpPr txBox="true"/>
          <p:nvPr/>
        </p:nvSpPr>
        <p:spPr>
          <a:xfrm rot="-234539">
            <a:off x="2934793" y="6260143"/>
            <a:ext cx="804008" cy="695554"/>
          </a:xfrm>
          <a:prstGeom prst="rect">
            <a:avLst/>
          </a:prstGeom>
        </p:spPr>
        <p:txBody>
          <a:bodyPr anchor="t" rtlCol="false" tIns="0" lIns="0" bIns="0" rIns="0">
            <a:spAutoFit/>
          </a:bodyPr>
          <a:lstStyle/>
          <a:p>
            <a:pPr>
              <a:lnSpc>
                <a:spcPts val="5773"/>
              </a:lnSpc>
            </a:pPr>
            <a:r>
              <a:rPr lang="en-US" sz="4123">
                <a:solidFill>
                  <a:srgbClr val="114F9A"/>
                </a:solidFill>
                <a:latin typeface="One Little Font"/>
              </a:rPr>
              <a:t>3</a:t>
            </a:r>
          </a:p>
        </p:txBody>
      </p:sp>
      <p:sp>
        <p:nvSpPr>
          <p:cNvPr name="TextBox 13" id="13"/>
          <p:cNvSpPr txBox="true"/>
          <p:nvPr/>
        </p:nvSpPr>
        <p:spPr>
          <a:xfrm rot="-234539">
            <a:off x="3014027" y="7419718"/>
            <a:ext cx="804008" cy="695554"/>
          </a:xfrm>
          <a:prstGeom prst="rect">
            <a:avLst/>
          </a:prstGeom>
        </p:spPr>
        <p:txBody>
          <a:bodyPr anchor="t" rtlCol="false" tIns="0" lIns="0" bIns="0" rIns="0">
            <a:spAutoFit/>
          </a:bodyPr>
          <a:lstStyle/>
          <a:p>
            <a:pPr>
              <a:lnSpc>
                <a:spcPts val="5773"/>
              </a:lnSpc>
            </a:pPr>
            <a:r>
              <a:rPr lang="en-US" sz="4123">
                <a:solidFill>
                  <a:srgbClr val="114F9A"/>
                </a:solidFill>
                <a:latin typeface="One Little Font"/>
              </a:rPr>
              <a:t>4</a:t>
            </a:r>
          </a:p>
        </p:txBody>
      </p:sp>
      <p:sp>
        <p:nvSpPr>
          <p:cNvPr name="TextBox 14" id="14"/>
          <p:cNvSpPr txBox="true"/>
          <p:nvPr/>
        </p:nvSpPr>
        <p:spPr>
          <a:xfrm rot="-234539">
            <a:off x="3956171" y="3536441"/>
            <a:ext cx="9503185" cy="555357"/>
          </a:xfrm>
          <a:prstGeom prst="rect">
            <a:avLst/>
          </a:prstGeom>
        </p:spPr>
        <p:txBody>
          <a:bodyPr anchor="t" rtlCol="false" tIns="0" lIns="0" bIns="0" rIns="0">
            <a:spAutoFit/>
          </a:bodyPr>
          <a:lstStyle/>
          <a:p>
            <a:pPr>
              <a:lnSpc>
                <a:spcPts val="4591"/>
              </a:lnSpc>
              <a:spcBef>
                <a:spcPct val="0"/>
              </a:spcBef>
            </a:pPr>
            <a:r>
              <a:rPr lang="en-US" sz="3279">
                <a:solidFill>
                  <a:srgbClr val="114F9A"/>
                </a:solidFill>
                <a:latin typeface="One Little Font Bold"/>
              </a:rPr>
              <a:t>Navigating the file System</a:t>
            </a:r>
          </a:p>
        </p:txBody>
      </p:sp>
      <p:sp>
        <p:nvSpPr>
          <p:cNvPr name="TextBox 15" id="15"/>
          <p:cNvSpPr txBox="true"/>
          <p:nvPr/>
        </p:nvSpPr>
        <p:spPr>
          <a:xfrm rot="-234539">
            <a:off x="4042758" y="4761187"/>
            <a:ext cx="11989980" cy="555357"/>
          </a:xfrm>
          <a:prstGeom prst="rect">
            <a:avLst/>
          </a:prstGeom>
        </p:spPr>
        <p:txBody>
          <a:bodyPr anchor="t" rtlCol="false" tIns="0" lIns="0" bIns="0" rIns="0">
            <a:spAutoFit/>
          </a:bodyPr>
          <a:lstStyle/>
          <a:p>
            <a:pPr>
              <a:lnSpc>
                <a:spcPts val="4591"/>
              </a:lnSpc>
              <a:spcBef>
                <a:spcPct val="0"/>
              </a:spcBef>
            </a:pPr>
            <a:r>
              <a:rPr lang="en-US" sz="3279">
                <a:solidFill>
                  <a:srgbClr val="114F9A"/>
                </a:solidFill>
                <a:latin typeface="One Little Font Bold"/>
              </a:rPr>
              <a:t>Creating and deleting a folder</a:t>
            </a:r>
          </a:p>
        </p:txBody>
      </p:sp>
      <p:sp>
        <p:nvSpPr>
          <p:cNvPr name="TextBox 16" id="16"/>
          <p:cNvSpPr txBox="true"/>
          <p:nvPr/>
        </p:nvSpPr>
        <p:spPr>
          <a:xfrm rot="-234539">
            <a:off x="4121993" y="5920762"/>
            <a:ext cx="11989980" cy="555357"/>
          </a:xfrm>
          <a:prstGeom prst="rect">
            <a:avLst/>
          </a:prstGeom>
        </p:spPr>
        <p:txBody>
          <a:bodyPr anchor="t" rtlCol="false" tIns="0" lIns="0" bIns="0" rIns="0">
            <a:spAutoFit/>
          </a:bodyPr>
          <a:lstStyle/>
          <a:p>
            <a:pPr>
              <a:lnSpc>
                <a:spcPts val="4591"/>
              </a:lnSpc>
              <a:spcBef>
                <a:spcPct val="0"/>
              </a:spcBef>
            </a:pPr>
            <a:r>
              <a:rPr lang="en-US" sz="3279">
                <a:solidFill>
                  <a:srgbClr val="114F9A"/>
                </a:solidFill>
                <a:latin typeface="One Little Font Bold"/>
              </a:rPr>
              <a:t>Creating and deleting a file</a:t>
            </a:r>
          </a:p>
        </p:txBody>
      </p:sp>
      <p:sp>
        <p:nvSpPr>
          <p:cNvPr name="TextBox 17" id="17"/>
          <p:cNvSpPr txBox="true"/>
          <p:nvPr/>
        </p:nvSpPr>
        <p:spPr>
          <a:xfrm rot="-234539">
            <a:off x="4201211" y="7080338"/>
            <a:ext cx="11989980" cy="554872"/>
          </a:xfrm>
          <a:prstGeom prst="rect">
            <a:avLst/>
          </a:prstGeom>
        </p:spPr>
        <p:txBody>
          <a:bodyPr anchor="t" rtlCol="false" tIns="0" lIns="0" bIns="0" rIns="0">
            <a:spAutoFit/>
          </a:bodyPr>
          <a:lstStyle/>
          <a:p>
            <a:pPr>
              <a:lnSpc>
                <a:spcPts val="4591"/>
              </a:lnSpc>
              <a:spcBef>
                <a:spcPct val="0"/>
              </a:spcBef>
            </a:pPr>
            <a:r>
              <a:rPr lang="en-US" sz="3279">
                <a:solidFill>
                  <a:srgbClr val="114F9A"/>
                </a:solidFill>
                <a:latin typeface="One Little Font Bold"/>
              </a:rPr>
              <a:t>Opening files and folders</a:t>
            </a:r>
          </a:p>
        </p:txBody>
      </p:sp>
      <p:sp>
        <p:nvSpPr>
          <p:cNvPr name="TextBox 18" id="18"/>
          <p:cNvSpPr txBox="true"/>
          <p:nvPr/>
        </p:nvSpPr>
        <p:spPr>
          <a:xfrm rot="-261110">
            <a:off x="2501403" y="779702"/>
            <a:ext cx="10921706" cy="1111667"/>
          </a:xfrm>
          <a:prstGeom prst="rect">
            <a:avLst/>
          </a:prstGeom>
        </p:spPr>
        <p:txBody>
          <a:bodyPr anchor="t" rtlCol="false" tIns="0" lIns="0" bIns="0" rIns="0">
            <a:spAutoFit/>
          </a:bodyPr>
          <a:lstStyle/>
          <a:p>
            <a:pPr algn="ctr">
              <a:lnSpc>
                <a:spcPts val="8320"/>
              </a:lnSpc>
            </a:pPr>
            <a:r>
              <a:rPr lang="en-US" sz="8320">
                <a:solidFill>
                  <a:srgbClr val="114F9A"/>
                </a:solidFill>
                <a:latin typeface="One Little Font Full"/>
              </a:rPr>
              <a:t>GUI vis a vis CLI</a:t>
            </a:r>
          </a:p>
        </p:txBody>
      </p:sp>
      <p:sp>
        <p:nvSpPr>
          <p:cNvPr name="Freeform 19" id="19"/>
          <p:cNvSpPr/>
          <p:nvPr/>
        </p:nvSpPr>
        <p:spPr>
          <a:xfrm flipH="false" flipV="false" rot="-1119887">
            <a:off x="11680101" y="2133388"/>
            <a:ext cx="4929845" cy="4868222"/>
          </a:xfrm>
          <a:custGeom>
            <a:avLst/>
            <a:gdLst/>
            <a:ahLst/>
            <a:cxnLst/>
            <a:rect r="r" b="b" t="t" l="l"/>
            <a:pathLst>
              <a:path h="4868222" w="4929845">
                <a:moveTo>
                  <a:pt x="0" y="0"/>
                </a:moveTo>
                <a:lnTo>
                  <a:pt x="4929846" y="0"/>
                </a:lnTo>
                <a:lnTo>
                  <a:pt x="4929846" y="4868222"/>
                </a:lnTo>
                <a:lnTo>
                  <a:pt x="0" y="4868222"/>
                </a:lnTo>
                <a:lnTo>
                  <a:pt x="0" y="0"/>
                </a:lnTo>
                <a:close/>
              </a:path>
            </a:pathLst>
          </a:custGeom>
          <a:blipFill>
            <a:blip r:embed="rId2"/>
            <a:stretch>
              <a:fillRect l="0" t="0" r="0" b="0"/>
            </a:stretch>
          </a:blipFill>
        </p:spPr>
      </p:sp>
      <p:sp>
        <p:nvSpPr>
          <p:cNvPr name="TextBox 20" id="20"/>
          <p:cNvSpPr txBox="true"/>
          <p:nvPr/>
        </p:nvSpPr>
        <p:spPr>
          <a:xfrm rot="-367414">
            <a:off x="3688540" y="2183806"/>
            <a:ext cx="7880720" cy="813117"/>
          </a:xfrm>
          <a:prstGeom prst="rect">
            <a:avLst/>
          </a:prstGeom>
        </p:spPr>
        <p:txBody>
          <a:bodyPr anchor="t" rtlCol="false" tIns="0" lIns="0" bIns="0" rIns="0">
            <a:spAutoFit/>
          </a:bodyPr>
          <a:lstStyle/>
          <a:p>
            <a:pPr algn="ctr">
              <a:lnSpc>
                <a:spcPts val="6789"/>
              </a:lnSpc>
              <a:spcBef>
                <a:spcPct val="0"/>
              </a:spcBef>
            </a:pPr>
            <a:r>
              <a:rPr lang="en-US" sz="4526">
                <a:solidFill>
                  <a:srgbClr val="114F9A"/>
                </a:solidFill>
                <a:latin typeface="One Little Font Full Bold"/>
              </a:rPr>
              <a:t>Sub Topics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EDD9"/>
        </a:solidFill>
      </p:bgPr>
    </p:bg>
    <p:spTree>
      <p:nvGrpSpPr>
        <p:cNvPr id="1" name=""/>
        <p:cNvGrpSpPr/>
        <p:nvPr/>
      </p:nvGrpSpPr>
      <p:grpSpPr>
        <a:xfrm>
          <a:off x="0" y="0"/>
          <a:ext cx="0" cy="0"/>
          <a:chOff x="0" y="0"/>
          <a:chExt cx="0" cy="0"/>
        </a:xfrm>
      </p:grpSpPr>
      <p:sp>
        <p:nvSpPr>
          <p:cNvPr name="Freeform 2" id="2"/>
          <p:cNvSpPr/>
          <p:nvPr/>
        </p:nvSpPr>
        <p:spPr>
          <a:xfrm flipH="false" flipV="false" rot="0">
            <a:off x="0" y="1762604"/>
            <a:ext cx="5546886" cy="7512264"/>
          </a:xfrm>
          <a:custGeom>
            <a:avLst/>
            <a:gdLst/>
            <a:ahLst/>
            <a:cxnLst/>
            <a:rect r="r" b="b" t="t" l="l"/>
            <a:pathLst>
              <a:path h="7512264" w="5546886">
                <a:moveTo>
                  <a:pt x="0" y="0"/>
                </a:moveTo>
                <a:lnTo>
                  <a:pt x="5546886" y="0"/>
                </a:lnTo>
                <a:lnTo>
                  <a:pt x="5546886" y="7512264"/>
                </a:lnTo>
                <a:lnTo>
                  <a:pt x="0" y="7512264"/>
                </a:lnTo>
                <a:lnTo>
                  <a:pt x="0" y="0"/>
                </a:lnTo>
                <a:close/>
              </a:path>
            </a:pathLst>
          </a:custGeom>
          <a:blipFill>
            <a:blip r:embed="rId2"/>
            <a:stretch>
              <a:fillRect l="0" t="0" r="0" b="0"/>
            </a:stretch>
          </a:blipFill>
        </p:spPr>
      </p:sp>
      <p:sp>
        <p:nvSpPr>
          <p:cNvPr name="TextBox 3" id="3"/>
          <p:cNvSpPr txBox="true"/>
          <p:nvPr/>
        </p:nvSpPr>
        <p:spPr>
          <a:xfrm rot="0">
            <a:off x="4048383" y="78511"/>
            <a:ext cx="11848585" cy="1038225"/>
          </a:xfrm>
          <a:prstGeom prst="rect">
            <a:avLst/>
          </a:prstGeom>
        </p:spPr>
        <p:txBody>
          <a:bodyPr anchor="t" rtlCol="false" tIns="0" lIns="0" bIns="0" rIns="0">
            <a:spAutoFit/>
          </a:bodyPr>
          <a:lstStyle/>
          <a:p>
            <a:pPr algn="ctr">
              <a:lnSpc>
                <a:spcPts val="8400"/>
              </a:lnSpc>
              <a:spcBef>
                <a:spcPct val="0"/>
              </a:spcBef>
            </a:pPr>
            <a:r>
              <a:rPr lang="en-US" sz="6000" u="sng">
                <a:solidFill>
                  <a:srgbClr val="114F9A"/>
                </a:solidFill>
                <a:latin typeface="One Little Font Full Bold"/>
              </a:rPr>
              <a:t>Navigating the file System</a:t>
            </a:r>
          </a:p>
        </p:txBody>
      </p:sp>
      <p:sp>
        <p:nvSpPr>
          <p:cNvPr name="TextBox 4" id="4"/>
          <p:cNvSpPr txBox="true"/>
          <p:nvPr/>
        </p:nvSpPr>
        <p:spPr>
          <a:xfrm rot="0">
            <a:off x="5746411" y="1332499"/>
            <a:ext cx="12292720" cy="8239125"/>
          </a:xfrm>
          <a:prstGeom prst="rect">
            <a:avLst/>
          </a:prstGeom>
        </p:spPr>
        <p:txBody>
          <a:bodyPr anchor="t" rtlCol="false" tIns="0" lIns="0" bIns="0" rIns="0">
            <a:spAutoFit/>
          </a:bodyPr>
          <a:lstStyle/>
          <a:p>
            <a:pPr algn="just">
              <a:lnSpc>
                <a:spcPts val="5999"/>
              </a:lnSpc>
            </a:pPr>
            <a:r>
              <a:rPr lang="en-US" sz="3999">
                <a:solidFill>
                  <a:srgbClr val="114F9A"/>
                </a:solidFill>
                <a:latin typeface="One Little Font"/>
              </a:rPr>
              <a:t>Where are you now ? In school ? at home ? You are definitely somewhere right ? And that place has a n</a:t>
            </a:r>
            <a:r>
              <a:rPr lang="en-US" sz="3999">
                <a:solidFill>
                  <a:srgbClr val="114F9A"/>
                </a:solidFill>
                <a:latin typeface="One Little Font"/>
              </a:rPr>
              <a:t>ame right ? So your current location could be </a:t>
            </a:r>
            <a:r>
              <a:rPr lang="en-US" sz="3999">
                <a:solidFill>
                  <a:srgbClr val="114F9A"/>
                </a:solidFill>
                <a:latin typeface="One Little Font Bold"/>
              </a:rPr>
              <a:t>Obuasi</a:t>
            </a:r>
            <a:r>
              <a:rPr lang="en-US" sz="3999">
                <a:solidFill>
                  <a:srgbClr val="114F9A"/>
                </a:solidFill>
                <a:latin typeface="One Little Font"/>
              </a:rPr>
              <a:t> , </a:t>
            </a:r>
            <a:r>
              <a:rPr lang="en-US" sz="3999">
                <a:solidFill>
                  <a:srgbClr val="114F9A"/>
                </a:solidFill>
                <a:latin typeface="One Little Font Bold"/>
              </a:rPr>
              <a:t>Prampram</a:t>
            </a:r>
            <a:r>
              <a:rPr lang="en-US" sz="3999">
                <a:solidFill>
                  <a:srgbClr val="114F9A"/>
                </a:solidFill>
                <a:latin typeface="One Little Font"/>
              </a:rPr>
              <a:t>, </a:t>
            </a:r>
            <a:r>
              <a:rPr lang="en-US" sz="3999">
                <a:solidFill>
                  <a:srgbClr val="114F9A"/>
                </a:solidFill>
                <a:latin typeface="One Little Font Bold"/>
              </a:rPr>
              <a:t>Legon</a:t>
            </a:r>
            <a:r>
              <a:rPr lang="en-US" sz="3999">
                <a:solidFill>
                  <a:srgbClr val="114F9A"/>
                </a:solidFill>
                <a:latin typeface="One Little Font"/>
              </a:rPr>
              <a:t> right ? Same with the file system of your operating system. At any point in time, you are at a specific location, it could be </a:t>
            </a:r>
            <a:r>
              <a:rPr lang="en-US" sz="3999">
                <a:solidFill>
                  <a:srgbClr val="683C1B"/>
                </a:solidFill>
                <a:latin typeface="One Little Font Bold"/>
              </a:rPr>
              <a:t>Downloads</a:t>
            </a:r>
            <a:r>
              <a:rPr lang="en-US" sz="3999">
                <a:solidFill>
                  <a:srgbClr val="114F9A"/>
                </a:solidFill>
                <a:latin typeface="One Little Font"/>
              </a:rPr>
              <a:t>, </a:t>
            </a:r>
            <a:r>
              <a:rPr lang="en-US" sz="3999">
                <a:solidFill>
                  <a:srgbClr val="683C1B"/>
                </a:solidFill>
                <a:latin typeface="One Little Font Bold"/>
              </a:rPr>
              <a:t>Desktop</a:t>
            </a:r>
            <a:r>
              <a:rPr lang="en-US" sz="3999">
                <a:solidFill>
                  <a:srgbClr val="114F9A"/>
                </a:solidFill>
                <a:latin typeface="One Little Font"/>
              </a:rPr>
              <a:t>, </a:t>
            </a:r>
            <a:r>
              <a:rPr lang="en-US" sz="3999">
                <a:solidFill>
                  <a:srgbClr val="683C1B"/>
                </a:solidFill>
                <a:latin typeface="One Little Font Bold"/>
              </a:rPr>
              <a:t>Documents</a:t>
            </a:r>
            <a:r>
              <a:rPr lang="en-US" sz="3999">
                <a:solidFill>
                  <a:srgbClr val="114F9A"/>
                </a:solidFill>
                <a:latin typeface="One Little Font"/>
              </a:rPr>
              <a:t>, a folder you created in </a:t>
            </a:r>
            <a:r>
              <a:rPr lang="en-US" sz="3999">
                <a:solidFill>
                  <a:srgbClr val="683C1B"/>
                </a:solidFill>
                <a:latin typeface="One Little Font Bold"/>
              </a:rPr>
              <a:t>Documents</a:t>
            </a:r>
            <a:r>
              <a:rPr lang="en-US" sz="3999">
                <a:solidFill>
                  <a:srgbClr val="114F9A"/>
                </a:solidFill>
                <a:latin typeface="One Little Font"/>
              </a:rPr>
              <a:t> but the point is you are definitely somewhere. The place you are at any point in time in the file system is your </a:t>
            </a:r>
            <a:r>
              <a:rPr lang="en-US" sz="3999">
                <a:solidFill>
                  <a:srgbClr val="FF8A00"/>
                </a:solidFill>
                <a:latin typeface="One Little Font Bold"/>
              </a:rPr>
              <a:t>current working directory</a:t>
            </a:r>
            <a:r>
              <a:rPr lang="en-US" sz="3999">
                <a:solidFill>
                  <a:srgbClr val="114F9A"/>
                </a:solidFill>
                <a:latin typeface="One Little Font"/>
              </a:rPr>
              <a:t>. But wait, you do know the </a:t>
            </a:r>
            <a:r>
              <a:rPr lang="en-US" sz="3999">
                <a:solidFill>
                  <a:srgbClr val="FF8A00"/>
                </a:solidFill>
                <a:latin typeface="One Little Font Bold"/>
              </a:rPr>
              <a:t>File Explorer</a:t>
            </a:r>
            <a:r>
              <a:rPr lang="en-US" sz="3999">
                <a:solidFill>
                  <a:srgbClr val="114F9A"/>
                </a:solidFill>
                <a:latin typeface="One Little Font"/>
              </a:rPr>
              <a:t> in windows right ? Ok, let me show you an image.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186918" y="384175"/>
            <a:ext cx="17876065" cy="10547350"/>
          </a:xfrm>
          <a:prstGeom prst="rect">
            <a:avLst/>
          </a:prstGeom>
        </p:spPr>
        <p:txBody>
          <a:bodyPr anchor="t" rtlCol="false" tIns="0" lIns="0" bIns="0" rIns="0">
            <a:spAutoFit/>
          </a:bodyPr>
          <a:lstStyle/>
          <a:p>
            <a:pPr algn="just">
              <a:lnSpc>
                <a:spcPts val="5599"/>
              </a:lnSpc>
              <a:spcBef>
                <a:spcPct val="0"/>
              </a:spcBef>
            </a:pPr>
            <a:r>
              <a:rPr lang="en-US" sz="3999">
                <a:solidFill>
                  <a:srgbClr val="114F9A"/>
                </a:solidFill>
                <a:latin typeface="One Little Font"/>
              </a:rPr>
              <a:t>So that's the File Explorer. We can navigate the File System through the File Explorer. If I were to open Documents folder in the file explorer then my current working directory will be Documents right ? or let's suppose my user account's name was Paul then </a:t>
            </a:r>
            <a:r>
              <a:rPr lang="en-US" sz="3999">
                <a:solidFill>
                  <a:srgbClr val="5E17EB"/>
                </a:solidFill>
                <a:latin typeface="One Little Font Bold"/>
              </a:rPr>
              <a:t>C:\Users\Paul\Documents</a:t>
            </a:r>
            <a:r>
              <a:rPr lang="en-US" sz="3999">
                <a:solidFill>
                  <a:srgbClr val="114F9A"/>
                </a:solidFill>
                <a:latin typeface="One Little Font"/>
              </a:rPr>
              <a:t> </a:t>
            </a:r>
            <a:r>
              <a:rPr lang="en-US" sz="3999">
                <a:solidFill>
                  <a:srgbClr val="114F9A"/>
                </a:solidFill>
                <a:latin typeface="One Little Font"/>
              </a:rPr>
              <a:t>will be the path of my current working directory right ?</a:t>
            </a:r>
          </a:p>
          <a:p>
            <a:pPr algn="just">
              <a:lnSpc>
                <a:spcPts val="5599"/>
              </a:lnSpc>
              <a:spcBef>
                <a:spcPct val="0"/>
              </a:spcBef>
            </a:pPr>
          </a:p>
          <a:p>
            <a:pPr algn="just">
              <a:lnSpc>
                <a:spcPts val="5599"/>
              </a:lnSpc>
              <a:spcBef>
                <a:spcPct val="0"/>
              </a:spcBef>
            </a:pPr>
            <a:r>
              <a:rPr lang="en-US" sz="3999">
                <a:solidFill>
                  <a:srgbClr val="114F9A"/>
                </a:solidFill>
                <a:latin typeface="One Little Font"/>
              </a:rPr>
              <a:t>So you have always been navigating the file system every time you were copying a movie from one folder to the other or searching for a file and etc. But you see, you did so using a </a:t>
            </a:r>
            <a:r>
              <a:rPr lang="en-US" sz="3999">
                <a:solidFill>
                  <a:srgbClr val="FF8A00"/>
                </a:solidFill>
                <a:latin typeface="One Little Font Bold"/>
              </a:rPr>
              <a:t>GUI(Graphical User Interface).</a:t>
            </a:r>
          </a:p>
          <a:p>
            <a:pPr algn="just">
              <a:lnSpc>
                <a:spcPts val="5599"/>
              </a:lnSpc>
              <a:spcBef>
                <a:spcPct val="0"/>
              </a:spcBef>
            </a:pPr>
            <a:r>
              <a:rPr lang="en-US" sz="3999">
                <a:solidFill>
                  <a:srgbClr val="114F9A"/>
                </a:solidFill>
                <a:latin typeface="One Little Font"/>
              </a:rPr>
              <a:t> </a:t>
            </a:r>
          </a:p>
          <a:p>
            <a:pPr algn="just">
              <a:lnSpc>
                <a:spcPts val="5599"/>
              </a:lnSpc>
              <a:spcBef>
                <a:spcPct val="0"/>
              </a:spcBef>
            </a:pPr>
            <a:r>
              <a:rPr lang="en-US" sz="3999">
                <a:solidFill>
                  <a:srgbClr val="114F9A"/>
                </a:solidFill>
                <a:latin typeface="One Little Font"/>
              </a:rPr>
              <a:t>Don't tell me you are doubting or confused on whether the File Explorer is a GUI ? Can't you click stuff ? don't you see buttons ? are you at any point in time typing in commands to achieve something ? If you are not typing commands to achieve something  Then we are interfacing with something Graphical. Let's see if we can also navigate the file system using the </a:t>
            </a:r>
            <a:r>
              <a:rPr lang="en-US" sz="3999">
                <a:solidFill>
                  <a:srgbClr val="FF8A00"/>
                </a:solidFill>
                <a:latin typeface="One Little Font Bold"/>
              </a:rPr>
              <a:t>CLI(Command Line Interface)</a:t>
            </a:r>
            <a:r>
              <a:rPr lang="en-US" sz="3999">
                <a:solidFill>
                  <a:srgbClr val="114F9A"/>
                </a:solidFill>
                <a:latin typeface="One Little Font"/>
              </a:rPr>
              <a:t>.</a:t>
            </a:r>
          </a:p>
          <a:p>
            <a:pPr algn="just">
              <a:lnSpc>
                <a:spcPts val="55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EDD9"/>
        </a:solidFill>
      </p:bgPr>
    </p:bg>
    <p:spTree>
      <p:nvGrpSpPr>
        <p:cNvPr id="1" name=""/>
        <p:cNvGrpSpPr/>
        <p:nvPr/>
      </p:nvGrpSpPr>
      <p:grpSpPr>
        <a:xfrm>
          <a:off x="0" y="0"/>
          <a:ext cx="0" cy="0"/>
          <a:chOff x="0" y="0"/>
          <a:chExt cx="0" cy="0"/>
        </a:xfrm>
      </p:grpSpPr>
      <p:sp>
        <p:nvSpPr>
          <p:cNvPr name="Freeform 2" id="2"/>
          <p:cNvSpPr/>
          <p:nvPr/>
        </p:nvSpPr>
        <p:spPr>
          <a:xfrm flipH="false" flipV="false" rot="0">
            <a:off x="76200" y="436655"/>
            <a:ext cx="8141132" cy="4675855"/>
          </a:xfrm>
          <a:custGeom>
            <a:avLst/>
            <a:gdLst/>
            <a:ahLst/>
            <a:cxnLst/>
            <a:rect r="r" b="b" t="t" l="l"/>
            <a:pathLst>
              <a:path h="4675855" w="8141132">
                <a:moveTo>
                  <a:pt x="0" y="0"/>
                </a:moveTo>
                <a:lnTo>
                  <a:pt x="8141132" y="0"/>
                </a:lnTo>
                <a:lnTo>
                  <a:pt x="8141132" y="4675854"/>
                </a:lnTo>
                <a:lnTo>
                  <a:pt x="0" y="4675854"/>
                </a:lnTo>
                <a:lnTo>
                  <a:pt x="0" y="0"/>
                </a:lnTo>
                <a:close/>
              </a:path>
            </a:pathLst>
          </a:custGeom>
          <a:blipFill>
            <a:blip r:embed="rId2"/>
            <a:stretch>
              <a:fillRect l="0" t="0" r="0" b="0"/>
            </a:stretch>
          </a:blipFill>
        </p:spPr>
      </p:sp>
      <p:sp>
        <p:nvSpPr>
          <p:cNvPr name="TextBox 3" id="3"/>
          <p:cNvSpPr txBox="true"/>
          <p:nvPr/>
        </p:nvSpPr>
        <p:spPr>
          <a:xfrm rot="0">
            <a:off x="8333728" y="427130"/>
            <a:ext cx="9572853" cy="2794000"/>
          </a:xfrm>
          <a:prstGeom prst="rect">
            <a:avLst/>
          </a:prstGeom>
        </p:spPr>
        <p:txBody>
          <a:bodyPr anchor="t" rtlCol="false" tIns="0" lIns="0" bIns="0" rIns="0">
            <a:spAutoFit/>
          </a:bodyPr>
          <a:lstStyle/>
          <a:p>
            <a:pPr algn="just">
              <a:lnSpc>
                <a:spcPts val="5599"/>
              </a:lnSpc>
              <a:spcBef>
                <a:spcPct val="0"/>
              </a:spcBef>
            </a:pPr>
            <a:r>
              <a:rPr lang="en-US" sz="3999">
                <a:solidFill>
                  <a:srgbClr val="114F9A"/>
                </a:solidFill>
                <a:latin typeface="One Little Font Bold"/>
              </a:rPr>
              <a:t>How do we access the CLI in windows ?? You can search for command prompt at the search bar or you can hold </a:t>
            </a:r>
            <a:r>
              <a:rPr lang="en-US" sz="3999">
                <a:solidFill>
                  <a:srgbClr val="FF8A00"/>
                </a:solidFill>
                <a:latin typeface="One Little Font Bold"/>
              </a:rPr>
              <a:t>Win Key + R </a:t>
            </a:r>
            <a:r>
              <a:rPr lang="en-US" sz="3999">
                <a:solidFill>
                  <a:srgbClr val="114F9A"/>
                </a:solidFill>
                <a:latin typeface="One Little Font Bold"/>
              </a:rPr>
              <a:t>to open the run dialog box and type in the input field </a:t>
            </a:r>
            <a:r>
              <a:rPr lang="en-US" sz="3999">
                <a:solidFill>
                  <a:srgbClr val="FF8A00"/>
                </a:solidFill>
                <a:latin typeface="One Little Font Bold"/>
              </a:rPr>
              <a:t>cmd</a:t>
            </a:r>
            <a:r>
              <a:rPr lang="en-US" sz="3999">
                <a:solidFill>
                  <a:srgbClr val="114F9A"/>
                </a:solidFill>
                <a:latin typeface="One Little Font Bold"/>
              </a:rPr>
              <a:t>.</a:t>
            </a:r>
          </a:p>
        </p:txBody>
      </p:sp>
      <p:sp>
        <p:nvSpPr>
          <p:cNvPr name="TextBox 4" id="4"/>
          <p:cNvSpPr txBox="true"/>
          <p:nvPr/>
        </p:nvSpPr>
        <p:spPr>
          <a:xfrm rot="0">
            <a:off x="258523" y="5285667"/>
            <a:ext cx="18029477" cy="5481320"/>
          </a:xfrm>
          <a:prstGeom prst="rect">
            <a:avLst/>
          </a:prstGeom>
        </p:spPr>
        <p:txBody>
          <a:bodyPr anchor="t" rtlCol="false" tIns="0" lIns="0" bIns="0" rIns="0">
            <a:spAutoFit/>
          </a:bodyPr>
          <a:lstStyle/>
          <a:p>
            <a:pPr>
              <a:lnSpc>
                <a:spcPts val="5459"/>
              </a:lnSpc>
              <a:spcBef>
                <a:spcPct val="0"/>
              </a:spcBef>
            </a:pPr>
            <a:r>
              <a:rPr lang="en-US" sz="3900">
                <a:solidFill>
                  <a:srgbClr val="114F9A"/>
                </a:solidFill>
                <a:latin typeface="One Little Font"/>
              </a:rPr>
              <a:t>The CLI for windows(Command Prompt) shows us our current working directory every time it's opened. In this example it's </a:t>
            </a:r>
            <a:r>
              <a:rPr lang="en-US" sz="3900">
                <a:solidFill>
                  <a:srgbClr val="5E17EB"/>
                </a:solidFill>
                <a:latin typeface="One Little Font Bold"/>
              </a:rPr>
              <a:t>C:\Users\utente</a:t>
            </a:r>
            <a:r>
              <a:rPr lang="en-US" sz="3900">
                <a:solidFill>
                  <a:srgbClr val="114F9A"/>
                </a:solidFill>
                <a:latin typeface="One Little Font"/>
              </a:rPr>
              <a:t>. In the file explorer, we can move from one folder to another (navigation). How do we achieve the same thing here ? I also see no buttons or icons. Do you know  the definition for CLI? No? </a:t>
            </a:r>
            <a:r>
              <a:rPr lang="en-US" sz="3900">
                <a:solidFill>
                  <a:srgbClr val="114F9A"/>
                </a:solidFill>
                <a:latin typeface="One Little Font Bold"/>
              </a:rPr>
              <a:t>YOu should open your browser,  google  and check it out</a:t>
            </a:r>
            <a:r>
              <a:rPr lang="en-US" sz="3900">
                <a:solidFill>
                  <a:srgbClr val="114F9A"/>
                </a:solidFill>
                <a:latin typeface="One Little Font"/>
              </a:rPr>
              <a:t>. We achieve this by using commands. </a:t>
            </a:r>
            <a:r>
              <a:rPr lang="en-US" sz="3900">
                <a:solidFill>
                  <a:srgbClr val="114F9A"/>
                </a:solidFill>
                <a:latin typeface="One Little Font Bold"/>
              </a:rPr>
              <a:t>Seriously open your browser and check it out</a:t>
            </a:r>
            <a:r>
              <a:rPr lang="en-US" sz="3900">
                <a:solidFill>
                  <a:srgbClr val="114F9A"/>
                </a:solidFill>
                <a:latin typeface="One Little Font"/>
              </a:rPr>
              <a:t>. Now that you have checked it out, can you give 2 differences betweeen a GUI and CLI.</a:t>
            </a:r>
          </a:p>
          <a:p>
            <a:pPr>
              <a:lnSpc>
                <a:spcPts val="55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219075" y="329119"/>
            <a:ext cx="18068925" cy="5613400"/>
          </a:xfrm>
          <a:prstGeom prst="rect">
            <a:avLst/>
          </a:prstGeom>
        </p:spPr>
        <p:txBody>
          <a:bodyPr anchor="t" rtlCol="false" tIns="0" lIns="0" bIns="0" rIns="0">
            <a:spAutoFit/>
          </a:bodyPr>
          <a:lstStyle/>
          <a:p>
            <a:pPr>
              <a:lnSpc>
                <a:spcPts val="5599"/>
              </a:lnSpc>
              <a:spcBef>
                <a:spcPct val="0"/>
              </a:spcBef>
            </a:pPr>
            <a:r>
              <a:rPr lang="en-US" sz="3999">
                <a:solidFill>
                  <a:srgbClr val="114F9A"/>
                </a:solidFill>
                <a:latin typeface="One Little Font"/>
              </a:rPr>
              <a:t>So what are the commands for navigating through file system in command prompt, well we have</a:t>
            </a:r>
          </a:p>
          <a:p>
            <a:pPr>
              <a:lnSpc>
                <a:spcPts val="5599"/>
              </a:lnSpc>
              <a:spcBef>
                <a:spcPct val="0"/>
              </a:spcBef>
            </a:pPr>
            <a:r>
              <a:rPr lang="en-US" sz="3999">
                <a:solidFill>
                  <a:srgbClr val="FF1616"/>
                </a:solidFill>
                <a:latin typeface="One Little Font Bold"/>
              </a:rPr>
              <a:t>cd</a:t>
            </a:r>
            <a:r>
              <a:rPr lang="en-US" sz="3999">
                <a:solidFill>
                  <a:srgbClr val="114F9A"/>
                </a:solidFill>
                <a:latin typeface="One Little Font"/>
              </a:rPr>
              <a:t> --&gt; Change Directory</a:t>
            </a:r>
          </a:p>
          <a:p>
            <a:pPr>
              <a:lnSpc>
                <a:spcPts val="5599"/>
              </a:lnSpc>
              <a:spcBef>
                <a:spcPct val="0"/>
              </a:spcBef>
            </a:pPr>
            <a:r>
              <a:rPr lang="en-US" sz="3999">
                <a:solidFill>
                  <a:srgbClr val="FF1616"/>
                </a:solidFill>
                <a:latin typeface="One Little Font Bold"/>
              </a:rPr>
              <a:t>cd .. </a:t>
            </a:r>
            <a:r>
              <a:rPr lang="en-US" sz="3999">
                <a:solidFill>
                  <a:srgbClr val="114F9A"/>
                </a:solidFill>
                <a:latin typeface="One Little Font"/>
              </a:rPr>
              <a:t>--&gt; Go back to the previous directory.</a:t>
            </a:r>
          </a:p>
          <a:p>
            <a:pPr>
              <a:lnSpc>
                <a:spcPts val="5599"/>
              </a:lnSpc>
              <a:spcBef>
                <a:spcPct val="0"/>
              </a:spcBef>
            </a:pPr>
            <a:r>
              <a:rPr lang="en-US" sz="3999">
                <a:solidFill>
                  <a:srgbClr val="FF1616"/>
                </a:solidFill>
                <a:latin typeface="One Little Font Bold"/>
              </a:rPr>
              <a:t>cd \ </a:t>
            </a:r>
            <a:r>
              <a:rPr lang="en-US" sz="3999">
                <a:solidFill>
                  <a:srgbClr val="114F9A"/>
                </a:solidFill>
                <a:latin typeface="One Little Font"/>
              </a:rPr>
              <a:t>--&gt; Go back to the root directory.</a:t>
            </a:r>
          </a:p>
          <a:p>
            <a:pPr>
              <a:lnSpc>
                <a:spcPts val="5599"/>
              </a:lnSpc>
              <a:spcBef>
                <a:spcPct val="0"/>
              </a:spcBef>
            </a:pPr>
            <a:r>
              <a:rPr lang="en-US" sz="3999">
                <a:solidFill>
                  <a:srgbClr val="FF1616"/>
                </a:solidFill>
                <a:latin typeface="One Little Font Bold"/>
              </a:rPr>
              <a:t>dir /b</a:t>
            </a:r>
            <a:r>
              <a:rPr lang="en-US" sz="3999">
                <a:solidFill>
                  <a:srgbClr val="114F9A"/>
                </a:solidFill>
                <a:latin typeface="One Little Font"/>
              </a:rPr>
              <a:t> --&gt; Display the files and folders in your current directory ( in the File Explorer, each and every time you opened a folder, you could see all the files and folders displayed right? We can do same on the CLI using </a:t>
            </a:r>
            <a:r>
              <a:rPr lang="en-US" sz="3999">
                <a:solidFill>
                  <a:srgbClr val="BF0000"/>
                </a:solidFill>
                <a:latin typeface="One Little Font Bold"/>
              </a:rPr>
              <a:t>dir/b</a:t>
            </a:r>
            <a:r>
              <a:rPr lang="en-US" sz="3999">
                <a:solidFill>
                  <a:srgbClr val="114F9A"/>
                </a:solidFill>
                <a:latin typeface="One Little Font"/>
              </a:rPr>
              <a:t> command )</a:t>
            </a:r>
          </a:p>
        </p:txBody>
      </p:sp>
      <p:sp>
        <p:nvSpPr>
          <p:cNvPr name="TextBox 3" id="3"/>
          <p:cNvSpPr txBox="true"/>
          <p:nvPr/>
        </p:nvSpPr>
        <p:spPr>
          <a:xfrm rot="0">
            <a:off x="152400" y="6348954"/>
            <a:ext cx="18135600" cy="3498850"/>
          </a:xfrm>
          <a:prstGeom prst="rect">
            <a:avLst/>
          </a:prstGeom>
        </p:spPr>
        <p:txBody>
          <a:bodyPr anchor="t" rtlCol="false" tIns="0" lIns="0" bIns="0" rIns="0">
            <a:spAutoFit/>
          </a:bodyPr>
          <a:lstStyle/>
          <a:p>
            <a:pPr>
              <a:lnSpc>
                <a:spcPts val="5599"/>
              </a:lnSpc>
              <a:spcBef>
                <a:spcPct val="0"/>
              </a:spcBef>
            </a:pPr>
            <a:r>
              <a:rPr lang="en-US" sz="3999">
                <a:solidFill>
                  <a:srgbClr val="114F9A"/>
                </a:solidFill>
                <a:latin typeface="One Little Font"/>
              </a:rPr>
              <a:t>Now let's suppose we have a user account called </a:t>
            </a:r>
            <a:r>
              <a:rPr lang="en-US" sz="3999">
                <a:solidFill>
                  <a:srgbClr val="114F9A"/>
                </a:solidFill>
                <a:latin typeface="One Little Font Bold"/>
              </a:rPr>
              <a:t>Mintah</a:t>
            </a:r>
            <a:r>
              <a:rPr lang="en-US" sz="3999">
                <a:solidFill>
                  <a:srgbClr val="114F9A"/>
                </a:solidFill>
                <a:latin typeface="One Little Font"/>
              </a:rPr>
              <a:t> and we have two folders in the user's desktop called </a:t>
            </a:r>
            <a:r>
              <a:rPr lang="en-US" sz="3999">
                <a:solidFill>
                  <a:srgbClr val="683C1B"/>
                </a:solidFill>
                <a:latin typeface="One Little Font Bold"/>
              </a:rPr>
              <a:t>New Folder 1</a:t>
            </a:r>
            <a:r>
              <a:rPr lang="en-US" sz="3999">
                <a:solidFill>
                  <a:srgbClr val="114F9A"/>
                </a:solidFill>
                <a:latin typeface="One Little Font"/>
              </a:rPr>
              <a:t> and </a:t>
            </a:r>
            <a:r>
              <a:rPr lang="en-US" sz="3999">
                <a:solidFill>
                  <a:srgbClr val="683C1B"/>
                </a:solidFill>
                <a:latin typeface="One Little Font Bold"/>
              </a:rPr>
              <a:t>New Folder 2</a:t>
            </a:r>
            <a:r>
              <a:rPr lang="en-US" sz="3999">
                <a:solidFill>
                  <a:srgbClr val="114F9A"/>
                </a:solidFill>
                <a:latin typeface="One Little Font"/>
              </a:rPr>
              <a:t> and inside </a:t>
            </a:r>
            <a:r>
              <a:rPr lang="en-US" sz="3999">
                <a:solidFill>
                  <a:srgbClr val="683C1B"/>
                </a:solidFill>
                <a:latin typeface="One Little Font Bold"/>
              </a:rPr>
              <a:t>New Folder 1</a:t>
            </a:r>
            <a:r>
              <a:rPr lang="en-US" sz="3999">
                <a:solidFill>
                  <a:srgbClr val="114F9A"/>
                </a:solidFill>
                <a:latin typeface="One Little Font"/>
              </a:rPr>
              <a:t> , we have a folder called </a:t>
            </a:r>
            <a:r>
              <a:rPr lang="en-US" sz="3999">
                <a:solidFill>
                  <a:srgbClr val="683C1B"/>
                </a:solidFill>
                <a:latin typeface="One Little Font Bold"/>
              </a:rPr>
              <a:t>Josh</a:t>
            </a:r>
            <a:r>
              <a:rPr lang="en-US" sz="3999">
                <a:solidFill>
                  <a:srgbClr val="114F9A"/>
                </a:solidFill>
                <a:latin typeface="One Little Font"/>
              </a:rPr>
              <a:t>. Let's say in the command shell (command prompt) our current directory is </a:t>
            </a:r>
            <a:r>
              <a:rPr lang="en-US" sz="3999">
                <a:solidFill>
                  <a:srgbClr val="5E17EB"/>
                </a:solidFill>
                <a:latin typeface="One Little Font Bold"/>
              </a:rPr>
              <a:t>C:\Users</a:t>
            </a:r>
            <a:r>
              <a:rPr lang="en-US" sz="3999">
                <a:solidFill>
                  <a:srgbClr val="114F9A"/>
                </a:solidFill>
                <a:latin typeface="One Little Font"/>
              </a:rPr>
              <a:t>. Let's say our goal is to navigate to </a:t>
            </a:r>
            <a:r>
              <a:rPr lang="en-US" sz="3999">
                <a:solidFill>
                  <a:srgbClr val="683C1B"/>
                </a:solidFill>
                <a:latin typeface="One Little Font Bold"/>
              </a:rPr>
              <a:t>Josh</a:t>
            </a:r>
            <a:r>
              <a:rPr lang="en-US" sz="3999">
                <a:solidFill>
                  <a:srgbClr val="114F9A"/>
                </a:solidFill>
                <a:latin typeface="One Little Font"/>
              </a:rPr>
              <a:t>. This is how we would get the job done.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331791" y="159450"/>
            <a:ext cx="17643468" cy="10647680"/>
          </a:xfrm>
          <a:prstGeom prst="rect">
            <a:avLst/>
          </a:prstGeom>
        </p:spPr>
        <p:txBody>
          <a:bodyPr anchor="t" rtlCol="false" tIns="0" lIns="0" bIns="0" rIns="0">
            <a:spAutoFit/>
          </a:bodyPr>
          <a:lstStyle/>
          <a:p>
            <a:pPr>
              <a:lnSpc>
                <a:spcPts val="5320"/>
              </a:lnSpc>
              <a:spcBef>
                <a:spcPct val="0"/>
              </a:spcBef>
            </a:pPr>
            <a:r>
              <a:rPr lang="en-US" sz="3800">
                <a:solidFill>
                  <a:srgbClr val="BF0000"/>
                </a:solidFill>
                <a:latin typeface="One Little Font Bold"/>
              </a:rPr>
              <a:t>cd Mintah</a:t>
            </a:r>
            <a:r>
              <a:rPr lang="en-US" sz="3800">
                <a:solidFill>
                  <a:srgbClr val="FF1616"/>
                </a:solidFill>
                <a:latin typeface="One Little Font"/>
              </a:rPr>
              <a:t> </a:t>
            </a:r>
            <a:r>
              <a:rPr lang="en-US" sz="3800">
                <a:solidFill>
                  <a:srgbClr val="114F9A"/>
                </a:solidFill>
                <a:latin typeface="One Little Font"/>
              </a:rPr>
              <a:t>(Press Enter)</a:t>
            </a:r>
          </a:p>
          <a:p>
            <a:pPr>
              <a:lnSpc>
                <a:spcPts val="5320"/>
              </a:lnSpc>
              <a:spcBef>
                <a:spcPct val="0"/>
              </a:spcBef>
            </a:pPr>
            <a:r>
              <a:rPr lang="en-US" sz="3800">
                <a:solidFill>
                  <a:srgbClr val="BF0000"/>
                </a:solidFill>
                <a:latin typeface="One Little Font Bold"/>
              </a:rPr>
              <a:t>cd Desktop</a:t>
            </a:r>
            <a:r>
              <a:rPr lang="en-US" sz="3800">
                <a:solidFill>
                  <a:srgbClr val="114F9A"/>
                </a:solidFill>
                <a:latin typeface="One Little Font"/>
              </a:rPr>
              <a:t> (Press Enter)</a:t>
            </a:r>
          </a:p>
          <a:p>
            <a:pPr>
              <a:lnSpc>
                <a:spcPts val="5320"/>
              </a:lnSpc>
              <a:spcBef>
                <a:spcPct val="0"/>
              </a:spcBef>
            </a:pPr>
            <a:r>
              <a:rPr lang="en-US" sz="3800">
                <a:solidFill>
                  <a:srgbClr val="BF0000"/>
                </a:solidFill>
                <a:latin typeface="One Little Font Bold"/>
              </a:rPr>
              <a:t>cd New Folder 1</a:t>
            </a:r>
            <a:r>
              <a:rPr lang="en-US" sz="3800">
                <a:solidFill>
                  <a:srgbClr val="114F9A"/>
                </a:solidFill>
                <a:latin typeface="One Little Font"/>
              </a:rPr>
              <a:t> (Press Enter)</a:t>
            </a:r>
          </a:p>
          <a:p>
            <a:pPr>
              <a:lnSpc>
                <a:spcPts val="5320"/>
              </a:lnSpc>
              <a:spcBef>
                <a:spcPct val="0"/>
              </a:spcBef>
            </a:pPr>
            <a:r>
              <a:rPr lang="en-US" sz="3800">
                <a:solidFill>
                  <a:srgbClr val="BF0000"/>
                </a:solidFill>
                <a:latin typeface="One Little Font Bold"/>
              </a:rPr>
              <a:t>cd Josh</a:t>
            </a:r>
            <a:r>
              <a:rPr lang="en-US" sz="3800">
                <a:solidFill>
                  <a:srgbClr val="114F9A"/>
                </a:solidFill>
                <a:latin typeface="One Little Font"/>
              </a:rPr>
              <a:t> (Press Enter)</a:t>
            </a:r>
          </a:p>
          <a:p>
            <a:pPr>
              <a:lnSpc>
                <a:spcPts val="5320"/>
              </a:lnSpc>
              <a:spcBef>
                <a:spcPct val="0"/>
              </a:spcBef>
            </a:pPr>
            <a:r>
              <a:rPr lang="en-US" sz="3800">
                <a:solidFill>
                  <a:srgbClr val="114F9A"/>
                </a:solidFill>
                <a:latin typeface="One Little Font"/>
              </a:rPr>
              <a:t>This is how the cd command works in the CLI, we type the command cd then the name of the directory we want to move into. We could achieve all the above commands in  one line. </a:t>
            </a:r>
          </a:p>
          <a:p>
            <a:pPr>
              <a:lnSpc>
                <a:spcPts val="5320"/>
              </a:lnSpc>
              <a:spcBef>
                <a:spcPct val="0"/>
              </a:spcBef>
            </a:pPr>
            <a:r>
              <a:rPr lang="en-US" sz="3800">
                <a:solidFill>
                  <a:srgbClr val="BF0000"/>
                </a:solidFill>
                <a:latin typeface="One Little Font Bold"/>
              </a:rPr>
              <a:t>cd Mintah\Desktop\New Folder 1\Josh</a:t>
            </a:r>
          </a:p>
          <a:p>
            <a:pPr>
              <a:lnSpc>
                <a:spcPts val="5320"/>
              </a:lnSpc>
              <a:spcBef>
                <a:spcPct val="0"/>
              </a:spcBef>
            </a:pPr>
            <a:r>
              <a:rPr lang="en-US" sz="3800">
                <a:solidFill>
                  <a:srgbClr val="114F9A"/>
                </a:solidFill>
                <a:latin typeface="One Little Font"/>
              </a:rPr>
              <a:t>So our current working directory now will be </a:t>
            </a:r>
            <a:r>
              <a:rPr lang="en-US" sz="3800">
                <a:solidFill>
                  <a:srgbClr val="683C1B"/>
                </a:solidFill>
                <a:latin typeface="One Little Font Bold"/>
              </a:rPr>
              <a:t>Josh</a:t>
            </a:r>
            <a:r>
              <a:rPr lang="en-US" sz="3800">
                <a:solidFill>
                  <a:srgbClr val="114F9A"/>
                </a:solidFill>
                <a:latin typeface="One Little Font"/>
              </a:rPr>
              <a:t>.</a:t>
            </a:r>
          </a:p>
          <a:p>
            <a:pPr>
              <a:lnSpc>
                <a:spcPts val="5320"/>
              </a:lnSpc>
              <a:spcBef>
                <a:spcPct val="0"/>
              </a:spcBef>
            </a:pPr>
            <a:r>
              <a:rPr lang="en-US" sz="3800">
                <a:solidFill>
                  <a:srgbClr val="114F9A"/>
                </a:solidFill>
                <a:latin typeface="One Little Font"/>
              </a:rPr>
              <a:t>Now let's say we wanted to go back to t he </a:t>
            </a:r>
            <a:r>
              <a:rPr lang="en-US" sz="3800">
                <a:solidFill>
                  <a:srgbClr val="683C1B"/>
                </a:solidFill>
                <a:latin typeface="One Little Font Bold"/>
              </a:rPr>
              <a:t>Users</a:t>
            </a:r>
            <a:r>
              <a:rPr lang="en-US" sz="3800">
                <a:solidFill>
                  <a:srgbClr val="114F9A"/>
                </a:solidFill>
                <a:latin typeface="One Little Font"/>
              </a:rPr>
              <a:t> folder, we would type</a:t>
            </a:r>
          </a:p>
          <a:p>
            <a:pPr>
              <a:lnSpc>
                <a:spcPts val="5320"/>
              </a:lnSpc>
              <a:spcBef>
                <a:spcPct val="0"/>
              </a:spcBef>
            </a:pPr>
            <a:r>
              <a:rPr lang="en-US" sz="3800">
                <a:solidFill>
                  <a:srgbClr val="BF0000"/>
                </a:solidFill>
                <a:latin typeface="One Little Font Bold"/>
              </a:rPr>
              <a:t>cd ..</a:t>
            </a:r>
            <a:r>
              <a:rPr lang="en-US" sz="3800">
                <a:solidFill>
                  <a:srgbClr val="114F9A"/>
                </a:solidFill>
                <a:latin typeface="One Little Font"/>
              </a:rPr>
              <a:t> </a:t>
            </a:r>
            <a:r>
              <a:rPr lang="en-US" sz="3800">
                <a:solidFill>
                  <a:srgbClr val="114F9A"/>
                </a:solidFill>
                <a:latin typeface="One Little Font Bold"/>
              </a:rPr>
              <a:t>(Press Enter)</a:t>
            </a:r>
          </a:p>
          <a:p>
            <a:pPr>
              <a:lnSpc>
                <a:spcPts val="5320"/>
              </a:lnSpc>
              <a:spcBef>
                <a:spcPct val="0"/>
              </a:spcBef>
            </a:pPr>
            <a:r>
              <a:rPr lang="en-US" sz="3800">
                <a:solidFill>
                  <a:srgbClr val="BF0000"/>
                </a:solidFill>
                <a:latin typeface="One Little Font Bold"/>
              </a:rPr>
              <a:t>cd..</a:t>
            </a:r>
            <a:r>
              <a:rPr lang="en-US" sz="3800">
                <a:solidFill>
                  <a:srgbClr val="114F9A"/>
                </a:solidFill>
                <a:latin typeface="One Little Font Bold"/>
              </a:rPr>
              <a:t> (Press Enter)</a:t>
            </a:r>
          </a:p>
          <a:p>
            <a:pPr>
              <a:lnSpc>
                <a:spcPts val="5320"/>
              </a:lnSpc>
              <a:spcBef>
                <a:spcPct val="0"/>
              </a:spcBef>
            </a:pPr>
            <a:r>
              <a:rPr lang="en-US" sz="3800">
                <a:solidFill>
                  <a:srgbClr val="BF0000"/>
                </a:solidFill>
                <a:latin typeface="One Little Font Bold"/>
              </a:rPr>
              <a:t>cd..</a:t>
            </a:r>
            <a:r>
              <a:rPr lang="en-US" sz="3800">
                <a:solidFill>
                  <a:srgbClr val="114F9A"/>
                </a:solidFill>
                <a:latin typeface="One Little Font"/>
              </a:rPr>
              <a:t> </a:t>
            </a:r>
            <a:r>
              <a:rPr lang="en-US" sz="3800">
                <a:solidFill>
                  <a:srgbClr val="114F9A"/>
                </a:solidFill>
                <a:latin typeface="One Little Font Bold"/>
              </a:rPr>
              <a:t>(Press Enter)</a:t>
            </a:r>
          </a:p>
          <a:p>
            <a:pPr>
              <a:lnSpc>
                <a:spcPts val="5320"/>
              </a:lnSpc>
              <a:spcBef>
                <a:spcPct val="0"/>
              </a:spcBef>
            </a:pPr>
            <a:r>
              <a:rPr lang="en-US" sz="3800">
                <a:solidFill>
                  <a:srgbClr val="BF0000"/>
                </a:solidFill>
                <a:latin typeface="One Little Font Bold"/>
              </a:rPr>
              <a:t>cd ..</a:t>
            </a:r>
            <a:r>
              <a:rPr lang="en-US" sz="3800">
                <a:solidFill>
                  <a:srgbClr val="114F9A"/>
                </a:solidFill>
                <a:latin typeface="One Little Font"/>
              </a:rPr>
              <a:t> </a:t>
            </a:r>
            <a:r>
              <a:rPr lang="en-US" sz="3800">
                <a:solidFill>
                  <a:srgbClr val="114F9A"/>
                </a:solidFill>
                <a:latin typeface="One Little Font Bold"/>
              </a:rPr>
              <a:t>(Press Enter)</a:t>
            </a:r>
          </a:p>
          <a:p>
            <a:pPr>
              <a:lnSpc>
                <a:spcPts val="5320"/>
              </a:lnSpc>
              <a:spcBef>
                <a:spcPct val="0"/>
              </a:spcBef>
            </a:pPr>
            <a:r>
              <a:rPr lang="en-US" sz="3800">
                <a:solidFill>
                  <a:srgbClr val="114F9A"/>
                </a:solidFill>
                <a:latin typeface="One Little Font"/>
              </a:rPr>
              <a:t>or we can achieve all this in one line </a:t>
            </a:r>
          </a:p>
          <a:p>
            <a:pPr>
              <a:lnSpc>
                <a:spcPts val="5320"/>
              </a:lnSpc>
              <a:spcBef>
                <a:spcPct val="0"/>
              </a:spcBef>
            </a:pPr>
            <a:r>
              <a:rPr lang="en-US" sz="3800">
                <a:solidFill>
                  <a:srgbClr val="BF0000"/>
                </a:solidFill>
                <a:latin typeface="One Little Font Bold"/>
              </a:rPr>
              <a:t>cd ..\..\..\..</a:t>
            </a:r>
          </a:p>
          <a:p>
            <a:pPr>
              <a:lnSpc>
                <a:spcPts val="532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220989" y="445019"/>
            <a:ext cx="18114636" cy="5613400"/>
          </a:xfrm>
          <a:prstGeom prst="rect">
            <a:avLst/>
          </a:prstGeom>
        </p:spPr>
        <p:txBody>
          <a:bodyPr anchor="t" rtlCol="false" tIns="0" lIns="0" bIns="0" rIns="0">
            <a:spAutoFit/>
          </a:bodyPr>
          <a:lstStyle/>
          <a:p>
            <a:pPr>
              <a:lnSpc>
                <a:spcPts val="5599"/>
              </a:lnSpc>
              <a:spcBef>
                <a:spcPct val="0"/>
              </a:spcBef>
            </a:pPr>
            <a:r>
              <a:rPr lang="en-US" sz="3999">
                <a:solidFill>
                  <a:srgbClr val="114F9A"/>
                </a:solidFill>
                <a:latin typeface="One Little Font"/>
              </a:rPr>
              <a:t>And we are back to </a:t>
            </a:r>
            <a:r>
              <a:rPr lang="en-US" sz="3999">
                <a:solidFill>
                  <a:srgbClr val="5E17EB"/>
                </a:solidFill>
                <a:latin typeface="One Little Font Bold"/>
              </a:rPr>
              <a:t>C:\Users</a:t>
            </a:r>
          </a:p>
          <a:p>
            <a:pPr>
              <a:lnSpc>
                <a:spcPts val="5599"/>
              </a:lnSpc>
              <a:spcBef>
                <a:spcPct val="0"/>
              </a:spcBef>
            </a:pPr>
            <a:r>
              <a:rPr lang="en-US" sz="3999">
                <a:solidFill>
                  <a:srgbClr val="114F9A"/>
                </a:solidFill>
                <a:latin typeface="One Little Font"/>
              </a:rPr>
              <a:t>So there is a command for going back to the root directory. You do remember the root directory right ? The starting point of all paths ?? In Windows the root directory is C.</a:t>
            </a:r>
          </a:p>
          <a:p>
            <a:pPr>
              <a:lnSpc>
                <a:spcPts val="5599"/>
              </a:lnSpc>
              <a:spcBef>
                <a:spcPct val="0"/>
              </a:spcBef>
            </a:pPr>
            <a:r>
              <a:rPr lang="en-US" sz="3999">
                <a:solidFill>
                  <a:srgbClr val="114F9A"/>
                </a:solidFill>
                <a:latin typeface="One Little Font"/>
              </a:rPr>
              <a:t>Wherever your current working directory is whether </a:t>
            </a:r>
            <a:r>
              <a:rPr lang="en-US" sz="3999">
                <a:solidFill>
                  <a:srgbClr val="683C1B"/>
                </a:solidFill>
                <a:latin typeface="One Little Font Bold"/>
              </a:rPr>
              <a:t>New Folder 1</a:t>
            </a:r>
            <a:r>
              <a:rPr lang="en-US" sz="3999">
                <a:solidFill>
                  <a:srgbClr val="114F9A"/>
                </a:solidFill>
                <a:latin typeface="One Little Font"/>
              </a:rPr>
              <a:t>, </a:t>
            </a:r>
            <a:r>
              <a:rPr lang="en-US" sz="3999">
                <a:solidFill>
                  <a:srgbClr val="683C1B"/>
                </a:solidFill>
                <a:latin typeface="One Little Font Bold"/>
              </a:rPr>
              <a:t>New Folder 2</a:t>
            </a:r>
            <a:r>
              <a:rPr lang="en-US" sz="3999">
                <a:solidFill>
                  <a:srgbClr val="114F9A"/>
                </a:solidFill>
                <a:latin typeface="One Little Font"/>
              </a:rPr>
              <a:t>, </a:t>
            </a:r>
            <a:r>
              <a:rPr lang="en-US" sz="3999">
                <a:solidFill>
                  <a:srgbClr val="683C1B"/>
                </a:solidFill>
                <a:latin typeface="One Little Font Bold"/>
              </a:rPr>
              <a:t>Documents</a:t>
            </a:r>
            <a:r>
              <a:rPr lang="en-US" sz="3999">
                <a:solidFill>
                  <a:srgbClr val="114F9A"/>
                </a:solidFill>
                <a:latin typeface="One Little Font"/>
              </a:rPr>
              <a:t>, </a:t>
            </a:r>
            <a:r>
              <a:rPr lang="en-US" sz="3999">
                <a:solidFill>
                  <a:srgbClr val="683C1B"/>
                </a:solidFill>
                <a:latin typeface="One Little Font Bold"/>
              </a:rPr>
              <a:t>Desktop</a:t>
            </a:r>
            <a:r>
              <a:rPr lang="en-US" sz="3999">
                <a:solidFill>
                  <a:srgbClr val="114F9A"/>
                </a:solidFill>
                <a:latin typeface="One Little Font"/>
              </a:rPr>
              <a:t> or </a:t>
            </a:r>
            <a:r>
              <a:rPr lang="en-US" sz="3999">
                <a:solidFill>
                  <a:srgbClr val="683C1B"/>
                </a:solidFill>
                <a:latin typeface="One Little Font Bold"/>
              </a:rPr>
              <a:t> Downloads</a:t>
            </a:r>
            <a:r>
              <a:rPr lang="en-US" sz="3999">
                <a:solidFill>
                  <a:srgbClr val="114F9A"/>
                </a:solidFill>
                <a:latin typeface="One Little Font"/>
              </a:rPr>
              <a:t>, to go back to the root directory we type </a:t>
            </a:r>
            <a:r>
              <a:rPr lang="en-US" sz="3999">
                <a:solidFill>
                  <a:srgbClr val="BF0000"/>
                </a:solidFill>
                <a:latin typeface="One Little Font Bold"/>
              </a:rPr>
              <a:t>cd \</a:t>
            </a:r>
            <a:r>
              <a:rPr lang="en-US" sz="3999">
                <a:solidFill>
                  <a:srgbClr val="114F9A"/>
                </a:solidFill>
                <a:latin typeface="One Little Font"/>
              </a:rPr>
              <a:t>, this command will send us back to the root directory which is </a:t>
            </a:r>
            <a:r>
              <a:rPr lang="en-US" sz="3999">
                <a:solidFill>
                  <a:srgbClr val="683C1B"/>
                </a:solidFill>
                <a:latin typeface="One Little Font Bold"/>
              </a:rPr>
              <a:t>C:</a:t>
            </a:r>
            <a:r>
              <a:rPr lang="en-US" sz="3999">
                <a:solidFill>
                  <a:srgbClr val="114F9A"/>
                </a:solidFill>
                <a:latin typeface="One Little Font"/>
              </a:rPr>
              <a:t> no matter the location we  are in the file system. Practice and build your muscle memory. Also note that  after typing every command we need to press </a:t>
            </a:r>
            <a:r>
              <a:rPr lang="en-US" sz="3999">
                <a:solidFill>
                  <a:srgbClr val="FF8A00"/>
                </a:solidFill>
                <a:latin typeface="One Little Font Bold"/>
              </a:rPr>
              <a:t>Enter</a:t>
            </a:r>
            <a:r>
              <a:rPr lang="en-US" sz="3999">
                <a:solidFill>
                  <a:srgbClr val="114F9A"/>
                </a:solidFill>
                <a:latin typeface="One Little Font"/>
              </a:rPr>
              <a:t> for the command to run.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EDD9"/>
        </a:solidFill>
      </p:bgPr>
    </p:bg>
    <p:spTree>
      <p:nvGrpSpPr>
        <p:cNvPr id="1" name=""/>
        <p:cNvGrpSpPr/>
        <p:nvPr/>
      </p:nvGrpSpPr>
      <p:grpSpPr>
        <a:xfrm>
          <a:off x="0" y="0"/>
          <a:ext cx="0" cy="0"/>
          <a:chOff x="0" y="0"/>
          <a:chExt cx="0" cy="0"/>
        </a:xfrm>
      </p:grpSpPr>
      <p:sp>
        <p:nvSpPr>
          <p:cNvPr name="TextBox 2" id="2"/>
          <p:cNvSpPr txBox="true"/>
          <p:nvPr/>
        </p:nvSpPr>
        <p:spPr>
          <a:xfrm rot="0">
            <a:off x="1428750" y="-72668"/>
            <a:ext cx="12658844" cy="1095375"/>
          </a:xfrm>
          <a:prstGeom prst="rect">
            <a:avLst/>
          </a:prstGeom>
        </p:spPr>
        <p:txBody>
          <a:bodyPr anchor="t" rtlCol="false" tIns="0" lIns="0" bIns="0" rIns="0">
            <a:spAutoFit/>
          </a:bodyPr>
          <a:lstStyle/>
          <a:p>
            <a:pPr algn="ctr">
              <a:lnSpc>
                <a:spcPts val="9000"/>
              </a:lnSpc>
              <a:spcBef>
                <a:spcPct val="0"/>
              </a:spcBef>
            </a:pPr>
            <a:r>
              <a:rPr lang="en-US" sz="6000" u="sng">
                <a:solidFill>
                  <a:srgbClr val="114F9A"/>
                </a:solidFill>
                <a:latin typeface="One Little Font Full Bold"/>
              </a:rPr>
              <a:t>Creating and deleting a folder</a:t>
            </a:r>
          </a:p>
        </p:txBody>
      </p:sp>
      <p:sp>
        <p:nvSpPr>
          <p:cNvPr name="TextBox 3" id="3"/>
          <p:cNvSpPr txBox="true"/>
          <p:nvPr/>
        </p:nvSpPr>
        <p:spPr>
          <a:xfrm rot="0">
            <a:off x="271619" y="1478906"/>
            <a:ext cx="18035431" cy="3498850"/>
          </a:xfrm>
          <a:prstGeom prst="rect">
            <a:avLst/>
          </a:prstGeom>
        </p:spPr>
        <p:txBody>
          <a:bodyPr anchor="t" rtlCol="false" tIns="0" lIns="0" bIns="0" rIns="0">
            <a:spAutoFit/>
          </a:bodyPr>
          <a:lstStyle/>
          <a:p>
            <a:pPr>
              <a:lnSpc>
                <a:spcPts val="5599"/>
              </a:lnSpc>
              <a:spcBef>
                <a:spcPct val="0"/>
              </a:spcBef>
            </a:pPr>
            <a:r>
              <a:rPr lang="en-US" sz="3999">
                <a:solidFill>
                  <a:srgbClr val="114F9A"/>
                </a:solidFill>
                <a:latin typeface="One Little Font"/>
              </a:rPr>
              <a:t>Let's say your current working directory is </a:t>
            </a:r>
            <a:r>
              <a:rPr lang="en-US" sz="3999">
                <a:solidFill>
                  <a:srgbClr val="5E17EB"/>
                </a:solidFill>
                <a:latin typeface="One Little Font Bold"/>
              </a:rPr>
              <a:t>C:\Users\Kwame\Desktop</a:t>
            </a:r>
            <a:r>
              <a:rPr lang="en-US" sz="3999">
                <a:solidFill>
                  <a:srgbClr val="114F9A"/>
                </a:solidFill>
                <a:latin typeface="One Little Font"/>
              </a:rPr>
              <a:t>, to create a folder named </a:t>
            </a:r>
            <a:r>
              <a:rPr lang="en-US" sz="3999">
                <a:solidFill>
                  <a:srgbClr val="683C1B"/>
                </a:solidFill>
                <a:latin typeface="One Little Font Bold"/>
              </a:rPr>
              <a:t>kayal</a:t>
            </a:r>
            <a:r>
              <a:rPr lang="en-US" sz="3999">
                <a:solidFill>
                  <a:srgbClr val="114F9A"/>
                </a:solidFill>
                <a:latin typeface="One Little Font"/>
              </a:rPr>
              <a:t> in the current working directory in command prompt, type </a:t>
            </a:r>
            <a:r>
              <a:rPr lang="en-US" sz="3999">
                <a:solidFill>
                  <a:srgbClr val="BF0000"/>
                </a:solidFill>
                <a:latin typeface="One Little Font Bold"/>
              </a:rPr>
              <a:t>md kayal</a:t>
            </a:r>
            <a:r>
              <a:rPr lang="en-US" sz="3999">
                <a:solidFill>
                  <a:srgbClr val="114F9A"/>
                </a:solidFill>
                <a:latin typeface="One Little Font"/>
              </a:rPr>
              <a:t>. md stands for </a:t>
            </a:r>
            <a:r>
              <a:rPr lang="en-US" sz="3999">
                <a:solidFill>
                  <a:srgbClr val="FF8A00"/>
                </a:solidFill>
                <a:latin typeface="One Little Font Bold"/>
              </a:rPr>
              <a:t>Make Directory</a:t>
            </a:r>
            <a:r>
              <a:rPr lang="en-US" sz="3999">
                <a:solidFill>
                  <a:srgbClr val="114F9A"/>
                </a:solidFill>
                <a:latin typeface="One Little Font"/>
              </a:rPr>
              <a:t>. Now to delete or remove a directory let's say named </a:t>
            </a:r>
            <a:r>
              <a:rPr lang="en-US" sz="3999">
                <a:solidFill>
                  <a:srgbClr val="683C1B"/>
                </a:solidFill>
                <a:latin typeface="One Little Font Bold"/>
              </a:rPr>
              <a:t>francis</a:t>
            </a:r>
            <a:r>
              <a:rPr lang="en-US" sz="3999">
                <a:solidFill>
                  <a:srgbClr val="114F9A"/>
                </a:solidFill>
                <a:latin typeface="One Little Font"/>
              </a:rPr>
              <a:t>  in the current working directory. Type </a:t>
            </a:r>
            <a:r>
              <a:rPr lang="en-US" sz="3999">
                <a:solidFill>
                  <a:srgbClr val="BF0000"/>
                </a:solidFill>
                <a:latin typeface="One Little Font Bold"/>
              </a:rPr>
              <a:t>rd francis</a:t>
            </a:r>
            <a:r>
              <a:rPr lang="en-US" sz="3999">
                <a:solidFill>
                  <a:srgbClr val="114F9A"/>
                </a:solidFill>
                <a:latin typeface="One Little Font"/>
              </a:rPr>
              <a:t>. </a:t>
            </a:r>
          </a:p>
          <a:p>
            <a:pPr>
              <a:lnSpc>
                <a:spcPts val="5599"/>
              </a:lnSpc>
              <a:spcBef>
                <a:spcPct val="0"/>
              </a:spcBef>
            </a:pPr>
            <a:r>
              <a:rPr lang="en-US" sz="3999">
                <a:solidFill>
                  <a:srgbClr val="FF8A00"/>
                </a:solidFill>
                <a:latin typeface="One Little Font Bold"/>
              </a:rPr>
              <a:t>Can you guess what the rd stands for?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DAFGaWLt8yk</dc:identifier>
  <dcterms:modified xsi:type="dcterms:W3CDTF">2011-08-01T06:04:30Z</dcterms:modified>
  <cp:revision>1</cp:revision>
  <dc:title>Central Python Lecture 2</dc:title>
</cp:coreProperties>
</file>