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3"/>
  </p:notesMasterIdLst>
  <p:handoutMasterIdLst>
    <p:handoutMasterId r:id="rId34"/>
  </p:handoutMasterIdLst>
  <p:sldIdLst>
    <p:sldId id="355" r:id="rId7"/>
    <p:sldId id="357" r:id="rId8"/>
    <p:sldId id="396" r:id="rId9"/>
    <p:sldId id="397" r:id="rId10"/>
    <p:sldId id="398" r:id="rId11"/>
    <p:sldId id="400" r:id="rId12"/>
    <p:sldId id="356" r:id="rId13"/>
    <p:sldId id="369" r:id="rId14"/>
    <p:sldId id="370" r:id="rId15"/>
    <p:sldId id="392" r:id="rId16"/>
    <p:sldId id="371" r:id="rId17"/>
    <p:sldId id="372" r:id="rId18"/>
    <p:sldId id="373" r:id="rId19"/>
    <p:sldId id="394" r:id="rId20"/>
    <p:sldId id="375" r:id="rId21"/>
    <p:sldId id="376" r:id="rId22"/>
    <p:sldId id="393" r:id="rId23"/>
    <p:sldId id="391" r:id="rId24"/>
    <p:sldId id="390" r:id="rId25"/>
    <p:sldId id="378" r:id="rId26"/>
    <p:sldId id="377" r:id="rId27"/>
    <p:sldId id="389" r:id="rId28"/>
    <p:sldId id="379" r:id="rId29"/>
    <p:sldId id="395" r:id="rId30"/>
    <p:sldId id="380" r:id="rId31"/>
    <p:sldId id="381" r:id="rId32"/>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7" autoAdjust="0"/>
    <p:restoredTop sz="88272" autoAdjust="0"/>
  </p:normalViewPr>
  <p:slideViewPr>
    <p:cSldViewPr snapToGrid="0">
      <p:cViewPr varScale="1">
        <p:scale>
          <a:sx n="151" d="100"/>
          <a:sy n="151" d="100"/>
        </p:scale>
        <p:origin x="216" y="25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en-IT"/>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IT"/>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T"/>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IT"/>
        </a:p>
      </c:txPr>
    </c:legend>
    <c:plotVisOnly val="1"/>
    <c:dispBlanksAs val="gap"/>
    <c:showDLblsOverMax val="0"/>
  </c:chart>
  <c:spPr>
    <a:noFill/>
    <a:ln>
      <a:noFill/>
    </a:ln>
    <a:effectLst/>
  </c:spPr>
  <c:txPr>
    <a:bodyPr/>
    <a:lstStyle/>
    <a:p>
      <a:pPr>
        <a:defRPr/>
      </a:pPr>
      <a:endParaRPr lang="en-IT"/>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19/07/2024</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19/07/2024</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a:t>
            </a:r>
          </a:p>
          <a:p>
            <a:r>
              <a:rPr lang="de-DE" dirty="0"/>
              <a:t>Technische Universität München</a:t>
            </a:r>
          </a:p>
          <a:p>
            <a:r>
              <a:rPr lang="de-DE" dirty="0"/>
              <a:t>TUM School </a:t>
            </a:r>
            <a:r>
              <a:rPr lang="de-DE" dirty="0" err="1"/>
              <a:t>of</a:t>
            </a:r>
            <a:r>
              <a:rPr lang="de-DE" dirty="0"/>
              <a:t> Muster</a:t>
            </a:r>
          </a:p>
          <a:p>
            <a:r>
              <a:rPr lang="de-DE" dirty="0"/>
              <a:t>Lehrstuhl für Muster</a:t>
            </a:r>
          </a:p>
          <a:p>
            <a:r>
              <a:rPr lang="de-DE" dirty="0"/>
              <a:t>Ort, Datum (Schreibweise: 00. Januar 2015)</a:t>
            </a:r>
            <a:endParaRPr dirty="0"/>
          </a:p>
        </p:txBody>
      </p:sp>
      <p:sp>
        <p:nvSpPr>
          <p:cNvPr id="7" name="Titel 6"/>
          <p:cNvSpPr>
            <a:spLocks noGrp="1"/>
          </p:cNvSpPr>
          <p:nvPr>
            <p:ph type="title"/>
          </p:nvPr>
        </p:nvSpPr>
        <p:spPr/>
        <p:txBody>
          <a:bodyPr/>
          <a:lstStyle/>
          <a:p>
            <a:endParaRPr lang="de-DE"/>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12</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14</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16</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txBody>
          <a:bodyPr/>
          <a:lstStyle/>
          <a:p>
            <a:endParaRPr lang="en-IT"/>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17</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18</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19</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txBody>
          <a:bodyPr/>
          <a:lstStyle/>
          <a:p>
            <a:endParaRPr lang="en-IT"/>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27155" y="769891"/>
            <a:ext cx="8508999" cy="410369"/>
          </a:xfrm>
        </p:spPr>
        <p:txBody>
          <a:bodyPr/>
          <a:lstStyle/>
          <a:p>
            <a:r>
              <a:rPr lang="de-DE" dirty="0" err="1"/>
              <a:t>Trained</a:t>
            </a:r>
            <a:r>
              <a:rPr lang="de-DE" dirty="0"/>
              <a:t> on </a:t>
            </a:r>
            <a:r>
              <a:rPr lang="de-DE" dirty="0" err="1"/>
              <a:t>only</a:t>
            </a:r>
            <a:r>
              <a:rPr lang="de-DE" dirty="0"/>
              <a:t> Low </a:t>
            </a:r>
            <a:r>
              <a:rPr lang="de-DE" dirty="0" err="1"/>
              <a:t>Freq</a:t>
            </a:r>
            <a:endParaRPr lang="de-DE" dirty="0"/>
          </a:p>
        </p:txBody>
      </p:sp>
      <p:graphicFrame>
        <p:nvGraphicFramePr>
          <p:cNvPr id="5" name="Content Placeholder 4">
            <a:extLst>
              <a:ext uri="{FF2B5EF4-FFF2-40B4-BE49-F238E27FC236}">
                <a16:creationId xmlns:a16="http://schemas.microsoft.com/office/drawing/2014/main" id="{5032A5E5-05F9-8C40-AB17-4862346C3F37}"/>
              </a:ext>
            </a:extLst>
          </p:cNvPr>
          <p:cNvGraphicFramePr>
            <a:graphicFrameLocks noGrp="1"/>
          </p:cNvGraphicFramePr>
          <p:nvPr>
            <p:ph idx="10"/>
            <p:extLst>
              <p:ext uri="{D42A27DB-BD31-4B8C-83A1-F6EECF244321}">
                <p14:modId xmlns:p14="http://schemas.microsoft.com/office/powerpoint/2010/main" val="1554461020"/>
              </p:ext>
            </p:extLst>
          </p:nvPr>
        </p:nvGraphicFramePr>
        <p:xfrm>
          <a:off x="319092" y="1978025"/>
          <a:ext cx="8508997" cy="5094792"/>
        </p:xfrm>
        <a:graphic>
          <a:graphicData uri="http://schemas.openxmlformats.org/drawingml/2006/table">
            <a:tbl>
              <a:tblPr firstRow="1" bandRow="1">
                <a:tableStyleId>{2D5ABB26-0587-4C30-8999-92F81FD0307C}</a:tableStyleId>
              </a:tblPr>
              <a:tblGrid>
                <a:gridCol w="1856841">
                  <a:extLst>
                    <a:ext uri="{9D8B030D-6E8A-4147-A177-3AD203B41FA5}">
                      <a16:colId xmlns:a16="http://schemas.microsoft.com/office/drawing/2014/main" val="2697733791"/>
                    </a:ext>
                  </a:extLst>
                </a:gridCol>
                <a:gridCol w="889000">
                  <a:extLst>
                    <a:ext uri="{9D8B030D-6E8A-4147-A177-3AD203B41FA5}">
                      <a16:colId xmlns:a16="http://schemas.microsoft.com/office/drawing/2014/main" val="464855398"/>
                    </a:ext>
                  </a:extLst>
                </a:gridCol>
                <a:gridCol w="900872">
                  <a:extLst>
                    <a:ext uri="{9D8B030D-6E8A-4147-A177-3AD203B41FA5}">
                      <a16:colId xmlns:a16="http://schemas.microsoft.com/office/drawing/2014/main" val="811269571"/>
                    </a:ext>
                  </a:extLst>
                </a:gridCol>
                <a:gridCol w="1215571">
                  <a:extLst>
                    <a:ext uri="{9D8B030D-6E8A-4147-A177-3AD203B41FA5}">
                      <a16:colId xmlns:a16="http://schemas.microsoft.com/office/drawing/2014/main" val="593991346"/>
                    </a:ext>
                  </a:extLst>
                </a:gridCol>
                <a:gridCol w="1215571">
                  <a:extLst>
                    <a:ext uri="{9D8B030D-6E8A-4147-A177-3AD203B41FA5}">
                      <a16:colId xmlns:a16="http://schemas.microsoft.com/office/drawing/2014/main" val="710509017"/>
                    </a:ext>
                  </a:extLst>
                </a:gridCol>
                <a:gridCol w="1215571">
                  <a:extLst>
                    <a:ext uri="{9D8B030D-6E8A-4147-A177-3AD203B41FA5}">
                      <a16:colId xmlns:a16="http://schemas.microsoft.com/office/drawing/2014/main" val="1599115245"/>
                    </a:ext>
                  </a:extLst>
                </a:gridCol>
                <a:gridCol w="1215571">
                  <a:extLst>
                    <a:ext uri="{9D8B030D-6E8A-4147-A177-3AD203B41FA5}">
                      <a16:colId xmlns:a16="http://schemas.microsoft.com/office/drawing/2014/main" val="1971062456"/>
                    </a:ext>
                  </a:extLst>
                </a:gridCol>
              </a:tblGrid>
              <a:tr h="614232">
                <a:tc>
                  <a:txBody>
                    <a:bodyPr/>
                    <a:lstStyle/>
                    <a:p>
                      <a:r>
                        <a:rPr lang="en-IT" dirty="0"/>
                        <a:t>Architecture</a:t>
                      </a:r>
                    </a:p>
                  </a:txBody>
                  <a:tcPr/>
                </a:tc>
                <a:tc>
                  <a:txBody>
                    <a:bodyPr/>
                    <a:lstStyle/>
                    <a:p>
                      <a:r>
                        <a:rPr lang="en-US" dirty="0"/>
                        <a:t>N</a:t>
                      </a:r>
                      <a:r>
                        <a:rPr lang="en-IT" dirty="0"/>
                        <a:t>umber params</a:t>
                      </a:r>
                    </a:p>
                  </a:txBody>
                  <a:tcPr/>
                </a:tc>
                <a:tc>
                  <a:txBody>
                    <a:bodyPr/>
                    <a:lstStyle/>
                    <a:p>
                      <a:r>
                        <a:rPr lang="en-US" dirty="0"/>
                        <a:t>M</a:t>
                      </a:r>
                      <a:r>
                        <a:rPr lang="en-IT" dirty="0"/>
                        <a:t>se_test</a:t>
                      </a:r>
                    </a:p>
                  </a:txBody>
                  <a:tcPr/>
                </a:tc>
                <a:tc>
                  <a:txBody>
                    <a:bodyPr/>
                    <a:lstStyle/>
                    <a:p>
                      <a:r>
                        <a:rPr lang="en-US" dirty="0"/>
                        <a:t>M</a:t>
                      </a:r>
                      <a:r>
                        <a:rPr lang="en-IT" dirty="0"/>
                        <a:t>se rel 0025</a:t>
                      </a:r>
                    </a:p>
                  </a:txBody>
                  <a:tcPr/>
                </a:tc>
                <a:tc>
                  <a:txBody>
                    <a:bodyPr/>
                    <a:lstStyle/>
                    <a:p>
                      <a:r>
                        <a:rPr lang="en-US" dirty="0"/>
                        <a:t>M</a:t>
                      </a:r>
                      <a:r>
                        <a:rPr lang="en-IT" dirty="0"/>
                        <a:t>se rel</a:t>
                      </a:r>
                    </a:p>
                    <a:p>
                      <a:r>
                        <a:rPr lang="en-IT" dirty="0"/>
                        <a:t>025</a:t>
                      </a:r>
                    </a:p>
                  </a:txBody>
                  <a:tcPr/>
                </a:tc>
                <a:tc>
                  <a:txBody>
                    <a:bodyPr/>
                    <a:lstStyle/>
                    <a:p>
                      <a:r>
                        <a:rPr lang="en-IT" dirty="0"/>
                        <a:t>mse rel</a:t>
                      </a:r>
                    </a:p>
                    <a:p>
                      <a:r>
                        <a:rPr lang="en-IT" dirty="0"/>
                        <a:t>050</a:t>
                      </a:r>
                    </a:p>
                  </a:txBody>
                  <a:tcPr/>
                </a:tc>
                <a:tc>
                  <a:txBody>
                    <a:bodyPr/>
                    <a:lstStyle/>
                    <a:p>
                      <a:r>
                        <a:rPr lang="en-US" dirty="0"/>
                        <a:t>M</a:t>
                      </a:r>
                      <a:r>
                        <a:rPr lang="en-IT" dirty="0"/>
                        <a:t>se rel</a:t>
                      </a:r>
                    </a:p>
                    <a:p>
                      <a:r>
                        <a:rPr lang="en-IT" dirty="0"/>
                        <a:t>150</a:t>
                      </a:r>
                    </a:p>
                  </a:txBody>
                  <a:tcPr/>
                </a:tc>
                <a:extLst>
                  <a:ext uri="{0D108BD9-81ED-4DB2-BD59-A6C34878D82A}">
                    <a16:rowId xmlns:a16="http://schemas.microsoft.com/office/drawing/2014/main" val="2783157561"/>
                  </a:ext>
                </a:extLst>
              </a:tr>
              <a:tr h="355864">
                <a:tc>
                  <a:txBody>
                    <a:bodyPr/>
                    <a:lstStyle/>
                    <a:p>
                      <a:r>
                        <a:rPr lang="en-US" dirty="0"/>
                        <a:t>C</a:t>
                      </a:r>
                      <a:r>
                        <a:rPr lang="en-IT" dirty="0"/>
                        <a:t>kan</a:t>
                      </a:r>
                    </a:p>
                  </a:txBody>
                  <a:tcPr/>
                </a:tc>
                <a:tc>
                  <a:txBody>
                    <a:bodyPr/>
                    <a:lstStyle/>
                    <a:p>
                      <a:r>
                        <a:rPr lang="en-IT" dirty="0"/>
                        <a:t>102</a:t>
                      </a:r>
                    </a:p>
                  </a:txBody>
                  <a:tcPr/>
                </a:tc>
                <a:tc>
                  <a:txBody>
                    <a:bodyPr/>
                    <a:lstStyle/>
                    <a:p>
                      <a:pPr algn="r" fontAlgn="b"/>
                      <a:r>
                        <a:rPr lang="en-IT" sz="1100" b="0" i="0" u="none" strike="noStrike" dirty="0">
                          <a:solidFill>
                            <a:srgbClr val="000000"/>
                          </a:solidFill>
                          <a:effectLst/>
                          <a:latin typeface="Calibri" panose="020F0502020204030204" pitchFamily="34" charset="0"/>
                        </a:rPr>
                        <a:t>0,364</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1,389411</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0,211607</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0,269637</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11,33934</a:t>
                      </a:r>
                    </a:p>
                  </a:txBody>
                  <a:tcPr marL="9525" marR="9525" marT="9525" marB="0" anchor="b"/>
                </a:tc>
                <a:extLst>
                  <a:ext uri="{0D108BD9-81ED-4DB2-BD59-A6C34878D82A}">
                    <a16:rowId xmlns:a16="http://schemas.microsoft.com/office/drawing/2014/main" val="3039069670"/>
                  </a:ext>
                </a:extLst>
              </a:tr>
              <a:tr h="355864">
                <a:tc>
                  <a:txBody>
                    <a:bodyPr/>
                    <a:lstStyle/>
                    <a:p>
                      <a:r>
                        <a:rPr lang="en-US" dirty="0"/>
                        <a:t>K</a:t>
                      </a:r>
                      <a:r>
                        <a:rPr lang="en-IT" dirty="0"/>
                        <a:t>an</a:t>
                      </a:r>
                    </a:p>
                  </a:txBody>
                  <a:tcPr/>
                </a:tc>
                <a:tc>
                  <a:txBody>
                    <a:bodyPr/>
                    <a:lstStyle/>
                    <a:p>
                      <a:r>
                        <a:rPr lang="en-IT" dirty="0"/>
                        <a:t>258</a:t>
                      </a:r>
                    </a:p>
                  </a:txBody>
                  <a:tcPr/>
                </a:tc>
                <a:tc>
                  <a:txBody>
                    <a:bodyPr/>
                    <a:lstStyle/>
                    <a:p>
                      <a:pPr algn="r" fontAlgn="b"/>
                      <a:r>
                        <a:rPr lang="en-IT" sz="1100" b="0" i="0" u="none" strike="noStrike" dirty="0">
                          <a:solidFill>
                            <a:srgbClr val="000000"/>
                          </a:solidFill>
                          <a:effectLst/>
                          <a:latin typeface="Calibri" panose="020F0502020204030204" pitchFamily="34" charset="0"/>
                        </a:rPr>
                        <a:t>0,289</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7,131074</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0,220876</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0,314023</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44,43015</a:t>
                      </a:r>
                    </a:p>
                  </a:txBody>
                  <a:tcPr marL="9525" marR="9525" marT="9525" marB="0" anchor="b"/>
                </a:tc>
                <a:extLst>
                  <a:ext uri="{0D108BD9-81ED-4DB2-BD59-A6C34878D82A}">
                    <a16:rowId xmlns:a16="http://schemas.microsoft.com/office/drawing/2014/main" val="2970779312"/>
                  </a:ext>
                </a:extLst>
              </a:tr>
              <a:tr h="355864">
                <a:tc>
                  <a:txBody>
                    <a:bodyPr/>
                    <a:lstStyle/>
                    <a:p>
                      <a:r>
                        <a:rPr lang="en-IT" dirty="0"/>
                        <a:t>mlp</a:t>
                      </a:r>
                    </a:p>
                  </a:txBody>
                  <a:tcPr/>
                </a:tc>
                <a:tc>
                  <a:txBody>
                    <a:bodyPr/>
                    <a:lstStyle/>
                    <a:p>
                      <a:r>
                        <a:rPr lang="en-IT" dirty="0"/>
                        <a:t>312</a:t>
                      </a:r>
                    </a:p>
                  </a:txBody>
                  <a:tcPr/>
                </a:tc>
                <a:tc>
                  <a:txBody>
                    <a:bodyPr/>
                    <a:lstStyle/>
                    <a:p>
                      <a:pPr algn="r" fontAlgn="b"/>
                      <a:r>
                        <a:rPr lang="en-IT" sz="1100" b="0" i="0" u="none" strike="noStrike" dirty="0">
                          <a:solidFill>
                            <a:srgbClr val="00B050"/>
                          </a:solidFill>
                          <a:effectLst/>
                          <a:latin typeface="Calibri" panose="020F0502020204030204" pitchFamily="34" charset="0"/>
                        </a:rPr>
                        <a:t>0,266</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0,167679</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0,176171</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0,268542</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0,401577</a:t>
                      </a:r>
                    </a:p>
                  </a:txBody>
                  <a:tcPr marL="9525" marR="9525" marT="9525" marB="0" anchor="b"/>
                </a:tc>
                <a:extLst>
                  <a:ext uri="{0D108BD9-81ED-4DB2-BD59-A6C34878D82A}">
                    <a16:rowId xmlns:a16="http://schemas.microsoft.com/office/drawing/2014/main" val="3650402996"/>
                  </a:ext>
                </a:extLst>
              </a:tr>
              <a:tr h="355864">
                <a:tc>
                  <a:txBody>
                    <a:bodyPr/>
                    <a:lstStyle/>
                    <a:p>
                      <a:r>
                        <a:rPr lang="en-IT" dirty="0"/>
                        <a:t>deepckan</a:t>
                      </a:r>
                    </a:p>
                  </a:txBody>
                  <a:tcPr/>
                </a:tc>
                <a:tc>
                  <a:txBody>
                    <a:bodyPr/>
                    <a:lstStyle/>
                    <a:p>
                      <a:r>
                        <a:rPr lang="en-IT" dirty="0"/>
                        <a:t>525</a:t>
                      </a:r>
                    </a:p>
                  </a:txBody>
                  <a:tcPr/>
                </a:tc>
                <a:tc>
                  <a:txBody>
                    <a:bodyPr/>
                    <a:lstStyle/>
                    <a:p>
                      <a:pPr algn="r" fontAlgn="b"/>
                      <a:r>
                        <a:rPr lang="en-IT" sz="1100" b="0" i="0" u="none" strike="noStrike" dirty="0">
                          <a:solidFill>
                            <a:srgbClr val="00B050"/>
                          </a:solidFill>
                          <a:effectLst/>
                          <a:latin typeface="Calibri" panose="020F0502020204030204" pitchFamily="34" charset="0"/>
                        </a:rPr>
                        <a:t>0,241</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0,15204</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0,18847</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0,250918</a:t>
                      </a:r>
                    </a:p>
                  </a:txBody>
                  <a:tcPr marL="9525" marR="9525" marT="9525" marB="0" anchor="b"/>
                </a:tc>
                <a:tc>
                  <a:txBody>
                    <a:bodyPr/>
                    <a:lstStyle/>
                    <a:p>
                      <a:pPr algn="r" fontAlgn="b"/>
                      <a:r>
                        <a:rPr lang="en-IT" sz="1100" b="0" i="0" u="none" strike="noStrike" dirty="0">
                          <a:solidFill>
                            <a:srgbClr val="FF0000"/>
                          </a:solidFill>
                          <a:effectLst/>
                          <a:latin typeface="Calibri" panose="020F0502020204030204" pitchFamily="34" charset="0"/>
                        </a:rPr>
                        <a:t>1694,542</a:t>
                      </a:r>
                    </a:p>
                  </a:txBody>
                  <a:tcPr marL="9525" marR="9525" marT="9525" marB="0" anchor="b"/>
                </a:tc>
                <a:extLst>
                  <a:ext uri="{0D108BD9-81ED-4DB2-BD59-A6C34878D82A}">
                    <a16:rowId xmlns:a16="http://schemas.microsoft.com/office/drawing/2014/main" val="745714787"/>
                  </a:ext>
                </a:extLst>
              </a:tr>
              <a:tr h="614232">
                <a:tc>
                  <a:txBody>
                    <a:bodyPr/>
                    <a:lstStyle/>
                    <a:p>
                      <a:r>
                        <a:rPr lang="en-US" dirty="0"/>
                        <a:t>T</a:t>
                      </a:r>
                      <a:r>
                        <a:rPr lang="en-IT" dirty="0"/>
                        <a:t>anh ckan</a:t>
                      </a:r>
                    </a:p>
                  </a:txBody>
                  <a:tcPr/>
                </a:tc>
                <a:tc>
                  <a:txBody>
                    <a:bodyPr/>
                    <a:lstStyle/>
                    <a:p>
                      <a:r>
                        <a:rPr lang="en-IT" dirty="0"/>
                        <a:t>102</a:t>
                      </a:r>
                    </a:p>
                  </a:txBody>
                  <a:tcPr/>
                </a:tc>
                <a:tc>
                  <a:txBody>
                    <a:bodyPr/>
                    <a:lstStyle/>
                    <a:p>
                      <a:pPr algn="r" fontAlgn="b"/>
                      <a:r>
                        <a:rPr lang="en-IT" sz="1100" b="0" i="0" u="none" strike="noStrike" dirty="0">
                          <a:solidFill>
                            <a:srgbClr val="000000"/>
                          </a:solidFill>
                          <a:effectLst/>
                          <a:latin typeface="Calibri" panose="020F0502020204030204" pitchFamily="34" charset="0"/>
                        </a:rPr>
                        <a:t>0,515</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0,260889</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0,240976</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0,283276</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40,98347</a:t>
                      </a:r>
                    </a:p>
                  </a:txBody>
                  <a:tcPr marL="9525" marR="9525" marT="9525" marB="0" anchor="b"/>
                </a:tc>
                <a:extLst>
                  <a:ext uri="{0D108BD9-81ED-4DB2-BD59-A6C34878D82A}">
                    <a16:rowId xmlns:a16="http://schemas.microsoft.com/office/drawing/2014/main" val="1415128084"/>
                  </a:ext>
                </a:extLst>
              </a:tr>
              <a:tr h="355864">
                <a:tc>
                  <a:txBody>
                    <a:bodyPr/>
                    <a:lstStyle/>
                    <a:p>
                      <a:r>
                        <a:rPr lang="en-US" dirty="0"/>
                        <a:t>perceptron</a:t>
                      </a:r>
                      <a:endParaRPr lang="en-IT" dirty="0"/>
                    </a:p>
                  </a:txBody>
                  <a:tcPr/>
                </a:tc>
                <a:tc>
                  <a:txBody>
                    <a:bodyPr/>
                    <a:lstStyle/>
                    <a:p>
                      <a:r>
                        <a:rPr lang="en-IT" dirty="0"/>
                        <a:t>35/60</a:t>
                      </a:r>
                    </a:p>
                  </a:txBody>
                  <a:tcPr/>
                </a:tc>
                <a:tc>
                  <a:txBody>
                    <a:bodyPr/>
                    <a:lstStyle/>
                    <a:p>
                      <a:pPr algn="r" fontAlgn="b"/>
                      <a:r>
                        <a:rPr lang="en-IT" sz="1100" b="0" i="0" u="none" strike="noStrike" dirty="0">
                          <a:solidFill>
                            <a:srgbClr val="000000"/>
                          </a:solidFill>
                          <a:effectLst/>
                          <a:latin typeface="Calibri" panose="020F0502020204030204" pitchFamily="34" charset="0"/>
                        </a:rPr>
                        <a:t>0,313</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0,14975</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0,194384</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0,2983</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0,425821</a:t>
                      </a:r>
                    </a:p>
                  </a:txBody>
                  <a:tcPr marL="9525" marR="9525" marT="9525" marB="0" anchor="b"/>
                </a:tc>
                <a:extLst>
                  <a:ext uri="{0D108BD9-81ED-4DB2-BD59-A6C34878D82A}">
                    <a16:rowId xmlns:a16="http://schemas.microsoft.com/office/drawing/2014/main" val="3981856192"/>
                  </a:ext>
                </a:extLst>
              </a:tr>
              <a:tr h="355864">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extLst>
                  <a:ext uri="{0D108BD9-81ED-4DB2-BD59-A6C34878D82A}">
                    <a16:rowId xmlns:a16="http://schemas.microsoft.com/office/drawing/2014/main" val="914954104"/>
                  </a:ext>
                </a:extLst>
              </a:tr>
              <a:tr h="355864">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extLst>
                  <a:ext uri="{0D108BD9-81ED-4DB2-BD59-A6C34878D82A}">
                    <a16:rowId xmlns:a16="http://schemas.microsoft.com/office/drawing/2014/main" val="1447058733"/>
                  </a:ext>
                </a:extLst>
              </a:tr>
              <a:tr h="355864">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extLst>
                  <a:ext uri="{0D108BD9-81ED-4DB2-BD59-A6C34878D82A}">
                    <a16:rowId xmlns:a16="http://schemas.microsoft.com/office/drawing/2014/main" val="1495452391"/>
                  </a:ext>
                </a:extLst>
              </a:tr>
              <a:tr h="355864">
                <a:tc>
                  <a:txBody>
                    <a:bodyPr/>
                    <a:lstStyle/>
                    <a:p>
                      <a:endParaRPr lang="en-IT" dirty="0"/>
                    </a:p>
                  </a:txBody>
                  <a:tcPr/>
                </a:tc>
                <a:tc>
                  <a:txBody>
                    <a:bodyPr/>
                    <a:lstStyle/>
                    <a:p>
                      <a:endParaRPr lang="en-IT" dirty="0"/>
                    </a:p>
                  </a:txBody>
                  <a:tcPr/>
                </a:tc>
                <a:tc>
                  <a:txBody>
                    <a:bodyPr/>
                    <a:lstStyle/>
                    <a:p>
                      <a:endParaRPr lang="en-IT"/>
                    </a:p>
                  </a:txBody>
                  <a:tcPr/>
                </a:tc>
                <a:tc>
                  <a:txBody>
                    <a:bodyPr/>
                    <a:lstStyle/>
                    <a:p>
                      <a:endParaRPr lang="en-IT"/>
                    </a:p>
                  </a:txBody>
                  <a:tcPr/>
                </a:tc>
                <a:tc>
                  <a:txBody>
                    <a:bodyPr/>
                    <a:lstStyle/>
                    <a:p>
                      <a:endParaRPr lang="en-IT" dirty="0"/>
                    </a:p>
                  </a:txBody>
                  <a:tcPr/>
                </a:tc>
                <a:tc>
                  <a:txBody>
                    <a:bodyPr/>
                    <a:lstStyle/>
                    <a:p>
                      <a:endParaRPr lang="en-IT"/>
                    </a:p>
                  </a:txBody>
                  <a:tcPr/>
                </a:tc>
                <a:tc>
                  <a:txBody>
                    <a:bodyPr/>
                    <a:lstStyle/>
                    <a:p>
                      <a:endParaRPr lang="en-IT" dirty="0"/>
                    </a:p>
                  </a:txBody>
                  <a:tcPr/>
                </a:tc>
                <a:extLst>
                  <a:ext uri="{0D108BD9-81ED-4DB2-BD59-A6C34878D82A}">
                    <a16:rowId xmlns:a16="http://schemas.microsoft.com/office/drawing/2014/main" val="144285422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20</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txBody>
          <a:bodyPr/>
          <a:lstStyle/>
          <a:p>
            <a:endParaRPr lang="en-IT"/>
          </a:p>
        </p:txBody>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txBody>
          <a:bodyPr/>
          <a:lstStyle/>
          <a:p>
            <a:endParaRPr lang="en-IT"/>
          </a:p>
        </p:txBody>
      </p:sp>
      <p:sp>
        <p:nvSpPr>
          <p:cNvPr id="4" name="Foliennummernplatzhalter 3"/>
          <p:cNvSpPr>
            <a:spLocks noGrp="1"/>
          </p:cNvSpPr>
          <p:nvPr>
            <p:ph type="sldNum" sz="quarter" idx="15"/>
          </p:nvPr>
        </p:nvSpPr>
        <p:spPr/>
        <p:txBody>
          <a:bodyPr/>
          <a:lstStyle/>
          <a:p>
            <a:fld id="{CE58CB1E-F828-4F11-99E0-327109AF9DA4}" type="slidenum">
              <a:rPr lang="de-DE" smtClean="0"/>
              <a:pPr/>
              <a:t>21</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22</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txBody>
          <a:bodyPr/>
          <a:lstStyle/>
          <a:p>
            <a:endParaRPr lang="en-IT"/>
          </a:p>
        </p:txBody>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000" cy="3962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23</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000" cy="3962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24</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25</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26</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27155" y="769891"/>
            <a:ext cx="8508999" cy="410369"/>
          </a:xfrm>
        </p:spPr>
        <p:txBody>
          <a:bodyPr/>
          <a:lstStyle/>
          <a:p>
            <a:r>
              <a:rPr lang="de-DE" dirty="0" err="1"/>
              <a:t>Trained</a:t>
            </a:r>
            <a:r>
              <a:rPr lang="de-DE" dirty="0"/>
              <a:t> on all </a:t>
            </a:r>
            <a:r>
              <a:rPr lang="de-DE" dirty="0" err="1"/>
              <a:t>data</a:t>
            </a:r>
            <a:endParaRPr lang="de-DE" dirty="0"/>
          </a:p>
        </p:txBody>
      </p:sp>
      <p:graphicFrame>
        <p:nvGraphicFramePr>
          <p:cNvPr id="5" name="Content Placeholder 4">
            <a:extLst>
              <a:ext uri="{FF2B5EF4-FFF2-40B4-BE49-F238E27FC236}">
                <a16:creationId xmlns:a16="http://schemas.microsoft.com/office/drawing/2014/main" id="{5032A5E5-05F9-8C40-AB17-4862346C3F37}"/>
              </a:ext>
            </a:extLst>
          </p:cNvPr>
          <p:cNvGraphicFramePr>
            <a:graphicFrameLocks noGrp="1"/>
          </p:cNvGraphicFramePr>
          <p:nvPr>
            <p:ph idx="10"/>
            <p:extLst>
              <p:ext uri="{D42A27DB-BD31-4B8C-83A1-F6EECF244321}">
                <p14:modId xmlns:p14="http://schemas.microsoft.com/office/powerpoint/2010/main" val="654837235"/>
              </p:ext>
            </p:extLst>
          </p:nvPr>
        </p:nvGraphicFramePr>
        <p:xfrm>
          <a:off x="319092" y="1978025"/>
          <a:ext cx="8508997" cy="5094792"/>
        </p:xfrm>
        <a:graphic>
          <a:graphicData uri="http://schemas.openxmlformats.org/drawingml/2006/table">
            <a:tbl>
              <a:tblPr firstRow="1" bandRow="1">
                <a:tableStyleId>{2D5ABB26-0587-4C30-8999-92F81FD0307C}</a:tableStyleId>
              </a:tblPr>
              <a:tblGrid>
                <a:gridCol w="1856841">
                  <a:extLst>
                    <a:ext uri="{9D8B030D-6E8A-4147-A177-3AD203B41FA5}">
                      <a16:colId xmlns:a16="http://schemas.microsoft.com/office/drawing/2014/main" val="2697733791"/>
                    </a:ext>
                  </a:extLst>
                </a:gridCol>
                <a:gridCol w="889000">
                  <a:extLst>
                    <a:ext uri="{9D8B030D-6E8A-4147-A177-3AD203B41FA5}">
                      <a16:colId xmlns:a16="http://schemas.microsoft.com/office/drawing/2014/main" val="464855398"/>
                    </a:ext>
                  </a:extLst>
                </a:gridCol>
                <a:gridCol w="900872">
                  <a:extLst>
                    <a:ext uri="{9D8B030D-6E8A-4147-A177-3AD203B41FA5}">
                      <a16:colId xmlns:a16="http://schemas.microsoft.com/office/drawing/2014/main" val="811269571"/>
                    </a:ext>
                  </a:extLst>
                </a:gridCol>
                <a:gridCol w="1215571">
                  <a:extLst>
                    <a:ext uri="{9D8B030D-6E8A-4147-A177-3AD203B41FA5}">
                      <a16:colId xmlns:a16="http://schemas.microsoft.com/office/drawing/2014/main" val="593991346"/>
                    </a:ext>
                  </a:extLst>
                </a:gridCol>
                <a:gridCol w="1215571">
                  <a:extLst>
                    <a:ext uri="{9D8B030D-6E8A-4147-A177-3AD203B41FA5}">
                      <a16:colId xmlns:a16="http://schemas.microsoft.com/office/drawing/2014/main" val="710509017"/>
                    </a:ext>
                  </a:extLst>
                </a:gridCol>
                <a:gridCol w="1215571">
                  <a:extLst>
                    <a:ext uri="{9D8B030D-6E8A-4147-A177-3AD203B41FA5}">
                      <a16:colId xmlns:a16="http://schemas.microsoft.com/office/drawing/2014/main" val="1599115245"/>
                    </a:ext>
                  </a:extLst>
                </a:gridCol>
                <a:gridCol w="1215571">
                  <a:extLst>
                    <a:ext uri="{9D8B030D-6E8A-4147-A177-3AD203B41FA5}">
                      <a16:colId xmlns:a16="http://schemas.microsoft.com/office/drawing/2014/main" val="1971062456"/>
                    </a:ext>
                  </a:extLst>
                </a:gridCol>
              </a:tblGrid>
              <a:tr h="614232">
                <a:tc>
                  <a:txBody>
                    <a:bodyPr/>
                    <a:lstStyle/>
                    <a:p>
                      <a:r>
                        <a:rPr lang="en-IT" dirty="0"/>
                        <a:t>Architecture</a:t>
                      </a:r>
                    </a:p>
                  </a:txBody>
                  <a:tcPr/>
                </a:tc>
                <a:tc>
                  <a:txBody>
                    <a:bodyPr/>
                    <a:lstStyle/>
                    <a:p>
                      <a:r>
                        <a:rPr lang="en-US" dirty="0"/>
                        <a:t>N</a:t>
                      </a:r>
                      <a:r>
                        <a:rPr lang="en-IT" dirty="0"/>
                        <a:t>umber params</a:t>
                      </a:r>
                    </a:p>
                  </a:txBody>
                  <a:tcPr/>
                </a:tc>
                <a:tc>
                  <a:txBody>
                    <a:bodyPr/>
                    <a:lstStyle/>
                    <a:p>
                      <a:r>
                        <a:rPr lang="en-US" dirty="0"/>
                        <a:t>M</a:t>
                      </a:r>
                      <a:r>
                        <a:rPr lang="en-IT" dirty="0"/>
                        <a:t>se_test</a:t>
                      </a:r>
                    </a:p>
                  </a:txBody>
                  <a:tcPr/>
                </a:tc>
                <a:tc>
                  <a:txBody>
                    <a:bodyPr/>
                    <a:lstStyle/>
                    <a:p>
                      <a:r>
                        <a:rPr lang="en-US" dirty="0"/>
                        <a:t>M</a:t>
                      </a:r>
                      <a:r>
                        <a:rPr lang="en-IT" dirty="0"/>
                        <a:t>se rel 0025</a:t>
                      </a:r>
                    </a:p>
                  </a:txBody>
                  <a:tcPr/>
                </a:tc>
                <a:tc>
                  <a:txBody>
                    <a:bodyPr/>
                    <a:lstStyle/>
                    <a:p>
                      <a:r>
                        <a:rPr lang="en-US" dirty="0"/>
                        <a:t>M</a:t>
                      </a:r>
                      <a:r>
                        <a:rPr lang="en-IT" dirty="0"/>
                        <a:t>se rel</a:t>
                      </a:r>
                    </a:p>
                    <a:p>
                      <a:r>
                        <a:rPr lang="en-IT" dirty="0"/>
                        <a:t>025</a:t>
                      </a:r>
                    </a:p>
                  </a:txBody>
                  <a:tcPr/>
                </a:tc>
                <a:tc>
                  <a:txBody>
                    <a:bodyPr/>
                    <a:lstStyle/>
                    <a:p>
                      <a:r>
                        <a:rPr lang="en-IT" dirty="0"/>
                        <a:t>mse rel</a:t>
                      </a:r>
                    </a:p>
                    <a:p>
                      <a:r>
                        <a:rPr lang="en-IT" dirty="0"/>
                        <a:t>050</a:t>
                      </a:r>
                    </a:p>
                  </a:txBody>
                  <a:tcPr/>
                </a:tc>
                <a:tc>
                  <a:txBody>
                    <a:bodyPr/>
                    <a:lstStyle/>
                    <a:p>
                      <a:r>
                        <a:rPr lang="en-US" dirty="0"/>
                        <a:t>M</a:t>
                      </a:r>
                      <a:r>
                        <a:rPr lang="en-IT" dirty="0"/>
                        <a:t>se rel</a:t>
                      </a:r>
                    </a:p>
                    <a:p>
                      <a:r>
                        <a:rPr lang="en-IT" dirty="0"/>
                        <a:t>150</a:t>
                      </a:r>
                    </a:p>
                  </a:txBody>
                  <a:tcPr/>
                </a:tc>
                <a:extLst>
                  <a:ext uri="{0D108BD9-81ED-4DB2-BD59-A6C34878D82A}">
                    <a16:rowId xmlns:a16="http://schemas.microsoft.com/office/drawing/2014/main" val="2783157561"/>
                  </a:ext>
                </a:extLst>
              </a:tr>
              <a:tr h="355864">
                <a:tc>
                  <a:txBody>
                    <a:bodyPr/>
                    <a:lstStyle/>
                    <a:p>
                      <a:r>
                        <a:rPr lang="en-US" dirty="0"/>
                        <a:t>C</a:t>
                      </a:r>
                      <a:r>
                        <a:rPr lang="en-IT" dirty="0"/>
                        <a:t>kan</a:t>
                      </a:r>
                    </a:p>
                  </a:txBody>
                  <a:tcPr/>
                </a:tc>
                <a:tc>
                  <a:txBody>
                    <a:bodyPr/>
                    <a:lstStyle/>
                    <a:p>
                      <a:r>
                        <a:rPr lang="en-IT" dirty="0"/>
                        <a:t>102</a:t>
                      </a:r>
                    </a:p>
                  </a:txBody>
                  <a:tcPr/>
                </a:tc>
                <a:tc>
                  <a:txBody>
                    <a:bodyPr/>
                    <a:lstStyle/>
                    <a:p>
                      <a:pPr algn="r" fontAlgn="b"/>
                      <a:r>
                        <a:rPr lang="en-IT" sz="1100" b="0" i="0" u="none" strike="noStrike" dirty="0">
                          <a:solidFill>
                            <a:srgbClr val="000000"/>
                          </a:solidFill>
                          <a:effectLst/>
                          <a:latin typeface="Calibri" panose="020F0502020204030204" pitchFamily="34" charset="0"/>
                        </a:rPr>
                        <a:t>0,414</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10,84804</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0,207317</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0,268918</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1,126531</a:t>
                      </a:r>
                    </a:p>
                  </a:txBody>
                  <a:tcPr marL="9525" marR="9525" marT="9525" marB="0" anchor="b"/>
                </a:tc>
                <a:extLst>
                  <a:ext uri="{0D108BD9-81ED-4DB2-BD59-A6C34878D82A}">
                    <a16:rowId xmlns:a16="http://schemas.microsoft.com/office/drawing/2014/main" val="3039069670"/>
                  </a:ext>
                </a:extLst>
              </a:tr>
              <a:tr h="355864">
                <a:tc>
                  <a:txBody>
                    <a:bodyPr/>
                    <a:lstStyle/>
                    <a:p>
                      <a:r>
                        <a:rPr lang="en-US" dirty="0"/>
                        <a:t>K</a:t>
                      </a:r>
                      <a:r>
                        <a:rPr lang="en-IT" dirty="0"/>
                        <a:t>an</a:t>
                      </a:r>
                    </a:p>
                  </a:txBody>
                  <a:tcPr/>
                </a:tc>
                <a:tc>
                  <a:txBody>
                    <a:bodyPr/>
                    <a:lstStyle/>
                    <a:p>
                      <a:r>
                        <a:rPr lang="en-IT" dirty="0"/>
                        <a:t>258</a:t>
                      </a:r>
                    </a:p>
                  </a:txBody>
                  <a:tcPr/>
                </a:tc>
                <a:tc>
                  <a:txBody>
                    <a:bodyPr/>
                    <a:lstStyle/>
                    <a:p>
                      <a:pPr algn="r" fontAlgn="b"/>
                      <a:r>
                        <a:rPr lang="en-IT" sz="1100" b="0" i="0" u="none" strike="noStrike" dirty="0">
                          <a:solidFill>
                            <a:srgbClr val="000000"/>
                          </a:solidFill>
                          <a:effectLst/>
                          <a:latin typeface="Calibri" panose="020F0502020204030204" pitchFamily="34" charset="0"/>
                        </a:rPr>
                        <a:t>0,422</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7,469573</a:t>
                      </a: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IT" sz="1100" b="0" i="0" u="none" strike="noStrike" dirty="0">
                          <a:solidFill>
                            <a:srgbClr val="000000"/>
                          </a:solidFill>
                          <a:effectLst/>
                          <a:latin typeface="Calibri" panose="020F0502020204030204" pitchFamily="34" charset="0"/>
                        </a:rPr>
                        <a:t>0,230375</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0,29653</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1,115998</a:t>
                      </a:r>
                    </a:p>
                  </a:txBody>
                  <a:tcPr marL="9525" marR="9525" marT="9525" marB="0" anchor="b"/>
                </a:tc>
                <a:extLst>
                  <a:ext uri="{0D108BD9-81ED-4DB2-BD59-A6C34878D82A}">
                    <a16:rowId xmlns:a16="http://schemas.microsoft.com/office/drawing/2014/main" val="2970779312"/>
                  </a:ext>
                </a:extLst>
              </a:tr>
              <a:tr h="355864">
                <a:tc>
                  <a:txBody>
                    <a:bodyPr/>
                    <a:lstStyle/>
                    <a:p>
                      <a:r>
                        <a:rPr lang="en-IT" dirty="0"/>
                        <a:t>mlp</a:t>
                      </a:r>
                    </a:p>
                  </a:txBody>
                  <a:tcPr/>
                </a:tc>
                <a:tc>
                  <a:txBody>
                    <a:bodyPr/>
                    <a:lstStyle/>
                    <a:p>
                      <a:r>
                        <a:rPr lang="en-IT" dirty="0"/>
                        <a:t>312</a:t>
                      </a:r>
                    </a:p>
                  </a:txBody>
                  <a:tcPr/>
                </a:tc>
                <a:tc>
                  <a:txBody>
                    <a:bodyPr/>
                    <a:lstStyle/>
                    <a:p>
                      <a:pPr algn="r" fontAlgn="b"/>
                      <a:r>
                        <a:rPr lang="en-IT" sz="1100" b="0" i="0" u="none" strike="noStrike" dirty="0">
                          <a:solidFill>
                            <a:srgbClr val="00B050"/>
                          </a:solidFill>
                          <a:effectLst/>
                          <a:latin typeface="Calibri" panose="020F0502020204030204" pitchFamily="34" charset="0"/>
                        </a:rPr>
                        <a:t>0,348</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1,327048</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0,157495</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0,228905</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0,371516</a:t>
                      </a:r>
                    </a:p>
                  </a:txBody>
                  <a:tcPr marL="9525" marR="9525" marT="9525" marB="0" anchor="b"/>
                </a:tc>
                <a:extLst>
                  <a:ext uri="{0D108BD9-81ED-4DB2-BD59-A6C34878D82A}">
                    <a16:rowId xmlns:a16="http://schemas.microsoft.com/office/drawing/2014/main" val="3650402996"/>
                  </a:ext>
                </a:extLst>
              </a:tr>
              <a:tr h="355864">
                <a:tc>
                  <a:txBody>
                    <a:bodyPr/>
                    <a:lstStyle/>
                    <a:p>
                      <a:r>
                        <a:rPr lang="en-IT" dirty="0"/>
                        <a:t>deepckan</a:t>
                      </a:r>
                    </a:p>
                  </a:txBody>
                  <a:tcPr/>
                </a:tc>
                <a:tc>
                  <a:txBody>
                    <a:bodyPr/>
                    <a:lstStyle/>
                    <a:p>
                      <a:r>
                        <a:rPr lang="en-IT" dirty="0"/>
                        <a:t>525</a:t>
                      </a:r>
                    </a:p>
                  </a:txBody>
                  <a:tcPr/>
                </a:tc>
                <a:tc>
                  <a:txBody>
                    <a:bodyPr/>
                    <a:lstStyle/>
                    <a:p>
                      <a:pPr algn="r" fontAlgn="b"/>
                      <a:r>
                        <a:rPr lang="en-IT" sz="1100" b="0" i="0" u="none" strike="noStrike" dirty="0">
                          <a:solidFill>
                            <a:srgbClr val="00B050"/>
                          </a:solidFill>
                          <a:effectLst/>
                          <a:latin typeface="Calibri" panose="020F0502020204030204" pitchFamily="34" charset="0"/>
                        </a:rPr>
                        <a:t>0,37</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0,230296</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0,162879</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0,260813</a:t>
                      </a:r>
                    </a:p>
                  </a:txBody>
                  <a:tcPr marL="9525" marR="9525" marT="9525" marB="0" anchor="b"/>
                </a:tc>
                <a:tc>
                  <a:txBody>
                    <a:bodyPr/>
                    <a:lstStyle/>
                    <a:p>
                      <a:pPr algn="r" fontAlgn="b"/>
                      <a:r>
                        <a:rPr lang="en-IT" sz="1100" b="0" i="0" u="none" strike="noStrike" dirty="0">
                          <a:solidFill>
                            <a:srgbClr val="FF0000"/>
                          </a:solidFill>
                          <a:effectLst/>
                          <a:latin typeface="Calibri" panose="020F0502020204030204" pitchFamily="34" charset="0"/>
                        </a:rPr>
                        <a:t>1,256518</a:t>
                      </a:r>
                    </a:p>
                  </a:txBody>
                  <a:tcPr marL="9525" marR="9525" marT="9525" marB="0" anchor="b"/>
                </a:tc>
                <a:extLst>
                  <a:ext uri="{0D108BD9-81ED-4DB2-BD59-A6C34878D82A}">
                    <a16:rowId xmlns:a16="http://schemas.microsoft.com/office/drawing/2014/main" val="745714787"/>
                  </a:ext>
                </a:extLst>
              </a:tr>
              <a:tr h="614232">
                <a:tc>
                  <a:txBody>
                    <a:bodyPr/>
                    <a:lstStyle/>
                    <a:p>
                      <a:r>
                        <a:rPr lang="en-US" dirty="0"/>
                        <a:t>T</a:t>
                      </a:r>
                      <a:r>
                        <a:rPr lang="en-IT" dirty="0"/>
                        <a:t>anh ckan</a:t>
                      </a:r>
                    </a:p>
                  </a:txBody>
                  <a:tcPr/>
                </a:tc>
                <a:tc>
                  <a:txBody>
                    <a:bodyPr/>
                    <a:lstStyle/>
                    <a:p>
                      <a:r>
                        <a:rPr lang="en-IT" dirty="0"/>
                        <a:t>102</a:t>
                      </a:r>
                    </a:p>
                  </a:txBody>
                  <a:tcPr/>
                </a:tc>
                <a:tc>
                  <a:txBody>
                    <a:bodyPr/>
                    <a:lstStyle/>
                    <a:p>
                      <a:pPr algn="r" fontAlgn="b"/>
                      <a:r>
                        <a:rPr lang="en-IT" sz="1100" b="0" i="0" u="none" strike="noStrike" dirty="0">
                          <a:solidFill>
                            <a:srgbClr val="000000"/>
                          </a:solidFill>
                          <a:effectLst/>
                          <a:latin typeface="Calibri" panose="020F0502020204030204" pitchFamily="34" charset="0"/>
                        </a:rPr>
                        <a:t>0,458</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0,729745</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0,208603</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0,301403</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1,120869</a:t>
                      </a:r>
                    </a:p>
                  </a:txBody>
                  <a:tcPr marL="9525" marR="9525" marT="9525" marB="0" anchor="b"/>
                </a:tc>
                <a:extLst>
                  <a:ext uri="{0D108BD9-81ED-4DB2-BD59-A6C34878D82A}">
                    <a16:rowId xmlns:a16="http://schemas.microsoft.com/office/drawing/2014/main" val="1415128084"/>
                  </a:ext>
                </a:extLst>
              </a:tr>
              <a:tr h="355864">
                <a:tc>
                  <a:txBody>
                    <a:bodyPr/>
                    <a:lstStyle/>
                    <a:p>
                      <a:r>
                        <a:rPr lang="en-US" dirty="0"/>
                        <a:t>perceptron</a:t>
                      </a:r>
                      <a:endParaRPr lang="en-IT" dirty="0"/>
                    </a:p>
                  </a:txBody>
                  <a:tcPr/>
                </a:tc>
                <a:tc>
                  <a:txBody>
                    <a:bodyPr/>
                    <a:lstStyle/>
                    <a:p>
                      <a:r>
                        <a:rPr lang="en-IT" dirty="0"/>
                        <a:t>35/60</a:t>
                      </a:r>
                    </a:p>
                  </a:txBody>
                  <a:tcPr/>
                </a:tc>
                <a:tc>
                  <a:txBody>
                    <a:bodyPr/>
                    <a:lstStyle/>
                    <a:p>
                      <a:pPr algn="r" fontAlgn="b"/>
                      <a:r>
                        <a:rPr lang="en-IT" sz="1100" b="0" i="0" u="none" strike="noStrike" dirty="0">
                          <a:solidFill>
                            <a:srgbClr val="000000"/>
                          </a:solidFill>
                          <a:effectLst/>
                          <a:latin typeface="Calibri" panose="020F0502020204030204" pitchFamily="34" charset="0"/>
                        </a:rPr>
                        <a:t>0,458</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0,146639</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0,187869</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0,295225</a:t>
                      </a: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IT" sz="1100" b="0" i="0" u="none" strike="noStrike" dirty="0">
                          <a:solidFill>
                            <a:srgbClr val="00B050"/>
                          </a:solidFill>
                          <a:effectLst/>
                          <a:latin typeface="Calibri" panose="020F0502020204030204" pitchFamily="34" charset="0"/>
                        </a:rPr>
                        <a:t>0,431465</a:t>
                      </a:r>
                    </a:p>
                  </a:txBody>
                  <a:tcPr marL="9525" marR="9525" marT="9525" marB="0" anchor="b"/>
                </a:tc>
                <a:extLst>
                  <a:ext uri="{0D108BD9-81ED-4DB2-BD59-A6C34878D82A}">
                    <a16:rowId xmlns:a16="http://schemas.microsoft.com/office/drawing/2014/main" val="3981856192"/>
                  </a:ext>
                </a:extLst>
              </a:tr>
              <a:tr h="355864">
                <a:tc>
                  <a:txBody>
                    <a:bodyPr/>
                    <a:lstStyle/>
                    <a:p>
                      <a:r>
                        <a:rPr lang="en-US" dirty="0"/>
                        <a:t>D</a:t>
                      </a:r>
                      <a:r>
                        <a:rPr lang="en-IT" dirty="0"/>
                        <a:t>eepwide ckan</a:t>
                      </a:r>
                    </a:p>
                  </a:txBody>
                  <a:tcPr/>
                </a:tc>
                <a:tc>
                  <a:txBody>
                    <a:bodyPr/>
                    <a:lstStyle/>
                    <a:p>
                      <a:r>
                        <a:rPr lang="en-IT" dirty="0"/>
                        <a:t>1050</a:t>
                      </a:r>
                    </a:p>
                  </a:txBody>
                  <a:tcPr/>
                </a:tc>
                <a:tc>
                  <a:txBody>
                    <a:bodyPr/>
                    <a:lstStyle/>
                    <a:p>
                      <a:pPr algn="r" fontAlgn="b"/>
                      <a:r>
                        <a:rPr lang="en-IT" sz="1100" b="0" i="0" u="none" strike="noStrike" dirty="0">
                          <a:solidFill>
                            <a:srgbClr val="00B050"/>
                          </a:solidFill>
                          <a:effectLst/>
                          <a:latin typeface="Calibri" panose="020F0502020204030204" pitchFamily="34" charset="0"/>
                        </a:rPr>
                        <a:t>0,379</a:t>
                      </a:r>
                    </a:p>
                  </a:txBody>
                  <a:tcPr marL="9525" marR="9525" marT="9525" marB="0" anchor="b"/>
                </a:tc>
                <a:tc>
                  <a:txBody>
                    <a:bodyPr/>
                    <a:lstStyle/>
                    <a:p>
                      <a:pPr algn="r" fontAlgn="b"/>
                      <a:r>
                        <a:rPr lang="en-IT" sz="1100" b="0" i="0" u="none" strike="noStrike" dirty="0">
                          <a:solidFill>
                            <a:srgbClr val="00B050"/>
                          </a:solidFill>
                          <a:effectLst/>
                          <a:latin typeface="Calibri" panose="020F0502020204030204" pitchFamily="34" charset="0"/>
                        </a:rPr>
                        <a:t>0,137094</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0,159655</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0,26493</a:t>
                      </a:r>
                    </a:p>
                  </a:txBody>
                  <a:tcPr marL="9525" marR="9525" marT="9525" marB="0" anchor="b"/>
                </a:tc>
                <a:tc>
                  <a:txBody>
                    <a:bodyPr/>
                    <a:lstStyle/>
                    <a:p>
                      <a:pPr algn="r" fontAlgn="b"/>
                      <a:r>
                        <a:rPr lang="en-IT" sz="1100" b="0" i="0" u="none" strike="noStrike" dirty="0">
                          <a:solidFill>
                            <a:srgbClr val="FF0000"/>
                          </a:solidFill>
                          <a:effectLst/>
                          <a:latin typeface="Calibri" panose="020F0502020204030204" pitchFamily="34" charset="0"/>
                        </a:rPr>
                        <a:t>1,20974</a:t>
                      </a:r>
                    </a:p>
                  </a:txBody>
                  <a:tcPr marL="9525" marR="9525" marT="9525" marB="0" anchor="b"/>
                </a:tc>
                <a:extLst>
                  <a:ext uri="{0D108BD9-81ED-4DB2-BD59-A6C34878D82A}">
                    <a16:rowId xmlns:a16="http://schemas.microsoft.com/office/drawing/2014/main" val="914954104"/>
                  </a:ext>
                </a:extLst>
              </a:tr>
              <a:tr h="355864">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dirty="0"/>
                    </a:p>
                  </a:txBody>
                  <a:tcPr/>
                </a:tc>
                <a:tc>
                  <a:txBody>
                    <a:bodyPr/>
                    <a:lstStyle/>
                    <a:p>
                      <a:endParaRPr lang="en-IT"/>
                    </a:p>
                  </a:txBody>
                  <a:tcPr/>
                </a:tc>
                <a:tc>
                  <a:txBody>
                    <a:bodyPr/>
                    <a:lstStyle/>
                    <a:p>
                      <a:endParaRPr lang="en-IT"/>
                    </a:p>
                  </a:txBody>
                  <a:tcPr/>
                </a:tc>
                <a:tc>
                  <a:txBody>
                    <a:bodyPr/>
                    <a:lstStyle/>
                    <a:p>
                      <a:endParaRPr lang="en-IT" dirty="0"/>
                    </a:p>
                  </a:txBody>
                  <a:tcPr/>
                </a:tc>
                <a:extLst>
                  <a:ext uri="{0D108BD9-81ED-4DB2-BD59-A6C34878D82A}">
                    <a16:rowId xmlns:a16="http://schemas.microsoft.com/office/drawing/2014/main" val="1447058733"/>
                  </a:ext>
                </a:extLst>
              </a:tr>
              <a:tr h="355864">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extLst>
                  <a:ext uri="{0D108BD9-81ED-4DB2-BD59-A6C34878D82A}">
                    <a16:rowId xmlns:a16="http://schemas.microsoft.com/office/drawing/2014/main" val="1495452391"/>
                  </a:ext>
                </a:extLst>
              </a:tr>
              <a:tr h="355864">
                <a:tc>
                  <a:txBody>
                    <a:bodyPr/>
                    <a:lstStyle/>
                    <a:p>
                      <a:endParaRPr lang="en-IT"/>
                    </a:p>
                  </a:txBody>
                  <a:tcPr/>
                </a:tc>
                <a:tc>
                  <a:txBody>
                    <a:bodyPr/>
                    <a:lstStyle/>
                    <a:p>
                      <a:endParaRPr lang="en-IT" dirty="0"/>
                    </a:p>
                  </a:txBody>
                  <a:tcPr/>
                </a:tc>
                <a:tc>
                  <a:txBody>
                    <a:bodyPr/>
                    <a:lstStyle/>
                    <a:p>
                      <a:endParaRPr lang="en-IT"/>
                    </a:p>
                  </a:txBody>
                  <a:tcPr/>
                </a:tc>
                <a:tc>
                  <a:txBody>
                    <a:bodyPr/>
                    <a:lstStyle/>
                    <a:p>
                      <a:endParaRPr lang="en-IT"/>
                    </a:p>
                  </a:txBody>
                  <a:tcPr/>
                </a:tc>
                <a:tc>
                  <a:txBody>
                    <a:bodyPr/>
                    <a:lstStyle/>
                    <a:p>
                      <a:endParaRPr lang="en-IT" dirty="0"/>
                    </a:p>
                  </a:txBody>
                  <a:tcPr/>
                </a:tc>
                <a:tc>
                  <a:txBody>
                    <a:bodyPr/>
                    <a:lstStyle/>
                    <a:p>
                      <a:endParaRPr lang="en-IT"/>
                    </a:p>
                  </a:txBody>
                  <a:tcPr/>
                </a:tc>
                <a:tc>
                  <a:txBody>
                    <a:bodyPr/>
                    <a:lstStyle/>
                    <a:p>
                      <a:endParaRPr lang="en-IT" dirty="0"/>
                    </a:p>
                  </a:txBody>
                  <a:tcPr/>
                </a:tc>
                <a:extLst>
                  <a:ext uri="{0D108BD9-81ED-4DB2-BD59-A6C34878D82A}">
                    <a16:rowId xmlns:a16="http://schemas.microsoft.com/office/drawing/2014/main" val="1442854229"/>
                  </a:ext>
                </a:extLst>
              </a:tr>
            </a:tbl>
          </a:graphicData>
        </a:graphic>
      </p:graphicFrame>
    </p:spTree>
    <p:extLst>
      <p:ext uri="{BB962C8B-B14F-4D97-AF65-F5344CB8AC3E}">
        <p14:creationId xmlns:p14="http://schemas.microsoft.com/office/powerpoint/2010/main" val="241969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27155" y="769891"/>
            <a:ext cx="8508999" cy="410369"/>
          </a:xfrm>
        </p:spPr>
        <p:txBody>
          <a:bodyPr/>
          <a:lstStyle/>
          <a:p>
            <a:r>
              <a:rPr lang="de-DE" dirty="0" err="1"/>
              <a:t>Trained</a:t>
            </a:r>
            <a:r>
              <a:rPr lang="de-DE" dirty="0"/>
              <a:t> on High </a:t>
            </a:r>
            <a:r>
              <a:rPr lang="de-DE" dirty="0" err="1"/>
              <a:t>Freq</a:t>
            </a:r>
            <a:endParaRPr lang="de-DE" dirty="0"/>
          </a:p>
        </p:txBody>
      </p:sp>
      <p:graphicFrame>
        <p:nvGraphicFramePr>
          <p:cNvPr id="5" name="Content Placeholder 4">
            <a:extLst>
              <a:ext uri="{FF2B5EF4-FFF2-40B4-BE49-F238E27FC236}">
                <a16:creationId xmlns:a16="http://schemas.microsoft.com/office/drawing/2014/main" id="{5032A5E5-05F9-8C40-AB17-4862346C3F37}"/>
              </a:ext>
            </a:extLst>
          </p:cNvPr>
          <p:cNvGraphicFramePr>
            <a:graphicFrameLocks noGrp="1"/>
          </p:cNvGraphicFramePr>
          <p:nvPr>
            <p:ph idx="10"/>
            <p:extLst>
              <p:ext uri="{D42A27DB-BD31-4B8C-83A1-F6EECF244321}">
                <p14:modId xmlns:p14="http://schemas.microsoft.com/office/powerpoint/2010/main" val="718687534"/>
              </p:ext>
            </p:extLst>
          </p:nvPr>
        </p:nvGraphicFramePr>
        <p:xfrm>
          <a:off x="319092" y="1978025"/>
          <a:ext cx="8508997" cy="5094792"/>
        </p:xfrm>
        <a:graphic>
          <a:graphicData uri="http://schemas.openxmlformats.org/drawingml/2006/table">
            <a:tbl>
              <a:tblPr firstRow="1" bandRow="1">
                <a:tableStyleId>{2D5ABB26-0587-4C30-8999-92F81FD0307C}</a:tableStyleId>
              </a:tblPr>
              <a:tblGrid>
                <a:gridCol w="1856841">
                  <a:extLst>
                    <a:ext uri="{9D8B030D-6E8A-4147-A177-3AD203B41FA5}">
                      <a16:colId xmlns:a16="http://schemas.microsoft.com/office/drawing/2014/main" val="2697733791"/>
                    </a:ext>
                  </a:extLst>
                </a:gridCol>
                <a:gridCol w="889000">
                  <a:extLst>
                    <a:ext uri="{9D8B030D-6E8A-4147-A177-3AD203B41FA5}">
                      <a16:colId xmlns:a16="http://schemas.microsoft.com/office/drawing/2014/main" val="464855398"/>
                    </a:ext>
                  </a:extLst>
                </a:gridCol>
                <a:gridCol w="900872">
                  <a:extLst>
                    <a:ext uri="{9D8B030D-6E8A-4147-A177-3AD203B41FA5}">
                      <a16:colId xmlns:a16="http://schemas.microsoft.com/office/drawing/2014/main" val="811269571"/>
                    </a:ext>
                  </a:extLst>
                </a:gridCol>
                <a:gridCol w="1215571">
                  <a:extLst>
                    <a:ext uri="{9D8B030D-6E8A-4147-A177-3AD203B41FA5}">
                      <a16:colId xmlns:a16="http://schemas.microsoft.com/office/drawing/2014/main" val="593991346"/>
                    </a:ext>
                  </a:extLst>
                </a:gridCol>
                <a:gridCol w="1215571">
                  <a:extLst>
                    <a:ext uri="{9D8B030D-6E8A-4147-A177-3AD203B41FA5}">
                      <a16:colId xmlns:a16="http://schemas.microsoft.com/office/drawing/2014/main" val="710509017"/>
                    </a:ext>
                  </a:extLst>
                </a:gridCol>
                <a:gridCol w="1215571">
                  <a:extLst>
                    <a:ext uri="{9D8B030D-6E8A-4147-A177-3AD203B41FA5}">
                      <a16:colId xmlns:a16="http://schemas.microsoft.com/office/drawing/2014/main" val="1599115245"/>
                    </a:ext>
                  </a:extLst>
                </a:gridCol>
                <a:gridCol w="1215571">
                  <a:extLst>
                    <a:ext uri="{9D8B030D-6E8A-4147-A177-3AD203B41FA5}">
                      <a16:colId xmlns:a16="http://schemas.microsoft.com/office/drawing/2014/main" val="1971062456"/>
                    </a:ext>
                  </a:extLst>
                </a:gridCol>
              </a:tblGrid>
              <a:tr h="614232">
                <a:tc>
                  <a:txBody>
                    <a:bodyPr/>
                    <a:lstStyle/>
                    <a:p>
                      <a:r>
                        <a:rPr lang="en-IT" dirty="0"/>
                        <a:t>Architecture</a:t>
                      </a:r>
                    </a:p>
                  </a:txBody>
                  <a:tcPr/>
                </a:tc>
                <a:tc>
                  <a:txBody>
                    <a:bodyPr/>
                    <a:lstStyle/>
                    <a:p>
                      <a:r>
                        <a:rPr lang="en-US" dirty="0"/>
                        <a:t>N</a:t>
                      </a:r>
                      <a:r>
                        <a:rPr lang="en-IT" dirty="0"/>
                        <a:t>umber params</a:t>
                      </a:r>
                    </a:p>
                  </a:txBody>
                  <a:tcPr/>
                </a:tc>
                <a:tc>
                  <a:txBody>
                    <a:bodyPr/>
                    <a:lstStyle/>
                    <a:p>
                      <a:r>
                        <a:rPr lang="en-US" dirty="0"/>
                        <a:t>M</a:t>
                      </a:r>
                      <a:r>
                        <a:rPr lang="en-IT" dirty="0"/>
                        <a:t>se_test</a:t>
                      </a:r>
                    </a:p>
                  </a:txBody>
                  <a:tcPr/>
                </a:tc>
                <a:tc>
                  <a:txBody>
                    <a:bodyPr/>
                    <a:lstStyle/>
                    <a:p>
                      <a:r>
                        <a:rPr lang="en-US" dirty="0"/>
                        <a:t>M</a:t>
                      </a:r>
                      <a:r>
                        <a:rPr lang="en-IT" dirty="0"/>
                        <a:t>se rel 0025</a:t>
                      </a:r>
                    </a:p>
                  </a:txBody>
                  <a:tcPr/>
                </a:tc>
                <a:tc>
                  <a:txBody>
                    <a:bodyPr/>
                    <a:lstStyle/>
                    <a:p>
                      <a:r>
                        <a:rPr lang="en-US" dirty="0"/>
                        <a:t>M</a:t>
                      </a:r>
                      <a:r>
                        <a:rPr lang="en-IT" dirty="0"/>
                        <a:t>se rel</a:t>
                      </a:r>
                    </a:p>
                    <a:p>
                      <a:r>
                        <a:rPr lang="en-IT" dirty="0"/>
                        <a:t>025</a:t>
                      </a:r>
                    </a:p>
                  </a:txBody>
                  <a:tcPr/>
                </a:tc>
                <a:tc>
                  <a:txBody>
                    <a:bodyPr/>
                    <a:lstStyle/>
                    <a:p>
                      <a:r>
                        <a:rPr lang="en-IT" dirty="0"/>
                        <a:t>mse rel</a:t>
                      </a:r>
                    </a:p>
                    <a:p>
                      <a:r>
                        <a:rPr lang="en-IT" dirty="0"/>
                        <a:t>050</a:t>
                      </a:r>
                    </a:p>
                  </a:txBody>
                  <a:tcPr/>
                </a:tc>
                <a:tc>
                  <a:txBody>
                    <a:bodyPr/>
                    <a:lstStyle/>
                    <a:p>
                      <a:r>
                        <a:rPr lang="en-US" dirty="0"/>
                        <a:t>M</a:t>
                      </a:r>
                      <a:r>
                        <a:rPr lang="en-IT" dirty="0"/>
                        <a:t>se rel</a:t>
                      </a:r>
                    </a:p>
                    <a:p>
                      <a:r>
                        <a:rPr lang="en-IT" dirty="0"/>
                        <a:t>150</a:t>
                      </a:r>
                    </a:p>
                  </a:txBody>
                  <a:tcPr/>
                </a:tc>
                <a:extLst>
                  <a:ext uri="{0D108BD9-81ED-4DB2-BD59-A6C34878D82A}">
                    <a16:rowId xmlns:a16="http://schemas.microsoft.com/office/drawing/2014/main" val="2783157561"/>
                  </a:ext>
                </a:extLst>
              </a:tr>
              <a:tr h="355864">
                <a:tc>
                  <a:txBody>
                    <a:bodyPr/>
                    <a:lstStyle/>
                    <a:p>
                      <a:r>
                        <a:rPr lang="en-US" dirty="0"/>
                        <a:t>C</a:t>
                      </a:r>
                      <a:r>
                        <a:rPr lang="en-IT" dirty="0"/>
                        <a:t>kan</a:t>
                      </a:r>
                    </a:p>
                  </a:txBody>
                  <a:tcPr/>
                </a:tc>
                <a:tc>
                  <a:txBody>
                    <a:bodyPr/>
                    <a:lstStyle/>
                    <a:p>
                      <a:r>
                        <a:rPr lang="en-IT" dirty="0"/>
                        <a:t>102</a:t>
                      </a:r>
                    </a:p>
                  </a:txBody>
                  <a:tcPr/>
                </a:tc>
                <a:tc>
                  <a:txBody>
                    <a:bodyPr/>
                    <a:lstStyle/>
                    <a:p>
                      <a:pPr algn="r" fontAlgn="b"/>
                      <a:r>
                        <a:rPr lang="en-IT" sz="1100" b="0" i="0" u="none" strike="noStrike" dirty="0">
                          <a:solidFill>
                            <a:srgbClr val="000000"/>
                          </a:solidFill>
                          <a:effectLst/>
                          <a:latin typeface="Calibri" panose="020F0502020204030204" pitchFamily="34" charset="0"/>
                        </a:rPr>
                        <a:t>0,42</a:t>
                      </a:r>
                    </a:p>
                  </a:txBody>
                  <a:tcPr marL="9525" marR="9525" marT="9525" marB="0" anchor="b"/>
                </a:tc>
                <a:tc>
                  <a:txBody>
                    <a:bodyPr/>
                    <a:lstStyle/>
                    <a:p>
                      <a:pPr algn="r" fontAlgn="b"/>
                      <a:r>
                        <a:rPr lang="en-IT" sz="1100" b="0" i="0" u="none" strike="noStrike" dirty="0">
                          <a:solidFill>
                            <a:schemeClr val="accent5">
                              <a:lumMod val="60000"/>
                              <a:lumOff val="40000"/>
                            </a:schemeClr>
                          </a:solidFill>
                          <a:effectLst/>
                          <a:latin typeface="Calibri" panose="020F0502020204030204" pitchFamily="34" charset="0"/>
                        </a:rPr>
                        <a:t>39,87588</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0,423038</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0,285202</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1,110445</a:t>
                      </a:r>
                    </a:p>
                  </a:txBody>
                  <a:tcPr marL="9525" marR="9525" marT="9525" marB="0" anchor="b"/>
                </a:tc>
                <a:extLst>
                  <a:ext uri="{0D108BD9-81ED-4DB2-BD59-A6C34878D82A}">
                    <a16:rowId xmlns:a16="http://schemas.microsoft.com/office/drawing/2014/main" val="3039069670"/>
                  </a:ext>
                </a:extLst>
              </a:tr>
              <a:tr h="355864">
                <a:tc>
                  <a:txBody>
                    <a:bodyPr/>
                    <a:lstStyle/>
                    <a:p>
                      <a:r>
                        <a:rPr lang="en-US" dirty="0"/>
                        <a:t>K</a:t>
                      </a:r>
                      <a:r>
                        <a:rPr lang="en-IT" dirty="0"/>
                        <a:t>an</a:t>
                      </a:r>
                    </a:p>
                  </a:txBody>
                  <a:tcPr/>
                </a:tc>
                <a:tc>
                  <a:txBody>
                    <a:bodyPr/>
                    <a:lstStyle/>
                    <a:p>
                      <a:r>
                        <a:rPr lang="en-IT" dirty="0"/>
                        <a:t>258</a:t>
                      </a:r>
                    </a:p>
                  </a:txBody>
                  <a:tcPr/>
                </a:tc>
                <a:tc>
                  <a:txBody>
                    <a:bodyPr/>
                    <a:lstStyle/>
                    <a:p>
                      <a:pPr algn="r" fontAlgn="b"/>
                      <a:r>
                        <a:rPr lang="en-IT" sz="1100" b="0" i="0" u="none" strike="noStrike" dirty="0">
                          <a:solidFill>
                            <a:srgbClr val="000000"/>
                          </a:solidFill>
                          <a:effectLst/>
                          <a:latin typeface="Calibri" panose="020F0502020204030204" pitchFamily="34" charset="0"/>
                        </a:rPr>
                        <a:t>1,13</a:t>
                      </a:r>
                    </a:p>
                  </a:txBody>
                  <a:tcPr marL="9525" marR="9525" marT="9525" marB="0" anchor="b"/>
                </a:tc>
                <a:tc>
                  <a:txBody>
                    <a:bodyPr/>
                    <a:lstStyle/>
                    <a:p>
                      <a:pPr algn="r" fontAlgn="b"/>
                      <a:r>
                        <a:rPr lang="en-IT" sz="1100" b="0" i="0" u="none" strike="noStrike" dirty="0">
                          <a:solidFill>
                            <a:schemeClr val="accent5">
                              <a:lumMod val="60000"/>
                              <a:lumOff val="40000"/>
                            </a:schemeClr>
                          </a:solidFill>
                          <a:effectLst/>
                          <a:latin typeface="Calibri" panose="020F0502020204030204" pitchFamily="34" charset="0"/>
                        </a:rPr>
                        <a:t>22,3067</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0,265787</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0,578723</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1,26248</a:t>
                      </a:r>
                    </a:p>
                  </a:txBody>
                  <a:tcPr marL="9525" marR="9525" marT="9525" marB="0" anchor="b"/>
                </a:tc>
                <a:extLst>
                  <a:ext uri="{0D108BD9-81ED-4DB2-BD59-A6C34878D82A}">
                    <a16:rowId xmlns:a16="http://schemas.microsoft.com/office/drawing/2014/main" val="2970779312"/>
                  </a:ext>
                </a:extLst>
              </a:tr>
              <a:tr h="355864">
                <a:tc>
                  <a:txBody>
                    <a:bodyPr/>
                    <a:lstStyle/>
                    <a:p>
                      <a:r>
                        <a:rPr lang="en-IT" dirty="0"/>
                        <a:t>mlp</a:t>
                      </a:r>
                    </a:p>
                  </a:txBody>
                  <a:tcPr/>
                </a:tc>
                <a:tc>
                  <a:txBody>
                    <a:bodyPr/>
                    <a:lstStyle/>
                    <a:p>
                      <a:r>
                        <a:rPr lang="en-IT" dirty="0"/>
                        <a:t>312</a:t>
                      </a:r>
                    </a:p>
                  </a:txBody>
                  <a:tcPr/>
                </a:tc>
                <a:tc>
                  <a:txBody>
                    <a:bodyPr/>
                    <a:lstStyle/>
                    <a:p>
                      <a:pPr algn="r" fontAlgn="b"/>
                      <a:r>
                        <a:rPr lang="en-IT" sz="1100" b="0" i="0" u="none" strike="noStrike" dirty="0">
                          <a:solidFill>
                            <a:srgbClr val="000000"/>
                          </a:solidFill>
                          <a:effectLst/>
                          <a:latin typeface="Calibri" panose="020F0502020204030204" pitchFamily="34" charset="0"/>
                        </a:rPr>
                        <a:t>0,431</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6,525101</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0,276057</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0,308725</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0,389847</a:t>
                      </a:r>
                    </a:p>
                  </a:txBody>
                  <a:tcPr marL="9525" marR="9525" marT="9525" marB="0" anchor="b"/>
                </a:tc>
                <a:extLst>
                  <a:ext uri="{0D108BD9-81ED-4DB2-BD59-A6C34878D82A}">
                    <a16:rowId xmlns:a16="http://schemas.microsoft.com/office/drawing/2014/main" val="3650402996"/>
                  </a:ext>
                </a:extLst>
              </a:tr>
              <a:tr h="355864">
                <a:tc>
                  <a:txBody>
                    <a:bodyPr/>
                    <a:lstStyle/>
                    <a:p>
                      <a:r>
                        <a:rPr lang="en-IT" dirty="0"/>
                        <a:t>deepckan</a:t>
                      </a:r>
                    </a:p>
                  </a:txBody>
                  <a:tcPr/>
                </a:tc>
                <a:tc>
                  <a:txBody>
                    <a:bodyPr/>
                    <a:lstStyle/>
                    <a:p>
                      <a:r>
                        <a:rPr lang="en-IT" dirty="0"/>
                        <a:t>525</a:t>
                      </a:r>
                    </a:p>
                  </a:txBody>
                  <a:tcPr/>
                </a:tc>
                <a:tc>
                  <a:txBody>
                    <a:bodyPr/>
                    <a:lstStyle/>
                    <a:p>
                      <a:pPr algn="r" fontAlgn="b"/>
                      <a:r>
                        <a:rPr lang="en-IT" sz="1100" b="0" i="0" u="none" strike="noStrike" dirty="0">
                          <a:solidFill>
                            <a:srgbClr val="000000"/>
                          </a:solidFill>
                          <a:effectLst/>
                          <a:latin typeface="Calibri" panose="020F0502020204030204" pitchFamily="34" charset="0"/>
                        </a:rPr>
                        <a:t>0,421</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0,597879</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0,263642</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0,291255</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0,906712</a:t>
                      </a:r>
                    </a:p>
                  </a:txBody>
                  <a:tcPr marL="9525" marR="9525" marT="9525" marB="0" anchor="b"/>
                </a:tc>
                <a:extLst>
                  <a:ext uri="{0D108BD9-81ED-4DB2-BD59-A6C34878D82A}">
                    <a16:rowId xmlns:a16="http://schemas.microsoft.com/office/drawing/2014/main" val="745714787"/>
                  </a:ext>
                </a:extLst>
              </a:tr>
              <a:tr h="614232">
                <a:tc>
                  <a:txBody>
                    <a:bodyPr/>
                    <a:lstStyle/>
                    <a:p>
                      <a:r>
                        <a:rPr lang="en-US" dirty="0"/>
                        <a:t>T</a:t>
                      </a:r>
                      <a:r>
                        <a:rPr lang="en-IT" dirty="0"/>
                        <a:t>anh ckan</a:t>
                      </a:r>
                    </a:p>
                  </a:txBody>
                  <a:tcPr/>
                </a:tc>
                <a:tc>
                  <a:txBody>
                    <a:bodyPr/>
                    <a:lstStyle/>
                    <a:p>
                      <a:r>
                        <a:rPr lang="en-IT" dirty="0"/>
                        <a:t>102</a:t>
                      </a:r>
                    </a:p>
                  </a:txBody>
                  <a:tcPr/>
                </a:tc>
                <a:tc>
                  <a:txBody>
                    <a:bodyPr/>
                    <a:lstStyle/>
                    <a:p>
                      <a:pPr algn="r" fontAlgn="b"/>
                      <a:r>
                        <a:rPr lang="en-IT" sz="1100" b="0" i="0" u="none" strike="noStrike" dirty="0">
                          <a:solidFill>
                            <a:srgbClr val="000000"/>
                          </a:solidFill>
                          <a:effectLst/>
                          <a:latin typeface="Calibri" panose="020F0502020204030204" pitchFamily="34" charset="0"/>
                        </a:rPr>
                        <a:t>0,442</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3,667358</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0,471017</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0,4522</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1,120982</a:t>
                      </a:r>
                    </a:p>
                  </a:txBody>
                  <a:tcPr marL="9525" marR="9525" marT="9525" marB="0" anchor="b"/>
                </a:tc>
                <a:extLst>
                  <a:ext uri="{0D108BD9-81ED-4DB2-BD59-A6C34878D82A}">
                    <a16:rowId xmlns:a16="http://schemas.microsoft.com/office/drawing/2014/main" val="1415128084"/>
                  </a:ext>
                </a:extLst>
              </a:tr>
              <a:tr h="355864">
                <a:tc>
                  <a:txBody>
                    <a:bodyPr/>
                    <a:lstStyle/>
                    <a:p>
                      <a:r>
                        <a:rPr lang="en-US" dirty="0"/>
                        <a:t>perceptron</a:t>
                      </a:r>
                      <a:endParaRPr lang="en-IT" dirty="0"/>
                    </a:p>
                  </a:txBody>
                  <a:tcPr/>
                </a:tc>
                <a:tc>
                  <a:txBody>
                    <a:bodyPr/>
                    <a:lstStyle/>
                    <a:p>
                      <a:r>
                        <a:rPr lang="en-IT" dirty="0"/>
                        <a:t>35/60</a:t>
                      </a:r>
                    </a:p>
                  </a:txBody>
                  <a:tcPr/>
                </a:tc>
                <a:tc>
                  <a:txBody>
                    <a:bodyPr/>
                    <a:lstStyle/>
                    <a:p>
                      <a:pPr algn="l" fontAlgn="b"/>
                      <a:r>
                        <a:rPr lang="en-IT" sz="1100" b="0" i="0" u="none" strike="noStrike" dirty="0">
                          <a:solidFill>
                            <a:srgbClr val="000000"/>
                          </a:solidFill>
                          <a:effectLst/>
                          <a:latin typeface="Calibri" panose="020F0502020204030204" pitchFamily="34" charset="0"/>
                        </a:rPr>
                        <a:t>0.46</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0,148594</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0,181521</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0,279011</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0,357216</a:t>
                      </a:r>
                    </a:p>
                  </a:txBody>
                  <a:tcPr marL="9525" marR="9525" marT="9525" marB="0" anchor="b"/>
                </a:tc>
                <a:extLst>
                  <a:ext uri="{0D108BD9-81ED-4DB2-BD59-A6C34878D82A}">
                    <a16:rowId xmlns:a16="http://schemas.microsoft.com/office/drawing/2014/main" val="3981856192"/>
                  </a:ext>
                </a:extLst>
              </a:tr>
              <a:tr h="355864">
                <a:tc>
                  <a:txBody>
                    <a:bodyPr/>
                    <a:lstStyle/>
                    <a:p>
                      <a:r>
                        <a:rPr lang="en-US" dirty="0"/>
                        <a:t>D</a:t>
                      </a:r>
                      <a:r>
                        <a:rPr lang="en-IT" dirty="0"/>
                        <a:t>eepwide ckan</a:t>
                      </a:r>
                    </a:p>
                  </a:txBody>
                  <a:tcPr/>
                </a:tc>
                <a:tc>
                  <a:txBody>
                    <a:bodyPr/>
                    <a:lstStyle/>
                    <a:p>
                      <a:r>
                        <a:rPr lang="en-IT" dirty="0"/>
                        <a:t>1050</a:t>
                      </a:r>
                    </a:p>
                  </a:txBody>
                  <a:tcPr/>
                </a:tc>
                <a:tc>
                  <a:txBody>
                    <a:bodyPr/>
                    <a:lstStyle/>
                    <a:p>
                      <a:pPr algn="r" fontAlgn="b"/>
                      <a:r>
                        <a:rPr lang="en-IT" sz="1100" b="0" i="0" u="none" strike="noStrike" dirty="0">
                          <a:solidFill>
                            <a:srgbClr val="000000"/>
                          </a:solidFill>
                          <a:effectLst/>
                          <a:latin typeface="Calibri" panose="020F0502020204030204" pitchFamily="34" charset="0"/>
                        </a:rPr>
                        <a:t>0,615</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1,420476</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0,340128</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0,409477</a:t>
                      </a:r>
                    </a:p>
                  </a:txBody>
                  <a:tcPr marL="9525" marR="9525" marT="9525" marB="0" anchor="b"/>
                </a:tc>
                <a:tc>
                  <a:txBody>
                    <a:bodyPr/>
                    <a:lstStyle/>
                    <a:p>
                      <a:pPr algn="r" fontAlgn="b"/>
                      <a:r>
                        <a:rPr lang="en-IT" sz="1100" b="0" i="0" u="none" strike="noStrike" dirty="0">
                          <a:solidFill>
                            <a:srgbClr val="000000"/>
                          </a:solidFill>
                          <a:effectLst/>
                          <a:latin typeface="Calibri" panose="020F0502020204030204" pitchFamily="34" charset="0"/>
                        </a:rPr>
                        <a:t>1,044596</a:t>
                      </a:r>
                    </a:p>
                  </a:txBody>
                  <a:tcPr marL="9525" marR="9525" marT="9525" marB="0" anchor="b"/>
                </a:tc>
                <a:extLst>
                  <a:ext uri="{0D108BD9-81ED-4DB2-BD59-A6C34878D82A}">
                    <a16:rowId xmlns:a16="http://schemas.microsoft.com/office/drawing/2014/main" val="914954104"/>
                  </a:ext>
                </a:extLst>
              </a:tr>
              <a:tr h="355864">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dirty="0"/>
                    </a:p>
                  </a:txBody>
                  <a:tcPr/>
                </a:tc>
                <a:tc>
                  <a:txBody>
                    <a:bodyPr/>
                    <a:lstStyle/>
                    <a:p>
                      <a:endParaRPr lang="en-IT"/>
                    </a:p>
                  </a:txBody>
                  <a:tcPr/>
                </a:tc>
                <a:tc>
                  <a:txBody>
                    <a:bodyPr/>
                    <a:lstStyle/>
                    <a:p>
                      <a:endParaRPr lang="en-IT"/>
                    </a:p>
                  </a:txBody>
                  <a:tcPr/>
                </a:tc>
                <a:tc>
                  <a:txBody>
                    <a:bodyPr/>
                    <a:lstStyle/>
                    <a:p>
                      <a:endParaRPr lang="en-IT" dirty="0"/>
                    </a:p>
                  </a:txBody>
                  <a:tcPr/>
                </a:tc>
                <a:extLst>
                  <a:ext uri="{0D108BD9-81ED-4DB2-BD59-A6C34878D82A}">
                    <a16:rowId xmlns:a16="http://schemas.microsoft.com/office/drawing/2014/main" val="1447058733"/>
                  </a:ext>
                </a:extLst>
              </a:tr>
              <a:tr h="355864">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tc>
                  <a:txBody>
                    <a:bodyPr/>
                    <a:lstStyle/>
                    <a:p>
                      <a:endParaRPr lang="en-IT"/>
                    </a:p>
                  </a:txBody>
                  <a:tcPr/>
                </a:tc>
                <a:extLst>
                  <a:ext uri="{0D108BD9-81ED-4DB2-BD59-A6C34878D82A}">
                    <a16:rowId xmlns:a16="http://schemas.microsoft.com/office/drawing/2014/main" val="1495452391"/>
                  </a:ext>
                </a:extLst>
              </a:tr>
              <a:tr h="355864">
                <a:tc>
                  <a:txBody>
                    <a:bodyPr/>
                    <a:lstStyle/>
                    <a:p>
                      <a:endParaRPr lang="en-IT"/>
                    </a:p>
                  </a:txBody>
                  <a:tcPr/>
                </a:tc>
                <a:tc>
                  <a:txBody>
                    <a:bodyPr/>
                    <a:lstStyle/>
                    <a:p>
                      <a:endParaRPr lang="en-IT" dirty="0"/>
                    </a:p>
                  </a:txBody>
                  <a:tcPr/>
                </a:tc>
                <a:tc>
                  <a:txBody>
                    <a:bodyPr/>
                    <a:lstStyle/>
                    <a:p>
                      <a:endParaRPr lang="en-IT"/>
                    </a:p>
                  </a:txBody>
                  <a:tcPr/>
                </a:tc>
                <a:tc>
                  <a:txBody>
                    <a:bodyPr/>
                    <a:lstStyle/>
                    <a:p>
                      <a:endParaRPr lang="en-IT"/>
                    </a:p>
                  </a:txBody>
                  <a:tcPr/>
                </a:tc>
                <a:tc>
                  <a:txBody>
                    <a:bodyPr/>
                    <a:lstStyle/>
                    <a:p>
                      <a:endParaRPr lang="en-IT" dirty="0"/>
                    </a:p>
                  </a:txBody>
                  <a:tcPr/>
                </a:tc>
                <a:tc>
                  <a:txBody>
                    <a:bodyPr/>
                    <a:lstStyle/>
                    <a:p>
                      <a:endParaRPr lang="en-IT"/>
                    </a:p>
                  </a:txBody>
                  <a:tcPr/>
                </a:tc>
                <a:tc>
                  <a:txBody>
                    <a:bodyPr/>
                    <a:lstStyle/>
                    <a:p>
                      <a:endParaRPr lang="en-IT" dirty="0"/>
                    </a:p>
                  </a:txBody>
                  <a:tcPr/>
                </a:tc>
                <a:extLst>
                  <a:ext uri="{0D108BD9-81ED-4DB2-BD59-A6C34878D82A}">
                    <a16:rowId xmlns:a16="http://schemas.microsoft.com/office/drawing/2014/main" val="1442854229"/>
                  </a:ext>
                </a:extLst>
              </a:tr>
            </a:tbl>
          </a:graphicData>
        </a:graphic>
      </p:graphicFrame>
    </p:spTree>
    <p:extLst>
      <p:ext uri="{BB962C8B-B14F-4D97-AF65-F5344CB8AC3E}">
        <p14:creationId xmlns:p14="http://schemas.microsoft.com/office/powerpoint/2010/main" val="181248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function&#10;&#10;Description automatically generated">
            <a:extLst>
              <a:ext uri="{FF2B5EF4-FFF2-40B4-BE49-F238E27FC236}">
                <a16:creationId xmlns:a16="http://schemas.microsoft.com/office/drawing/2014/main" id="{70670EA0-4EBD-96D8-48F5-543270F38DD7}"/>
              </a:ext>
            </a:extLst>
          </p:cNvPr>
          <p:cNvPicPr>
            <a:picLocks noGrp="1" noChangeAspect="1"/>
          </p:cNvPicPr>
          <p:nvPr>
            <p:ph idx="1"/>
          </p:nvPr>
        </p:nvPicPr>
        <p:blipFill>
          <a:blip r:embed="rId2"/>
          <a:stretch>
            <a:fillRect/>
          </a:stretch>
        </p:blipFill>
        <p:spPr>
          <a:xfrm>
            <a:off x="649907" y="1666676"/>
            <a:ext cx="3297356" cy="2251959"/>
          </a:xfrm>
        </p:spPr>
      </p:pic>
      <p:sp>
        <p:nvSpPr>
          <p:cNvPr id="3" name="Slide Number Placeholder 2">
            <a:extLst>
              <a:ext uri="{FF2B5EF4-FFF2-40B4-BE49-F238E27FC236}">
                <a16:creationId xmlns:a16="http://schemas.microsoft.com/office/drawing/2014/main" id="{2BD10F04-83CE-BE62-BD29-7E278E367AAB}"/>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Footer Placeholder 3">
            <a:extLst>
              <a:ext uri="{FF2B5EF4-FFF2-40B4-BE49-F238E27FC236}">
                <a16:creationId xmlns:a16="http://schemas.microsoft.com/office/drawing/2014/main" id="{1A9F2099-C0F6-F08F-5E16-1DE0C7D48CBF}"/>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le 4">
            <a:extLst>
              <a:ext uri="{FF2B5EF4-FFF2-40B4-BE49-F238E27FC236}">
                <a16:creationId xmlns:a16="http://schemas.microsoft.com/office/drawing/2014/main" id="{4C9CD5C0-BF98-4433-D146-C7F336E6D217}"/>
              </a:ext>
            </a:extLst>
          </p:cNvPr>
          <p:cNvSpPr>
            <a:spLocks noGrp="1"/>
          </p:cNvSpPr>
          <p:nvPr>
            <p:ph type="title"/>
          </p:nvPr>
        </p:nvSpPr>
        <p:spPr/>
        <p:txBody>
          <a:bodyPr/>
          <a:lstStyle/>
          <a:p>
            <a:r>
              <a:rPr lang="en-IT" dirty="0"/>
              <a:t>Graph Qualitative Comparison – MLP 70</a:t>
            </a:r>
          </a:p>
        </p:txBody>
      </p:sp>
      <p:pic>
        <p:nvPicPr>
          <p:cNvPr id="9" name="Picture 8" descr="A graph of a function&#10;&#10;Description automatically generated with medium confidence">
            <a:extLst>
              <a:ext uri="{FF2B5EF4-FFF2-40B4-BE49-F238E27FC236}">
                <a16:creationId xmlns:a16="http://schemas.microsoft.com/office/drawing/2014/main" id="{F7A294DD-6595-5507-C8A2-CA9B73F4FC77}"/>
              </a:ext>
            </a:extLst>
          </p:cNvPr>
          <p:cNvPicPr>
            <a:picLocks noChangeAspect="1"/>
          </p:cNvPicPr>
          <p:nvPr/>
        </p:nvPicPr>
        <p:blipFill>
          <a:blip r:embed="rId3"/>
          <a:stretch>
            <a:fillRect/>
          </a:stretch>
        </p:blipFill>
        <p:spPr>
          <a:xfrm>
            <a:off x="4696724" y="1687356"/>
            <a:ext cx="3423289" cy="2337967"/>
          </a:xfrm>
          <a:prstGeom prst="rect">
            <a:avLst/>
          </a:prstGeom>
        </p:spPr>
      </p:pic>
      <p:pic>
        <p:nvPicPr>
          <p:cNvPr id="11" name="Picture 10" descr="A graph of a function&#10;&#10;Description automatically generated">
            <a:extLst>
              <a:ext uri="{FF2B5EF4-FFF2-40B4-BE49-F238E27FC236}">
                <a16:creationId xmlns:a16="http://schemas.microsoft.com/office/drawing/2014/main" id="{A01836F7-7625-35F0-8158-48DC00DB4E94}"/>
              </a:ext>
            </a:extLst>
          </p:cNvPr>
          <p:cNvPicPr>
            <a:picLocks noChangeAspect="1"/>
          </p:cNvPicPr>
          <p:nvPr/>
        </p:nvPicPr>
        <p:blipFill>
          <a:blip r:embed="rId4"/>
          <a:stretch>
            <a:fillRect/>
          </a:stretch>
        </p:blipFill>
        <p:spPr>
          <a:xfrm>
            <a:off x="649907" y="4025324"/>
            <a:ext cx="3297355" cy="2251958"/>
          </a:xfrm>
          <a:prstGeom prst="rect">
            <a:avLst/>
          </a:prstGeom>
        </p:spPr>
      </p:pic>
      <p:pic>
        <p:nvPicPr>
          <p:cNvPr id="13" name="Picture 12" descr="A graph of a graph&#10;&#10;Description automatically generated">
            <a:extLst>
              <a:ext uri="{FF2B5EF4-FFF2-40B4-BE49-F238E27FC236}">
                <a16:creationId xmlns:a16="http://schemas.microsoft.com/office/drawing/2014/main" id="{C225E55B-1BC2-2248-8C19-879C40AE7BB8}"/>
              </a:ext>
            </a:extLst>
          </p:cNvPr>
          <p:cNvPicPr>
            <a:picLocks noChangeAspect="1"/>
          </p:cNvPicPr>
          <p:nvPr/>
        </p:nvPicPr>
        <p:blipFill>
          <a:blip r:embed="rId5"/>
          <a:stretch>
            <a:fillRect/>
          </a:stretch>
        </p:blipFill>
        <p:spPr>
          <a:xfrm>
            <a:off x="4822658" y="4025323"/>
            <a:ext cx="3297355" cy="2251959"/>
          </a:xfrm>
          <a:prstGeom prst="rect">
            <a:avLst/>
          </a:prstGeom>
        </p:spPr>
      </p:pic>
    </p:spTree>
    <p:extLst>
      <p:ext uri="{BB962C8B-B14F-4D97-AF65-F5344CB8AC3E}">
        <p14:creationId xmlns:p14="http://schemas.microsoft.com/office/powerpoint/2010/main" val="282325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D10F04-83CE-BE62-BD29-7E278E367AAB}"/>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Footer Placeholder 3">
            <a:extLst>
              <a:ext uri="{FF2B5EF4-FFF2-40B4-BE49-F238E27FC236}">
                <a16:creationId xmlns:a16="http://schemas.microsoft.com/office/drawing/2014/main" id="{1A9F2099-C0F6-F08F-5E16-1DE0C7D48CBF}"/>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le 4">
            <a:extLst>
              <a:ext uri="{FF2B5EF4-FFF2-40B4-BE49-F238E27FC236}">
                <a16:creationId xmlns:a16="http://schemas.microsoft.com/office/drawing/2014/main" id="{4C9CD5C0-BF98-4433-D146-C7F336E6D217}"/>
              </a:ext>
            </a:extLst>
          </p:cNvPr>
          <p:cNvSpPr>
            <a:spLocks noGrp="1"/>
          </p:cNvSpPr>
          <p:nvPr>
            <p:ph type="title"/>
          </p:nvPr>
        </p:nvSpPr>
        <p:spPr/>
        <p:txBody>
          <a:bodyPr/>
          <a:lstStyle/>
          <a:p>
            <a:r>
              <a:rPr lang="en-IT" dirty="0"/>
              <a:t>Graph Qualitative Comparison – cKAN 70</a:t>
            </a:r>
          </a:p>
        </p:txBody>
      </p:sp>
      <p:pic>
        <p:nvPicPr>
          <p:cNvPr id="10" name="Picture 9" descr="A graph of a function&#10;&#10;Description automatically generated">
            <a:extLst>
              <a:ext uri="{FF2B5EF4-FFF2-40B4-BE49-F238E27FC236}">
                <a16:creationId xmlns:a16="http://schemas.microsoft.com/office/drawing/2014/main" id="{ADAA2A1A-B7C2-3100-39B7-5B8A1FAFA579}"/>
              </a:ext>
            </a:extLst>
          </p:cNvPr>
          <p:cNvPicPr>
            <a:picLocks noChangeAspect="1"/>
          </p:cNvPicPr>
          <p:nvPr/>
        </p:nvPicPr>
        <p:blipFill>
          <a:blip r:embed="rId2"/>
          <a:stretch>
            <a:fillRect/>
          </a:stretch>
        </p:blipFill>
        <p:spPr>
          <a:xfrm>
            <a:off x="4343769" y="1514796"/>
            <a:ext cx="3298729" cy="2252897"/>
          </a:xfrm>
          <a:prstGeom prst="rect">
            <a:avLst/>
          </a:prstGeom>
        </p:spPr>
      </p:pic>
      <p:pic>
        <p:nvPicPr>
          <p:cNvPr id="14" name="Picture 13" descr="A graph of a function&#10;&#10;Description automatically generated">
            <a:extLst>
              <a:ext uri="{FF2B5EF4-FFF2-40B4-BE49-F238E27FC236}">
                <a16:creationId xmlns:a16="http://schemas.microsoft.com/office/drawing/2014/main" id="{719C68AA-5576-B168-E10C-631ED8D4F089}"/>
              </a:ext>
            </a:extLst>
          </p:cNvPr>
          <p:cNvPicPr>
            <a:picLocks noChangeAspect="1"/>
          </p:cNvPicPr>
          <p:nvPr/>
        </p:nvPicPr>
        <p:blipFill>
          <a:blip r:embed="rId3"/>
          <a:stretch>
            <a:fillRect/>
          </a:stretch>
        </p:blipFill>
        <p:spPr>
          <a:xfrm>
            <a:off x="648306" y="1585495"/>
            <a:ext cx="2930491" cy="2001406"/>
          </a:xfrm>
          <a:prstGeom prst="rect">
            <a:avLst/>
          </a:prstGeom>
        </p:spPr>
      </p:pic>
      <p:pic>
        <p:nvPicPr>
          <p:cNvPr id="16" name="Picture 15" descr="A graph of a function&#10;&#10;Description automatically generated">
            <a:extLst>
              <a:ext uri="{FF2B5EF4-FFF2-40B4-BE49-F238E27FC236}">
                <a16:creationId xmlns:a16="http://schemas.microsoft.com/office/drawing/2014/main" id="{28706AA1-CBD9-2363-96A3-A8412DB9D2B0}"/>
              </a:ext>
            </a:extLst>
          </p:cNvPr>
          <p:cNvPicPr>
            <a:picLocks noChangeAspect="1"/>
          </p:cNvPicPr>
          <p:nvPr/>
        </p:nvPicPr>
        <p:blipFill>
          <a:blip r:embed="rId4"/>
          <a:stretch>
            <a:fillRect/>
          </a:stretch>
        </p:blipFill>
        <p:spPr>
          <a:xfrm>
            <a:off x="492163" y="3767693"/>
            <a:ext cx="3085271" cy="2107114"/>
          </a:xfrm>
          <a:prstGeom prst="rect">
            <a:avLst/>
          </a:prstGeom>
        </p:spPr>
      </p:pic>
      <p:pic>
        <p:nvPicPr>
          <p:cNvPr id="18" name="Picture 17" descr="A graph of a function&#10;&#10;Description automatically generated with medium confidence">
            <a:extLst>
              <a:ext uri="{FF2B5EF4-FFF2-40B4-BE49-F238E27FC236}">
                <a16:creationId xmlns:a16="http://schemas.microsoft.com/office/drawing/2014/main" id="{818B5A9A-C223-6F6B-A6E3-00F346B5550A}"/>
              </a:ext>
            </a:extLst>
          </p:cNvPr>
          <p:cNvPicPr>
            <a:picLocks noChangeAspect="1"/>
          </p:cNvPicPr>
          <p:nvPr/>
        </p:nvPicPr>
        <p:blipFill>
          <a:blip r:embed="rId5"/>
          <a:stretch>
            <a:fillRect/>
          </a:stretch>
        </p:blipFill>
        <p:spPr>
          <a:xfrm>
            <a:off x="4572001" y="3837571"/>
            <a:ext cx="3182858" cy="2173762"/>
          </a:xfrm>
          <a:prstGeom prst="rect">
            <a:avLst/>
          </a:prstGeom>
        </p:spPr>
      </p:pic>
    </p:spTree>
    <p:extLst>
      <p:ext uri="{BB962C8B-B14F-4D97-AF65-F5344CB8AC3E}">
        <p14:creationId xmlns:p14="http://schemas.microsoft.com/office/powerpoint/2010/main" val="98383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Grundlage der Masterfolien</a:t>
            </a:r>
            <a:endParaRPr lang="de-DE" sz="3000" dirty="0"/>
          </a:p>
        </p:txBody>
      </p:sp>
    </p:spTree>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3AA9884A-113D-4C11-9945-C6A08D921A6E}"/>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402C367E-F50E-423C-A37C-5A8CABF57FC5}"/>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5CCDF41C-F6E0-4FD6-99AE-3A51B2B147FF}"/>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1567C3F1-47A2-4B46-B4FE-8FF264F6166D}"/>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F07EE733-870D-406F-B5B6-25783610C7BF}"/>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B8BECA3F-AAB3-4A25-9CB6-CCBE808D17E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160104_TUM_Praesentation_p_v1</Template>
  <TotalTime>7235</TotalTime>
  <Words>1361</Words>
  <Application>Microsoft Macintosh PowerPoint</Application>
  <PresentationFormat>On-screen Show (4:3)</PresentationFormat>
  <Paragraphs>333</Paragraphs>
  <Slides>26</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26</vt:i4>
      </vt:variant>
    </vt:vector>
  </HeadingPairs>
  <TitlesOfParts>
    <vt:vector size="37"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 Presentation</vt:lpstr>
      <vt:lpstr>Trained on only Low Freq</vt:lpstr>
      <vt:lpstr>Trained on all data</vt:lpstr>
      <vt:lpstr>Trained on High Freq</vt:lpstr>
      <vt:lpstr>Graph Qualitative Comparison – MLP 70</vt:lpstr>
      <vt:lpstr>Graph Qualitative Comparison – cKAN 70</vt:lpstr>
      <vt:lpstr>PowerPoint Presentation</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VARAGNOLO</dc:creator>
  <cp:lastModifiedBy>ANTONIO VARAGNOLO</cp:lastModifiedBy>
  <cp:revision>1</cp:revision>
  <cp:lastPrinted>2015-07-30T14:04:45Z</cp:lastPrinted>
  <dcterms:created xsi:type="dcterms:W3CDTF">2024-07-19T10:04:09Z</dcterms:created>
  <dcterms:modified xsi:type="dcterms:W3CDTF">2024-07-24T10:39:11Z</dcterms:modified>
</cp:coreProperties>
</file>