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1448" r:id="rId3"/>
    <p:sldId id="2076137130" r:id="rId4"/>
    <p:sldId id="2076137127" r:id="rId5"/>
    <p:sldId id="259" r:id="rId6"/>
    <p:sldId id="2076137136" r:id="rId7"/>
    <p:sldId id="2076137140" r:id="rId8"/>
    <p:sldId id="2076137135" r:id="rId9"/>
    <p:sldId id="2076137138" r:id="rId10"/>
    <p:sldId id="2076137142" r:id="rId11"/>
    <p:sldId id="2076137144" r:id="rId12"/>
    <p:sldId id="2076137145" r:id="rId13"/>
    <p:sldId id="2076137143" r:id="rId14"/>
    <p:sldId id="2076137146" r:id="rId15"/>
    <p:sldId id="2076137147" r:id="rId16"/>
    <p:sldId id="2076137149" r:id="rId17"/>
    <p:sldId id="2076137148" r:id="rId18"/>
    <p:sldId id="2076137137" r:id="rId19"/>
    <p:sldId id="2076137134" r:id="rId20"/>
    <p:sldId id="2076137133" r:id="rId21"/>
    <p:sldId id="2076137129" r:id="rId22"/>
    <p:sldId id="2076137132" r:id="rId23"/>
    <p:sldId id="207613714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8"/>
    <a:srgbClr val="438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9FC62-5F88-4A4F-A355-A3D7B4039514}" v="164" dt="2020-08-26T22:22:35.066"/>
    <p1510:client id="{7E339D96-C91F-48F8-88BA-19909ECB4845}" v="17" dt="2020-08-27T07:57:23.241"/>
    <p1510:client id="{FD8920B0-98F5-5076-9C70-8DB4357EA0D6}" v="2" dt="2020-08-26T08:42:2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83376" autoAdjust="0"/>
  </p:normalViewPr>
  <p:slideViewPr>
    <p:cSldViewPr snapToGrid="0">
      <p:cViewPr varScale="1">
        <p:scale>
          <a:sx n="84" d="100"/>
          <a:sy n="84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8E3A-FFA5-4E90-9056-C27014B3E53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</dgm:pt>
    <dgm:pt modelId="{0D9E07A9-3220-40C5-9FE5-FDDB6ACA4BF3}">
      <dgm:prSet phldrT="[Text]"/>
      <dgm:spPr/>
      <dgm:t>
        <a:bodyPr/>
        <a:lstStyle/>
        <a:p>
          <a:r>
            <a:rPr lang="de-DE" b="0" i="0" u="none" dirty="0">
              <a:latin typeface="Segoe UI Light" panose="020B0502040204020203" pitchFamily="34" charset="0"/>
              <a:cs typeface="Segoe UI Light" panose="020B0502040204020203" pitchFamily="34" charset="0"/>
            </a:rPr>
            <a:t>Environments Strategy</a:t>
          </a:r>
          <a:r>
            <a:rPr lang="en-U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  <a:endParaRPr lang="de-AT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B9F390A-D671-4FEE-B3ED-90C984C5A060}" type="parTrans" cxnId="{D5F22243-939C-439D-A523-19DA51B16F5A}">
      <dgm:prSet/>
      <dgm:spPr/>
      <dgm:t>
        <a:bodyPr/>
        <a:lstStyle/>
        <a:p>
          <a:endParaRPr lang="de-AT"/>
        </a:p>
      </dgm:t>
    </dgm:pt>
    <dgm:pt modelId="{86C40256-4DEF-4274-B239-371F6D6518A2}" type="sibTrans" cxnId="{D5F22243-939C-439D-A523-19DA51B16F5A}">
      <dgm:prSet/>
      <dgm:spPr/>
      <dgm:t>
        <a:bodyPr/>
        <a:lstStyle/>
        <a:p>
          <a:endParaRPr lang="de-AT"/>
        </a:p>
      </dgm:t>
    </dgm:pt>
    <dgm:pt modelId="{5B10FCB3-5912-4079-8BC0-AA2C0941A784}">
      <dgm:prSet/>
      <dgm:spPr/>
      <dgm:t>
        <a:bodyPr/>
        <a:lstStyle/>
        <a:p>
          <a:r>
            <a:rPr lang="de-DE" b="0" i="0" u="none" dirty="0">
              <a:latin typeface="Segoe UI Light" panose="020B0502040204020203" pitchFamily="34" charset="0"/>
              <a:cs typeface="Segoe UI Light" panose="020B0502040204020203" pitchFamily="34" charset="0"/>
            </a:rPr>
            <a:t>Policies for Connectors</a:t>
          </a:r>
          <a:r>
            <a:rPr lang="en-U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</a:p>
      </dgm:t>
    </dgm:pt>
    <dgm:pt modelId="{30B652DF-05D8-46AB-8E0C-15E15F2660CF}" type="parTrans" cxnId="{B17D4012-8779-4E0D-AE68-B98352763F2E}">
      <dgm:prSet/>
      <dgm:spPr/>
      <dgm:t>
        <a:bodyPr/>
        <a:lstStyle/>
        <a:p>
          <a:endParaRPr lang="de-AT"/>
        </a:p>
      </dgm:t>
    </dgm:pt>
    <dgm:pt modelId="{25FAB0BB-8E5C-4212-BD27-BBC7516059EB}" type="sibTrans" cxnId="{B17D4012-8779-4E0D-AE68-B98352763F2E}">
      <dgm:prSet/>
      <dgm:spPr/>
      <dgm:t>
        <a:bodyPr/>
        <a:lstStyle/>
        <a:p>
          <a:endParaRPr lang="de-AT"/>
        </a:p>
      </dgm:t>
    </dgm:pt>
    <dgm:pt modelId="{5C5DE4FF-E847-4A72-ABEB-0B71FA1A98C0}">
      <dgm:prSet/>
      <dgm:spPr/>
      <dgm:t>
        <a:bodyPr/>
        <a:lstStyle/>
        <a:p>
          <a:r>
            <a:rPr lang="de-DE" b="0" i="0" u="none" dirty="0">
              <a:latin typeface="Segoe UI Light" panose="020B0502040204020203" pitchFamily="34" charset="0"/>
              <a:cs typeface="Segoe UI Light" panose="020B0502040204020203" pitchFamily="34" charset="0"/>
            </a:rPr>
            <a:t>Activity Logs and Analytics</a:t>
          </a:r>
          <a:r>
            <a:rPr lang="en-U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</a:p>
      </dgm:t>
    </dgm:pt>
    <dgm:pt modelId="{FB07E7CE-DB2D-40BF-9654-453FAAA4EA21}" type="parTrans" cxnId="{22A23AFA-DC8E-454C-8143-1400ECA3438E}">
      <dgm:prSet/>
      <dgm:spPr/>
      <dgm:t>
        <a:bodyPr/>
        <a:lstStyle/>
        <a:p>
          <a:endParaRPr lang="de-AT"/>
        </a:p>
      </dgm:t>
    </dgm:pt>
    <dgm:pt modelId="{85EEAE45-411D-4076-8A92-0E84FB230288}" type="sibTrans" cxnId="{22A23AFA-DC8E-454C-8143-1400ECA3438E}">
      <dgm:prSet/>
      <dgm:spPr/>
      <dgm:t>
        <a:bodyPr/>
        <a:lstStyle/>
        <a:p>
          <a:endParaRPr lang="de-AT"/>
        </a:p>
      </dgm:t>
    </dgm:pt>
    <dgm:pt modelId="{213B7E5F-7360-4320-9CD5-5BB84F8B14A2}">
      <dgm:prSet/>
      <dgm:spPr/>
      <dgm:t>
        <a:bodyPr/>
        <a:lstStyle/>
        <a:p>
          <a:r>
            <a:rPr lang="de-DE" b="0" i="0" u="none" dirty="0">
              <a:latin typeface="Segoe UI Light" panose="020B0502040204020203" pitchFamily="34" charset="0"/>
              <a:cs typeface="Segoe UI Light" panose="020B0502040204020203" pitchFamily="34" charset="0"/>
            </a:rPr>
            <a:t>Automatic  Audit processes</a:t>
          </a:r>
          <a:r>
            <a:rPr lang="de-DE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</a:p>
      </dgm:t>
    </dgm:pt>
    <dgm:pt modelId="{34BD9F2E-3849-4EDD-94D1-ED6EFE1D3C4C}" type="parTrans" cxnId="{F83FFDE7-16C9-4FD2-A6EC-E32300748F2E}">
      <dgm:prSet/>
      <dgm:spPr/>
      <dgm:t>
        <a:bodyPr/>
        <a:lstStyle/>
        <a:p>
          <a:endParaRPr lang="de-AT"/>
        </a:p>
      </dgm:t>
    </dgm:pt>
    <dgm:pt modelId="{270B18AC-4B0B-457F-8EB6-3D80712F3C6E}" type="sibTrans" cxnId="{F83FFDE7-16C9-4FD2-A6EC-E32300748F2E}">
      <dgm:prSet/>
      <dgm:spPr/>
      <dgm:t>
        <a:bodyPr/>
        <a:lstStyle/>
        <a:p>
          <a:endParaRPr lang="de-AT"/>
        </a:p>
      </dgm:t>
    </dgm:pt>
    <dgm:pt modelId="{D87F4EAE-1DCB-4F60-AD63-4091008E6882}">
      <dgm:prSet/>
      <dgm:spPr/>
      <dgm:t>
        <a:bodyPr/>
        <a:lstStyle/>
        <a:p>
          <a:r>
            <a:rPr lang="de-DE" b="0" i="0" u="none" dirty="0">
              <a:latin typeface="Segoe UI Light" panose="020B0502040204020203" pitchFamily="34" charset="0"/>
              <a:cs typeface="Segoe UI Light" panose="020B0502040204020203" pitchFamily="34" charset="0"/>
            </a:rPr>
            <a:t>Makers Onboarding </a:t>
          </a:r>
          <a:endParaRPr lang="de-DE" b="0" i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0480661-CED3-4701-AA4A-4E24DD6FADB5}" type="parTrans" cxnId="{593342C4-7136-4FD6-A161-FEC40339783E}">
      <dgm:prSet/>
      <dgm:spPr/>
      <dgm:t>
        <a:bodyPr/>
        <a:lstStyle/>
        <a:p>
          <a:endParaRPr lang="de-AT"/>
        </a:p>
      </dgm:t>
    </dgm:pt>
    <dgm:pt modelId="{3B8454D9-233C-47E7-81E4-1ABE03872D61}" type="sibTrans" cxnId="{593342C4-7136-4FD6-A161-FEC40339783E}">
      <dgm:prSet/>
      <dgm:spPr/>
      <dgm:t>
        <a:bodyPr/>
        <a:lstStyle/>
        <a:p>
          <a:endParaRPr lang="de-AT"/>
        </a:p>
      </dgm:t>
    </dgm:pt>
    <dgm:pt modelId="{63E7322F-2EF1-496D-B768-001D009E9804}">
      <dgm:prSet phldrT="[Text]" custT="1"/>
      <dgm:spPr/>
      <dgm:t>
        <a:bodyPr/>
        <a:lstStyle/>
        <a:p>
          <a:pPr>
            <a:buNone/>
          </a:pPr>
          <a:r>
            <a:rPr lang="de-AT" sz="2000" dirty="0">
              <a:latin typeface="Segoe UI Light" panose="020B0502040204020203" pitchFamily="34" charset="0"/>
              <a:cs typeface="Segoe UI Light" panose="020B0502040204020203" pitchFamily="34" charset="0"/>
            </a:rPr>
            <a:t>Types of Environments</a:t>
          </a:r>
        </a:p>
      </dgm:t>
    </dgm:pt>
    <dgm:pt modelId="{046A2CAE-478E-4D3B-819C-3B8684954A8D}" type="parTrans" cxnId="{C210D846-3F56-4125-8ADA-44AF8C0F30CA}">
      <dgm:prSet/>
      <dgm:spPr/>
      <dgm:t>
        <a:bodyPr/>
        <a:lstStyle/>
        <a:p>
          <a:endParaRPr lang="de-AT"/>
        </a:p>
      </dgm:t>
    </dgm:pt>
    <dgm:pt modelId="{1B56CFED-79BA-40E9-B8FA-48A4ED2F1A8A}" type="sibTrans" cxnId="{C210D846-3F56-4125-8ADA-44AF8C0F30CA}">
      <dgm:prSet/>
      <dgm:spPr/>
      <dgm:t>
        <a:bodyPr/>
        <a:lstStyle/>
        <a:p>
          <a:endParaRPr lang="de-AT"/>
        </a:p>
      </dgm:t>
    </dgm:pt>
    <dgm:pt modelId="{1785454C-6788-4B8F-A783-AC94A79AD5DA}">
      <dgm:prSet phldrT="[Text]" custT="1"/>
      <dgm:spPr/>
      <dgm:t>
        <a:bodyPr/>
        <a:lstStyle/>
        <a:p>
          <a:pPr>
            <a:buNone/>
          </a:pPr>
          <a:r>
            <a:rPr lang="de-AT" sz="2000" dirty="0">
              <a:latin typeface="Segoe UI Light" panose="020B0502040204020203" pitchFamily="34" charset="0"/>
              <a:cs typeface="Segoe UI Light" panose="020B0502040204020203" pitchFamily="34" charset="0"/>
            </a:rPr>
            <a:t>Dev / Test / </a:t>
          </a:r>
          <a:r>
            <a:rPr lang="de-AT" sz="2000" dirty="0" err="1">
              <a:latin typeface="Segoe UI Light" panose="020B0502040204020203" pitchFamily="34" charset="0"/>
              <a:cs typeface="Segoe UI Light" panose="020B0502040204020203" pitchFamily="34" charset="0"/>
            </a:rPr>
            <a:t>Production</a:t>
          </a:r>
          <a:r>
            <a:rPr lang="de-AT" sz="2000" dirty="0">
              <a:latin typeface="Segoe UI Light" panose="020B0502040204020203" pitchFamily="34" charset="0"/>
              <a:cs typeface="Segoe UI Light" panose="020B0502040204020203" pitchFamily="34" charset="0"/>
            </a:rPr>
            <a:t> Segregation</a:t>
          </a:r>
        </a:p>
      </dgm:t>
    </dgm:pt>
    <dgm:pt modelId="{55FC7BC5-CF69-4CA8-AE6C-3AC0B9CB5167}" type="parTrans" cxnId="{A8EE113D-1634-4F48-88EC-82E402F8C080}">
      <dgm:prSet/>
      <dgm:spPr/>
      <dgm:t>
        <a:bodyPr/>
        <a:lstStyle/>
        <a:p>
          <a:endParaRPr lang="de-AT"/>
        </a:p>
      </dgm:t>
    </dgm:pt>
    <dgm:pt modelId="{2B8C066C-DA0B-4935-9415-76A4BD7350B2}" type="sibTrans" cxnId="{A8EE113D-1634-4F48-88EC-82E402F8C080}">
      <dgm:prSet/>
      <dgm:spPr/>
      <dgm:t>
        <a:bodyPr/>
        <a:lstStyle/>
        <a:p>
          <a:endParaRPr lang="de-AT"/>
        </a:p>
      </dgm:t>
    </dgm:pt>
    <dgm:pt modelId="{755115F7-7E0E-448D-B06B-3E829B23E3FB}">
      <dgm:prSet custT="1"/>
      <dgm:spPr/>
      <dgm:t>
        <a:bodyPr/>
        <a:lstStyle/>
        <a:p>
          <a:pPr>
            <a:buNone/>
          </a:pPr>
          <a:r>
            <a:rPr lang="en-US" sz="20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Data Allowed / Blocked</a:t>
          </a:r>
        </a:p>
      </dgm:t>
    </dgm:pt>
    <dgm:pt modelId="{634366AC-0ADF-4025-9D3F-A6277897552C}" type="parTrans" cxnId="{E812A0BE-914E-4840-BB5E-DE08D63F0E52}">
      <dgm:prSet/>
      <dgm:spPr/>
      <dgm:t>
        <a:bodyPr/>
        <a:lstStyle/>
        <a:p>
          <a:endParaRPr lang="de-AT"/>
        </a:p>
      </dgm:t>
    </dgm:pt>
    <dgm:pt modelId="{4CED2E9D-3A36-417B-8602-F3865697E240}" type="sibTrans" cxnId="{E812A0BE-914E-4840-BB5E-DE08D63F0E52}">
      <dgm:prSet/>
      <dgm:spPr/>
      <dgm:t>
        <a:bodyPr/>
        <a:lstStyle/>
        <a:p>
          <a:endParaRPr lang="de-AT"/>
        </a:p>
      </dgm:t>
    </dgm:pt>
    <dgm:pt modelId="{B6DFF19D-D113-4FFB-8818-23785887E28C}">
      <dgm:prSet custT="1"/>
      <dgm:spPr/>
      <dgm:t>
        <a:bodyPr/>
        <a:lstStyle/>
        <a:p>
          <a:pPr>
            <a:buNone/>
          </a:pPr>
          <a:r>
            <a:rPr lang="en-US" sz="20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Standard / Premium</a:t>
          </a:r>
        </a:p>
      </dgm:t>
    </dgm:pt>
    <dgm:pt modelId="{507F0E0A-9415-4CB1-AEAD-8C32C84CD559}" type="parTrans" cxnId="{B28663F4-6F4C-455F-B534-FF25DA33F74C}">
      <dgm:prSet/>
      <dgm:spPr/>
      <dgm:t>
        <a:bodyPr/>
        <a:lstStyle/>
        <a:p>
          <a:endParaRPr lang="de-AT"/>
        </a:p>
      </dgm:t>
    </dgm:pt>
    <dgm:pt modelId="{D8EE75B7-A0D2-4D15-9143-15D16D8F7958}" type="sibTrans" cxnId="{B28663F4-6F4C-455F-B534-FF25DA33F74C}">
      <dgm:prSet/>
      <dgm:spPr/>
      <dgm:t>
        <a:bodyPr/>
        <a:lstStyle/>
        <a:p>
          <a:endParaRPr lang="de-AT"/>
        </a:p>
      </dgm:t>
    </dgm:pt>
    <dgm:pt modelId="{1CC93AEE-9EC4-4E8D-BC31-716F6809F54F}">
      <dgm:prSet custT="1"/>
      <dgm:spPr/>
      <dgm:t>
        <a:bodyPr/>
        <a:lstStyle/>
        <a:p>
          <a:pPr>
            <a:buNone/>
          </a:pPr>
          <a:r>
            <a:rPr lang="de-DE" sz="20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Outdated / Orphaned Flows  and Apps</a:t>
          </a:r>
        </a:p>
      </dgm:t>
    </dgm:pt>
    <dgm:pt modelId="{8E9C5E30-C8F0-477F-B2A0-7D9E672528EC}" type="parTrans" cxnId="{2746ECCB-7E35-4E6D-9E46-6D83E6E88EEC}">
      <dgm:prSet/>
      <dgm:spPr/>
      <dgm:t>
        <a:bodyPr/>
        <a:lstStyle/>
        <a:p>
          <a:endParaRPr lang="de-AT"/>
        </a:p>
      </dgm:t>
    </dgm:pt>
    <dgm:pt modelId="{E50AFCBC-F576-4D7A-96BC-372E21154FB0}" type="sibTrans" cxnId="{2746ECCB-7E35-4E6D-9E46-6D83E6E88EEC}">
      <dgm:prSet/>
      <dgm:spPr/>
      <dgm:t>
        <a:bodyPr/>
        <a:lstStyle/>
        <a:p>
          <a:endParaRPr lang="de-AT"/>
        </a:p>
      </dgm:t>
    </dgm:pt>
    <dgm:pt modelId="{B0FC2F43-6F67-4DD0-8655-6ABBFCF18D5F}">
      <dgm:prSet custT="1"/>
      <dgm:spPr/>
      <dgm:t>
        <a:bodyPr/>
        <a:lstStyle/>
        <a:p>
          <a:pPr>
            <a:buNone/>
          </a:pPr>
          <a:r>
            <a:rPr lang="de-DE" sz="20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App Classification</a:t>
          </a:r>
        </a:p>
      </dgm:t>
    </dgm:pt>
    <dgm:pt modelId="{985E60D9-25F1-4839-ABE2-45AAF3755A58}" type="parTrans" cxnId="{98AC1577-77B5-4BC9-A9FA-92E682DD88C8}">
      <dgm:prSet/>
      <dgm:spPr/>
      <dgm:t>
        <a:bodyPr/>
        <a:lstStyle/>
        <a:p>
          <a:endParaRPr lang="de-AT"/>
        </a:p>
      </dgm:t>
    </dgm:pt>
    <dgm:pt modelId="{0C83EDA6-ED6E-43DB-8476-4FBB08BF54A3}" type="sibTrans" cxnId="{98AC1577-77B5-4BC9-A9FA-92E682DD88C8}">
      <dgm:prSet/>
      <dgm:spPr/>
      <dgm:t>
        <a:bodyPr/>
        <a:lstStyle/>
        <a:p>
          <a:endParaRPr lang="de-AT"/>
        </a:p>
      </dgm:t>
    </dgm:pt>
    <dgm:pt modelId="{E2470972-135B-4347-B77D-7C7886435DFD}">
      <dgm:prSet custT="1"/>
      <dgm:spPr/>
      <dgm:t>
        <a:bodyPr/>
        <a:lstStyle/>
        <a:p>
          <a:pPr>
            <a:buNone/>
          </a:pPr>
          <a:r>
            <a:rPr lang="de-DE" sz="20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Trainings &amp; Templates </a:t>
          </a:r>
        </a:p>
      </dgm:t>
    </dgm:pt>
    <dgm:pt modelId="{E0B71241-030B-433B-BCF2-199741570F8F}" type="parTrans" cxnId="{BF5F901A-8646-4A38-9DDE-AF25983C1442}">
      <dgm:prSet/>
      <dgm:spPr/>
      <dgm:t>
        <a:bodyPr/>
        <a:lstStyle/>
        <a:p>
          <a:endParaRPr lang="de-AT"/>
        </a:p>
      </dgm:t>
    </dgm:pt>
    <dgm:pt modelId="{886B6644-7B3A-4AEC-A68B-1ACF2EA90204}" type="sibTrans" cxnId="{BF5F901A-8646-4A38-9DDE-AF25983C1442}">
      <dgm:prSet/>
      <dgm:spPr/>
      <dgm:t>
        <a:bodyPr/>
        <a:lstStyle/>
        <a:p>
          <a:endParaRPr lang="de-AT"/>
        </a:p>
      </dgm:t>
    </dgm:pt>
    <dgm:pt modelId="{0D250B50-DA17-40BC-B08D-F206646A37D3}">
      <dgm:prSet custT="1"/>
      <dgm:spPr/>
      <dgm:t>
        <a:bodyPr/>
        <a:lstStyle/>
        <a:p>
          <a:pPr>
            <a:buNone/>
          </a:pPr>
          <a:r>
            <a:rPr lang="en-US" sz="20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Usage Analysis</a:t>
          </a:r>
        </a:p>
      </dgm:t>
    </dgm:pt>
    <dgm:pt modelId="{8D5975AE-EAFD-456C-A6E5-084A42724282}" type="parTrans" cxnId="{BBB64813-5198-4CEE-AA1A-5092026752B3}">
      <dgm:prSet/>
      <dgm:spPr/>
      <dgm:t>
        <a:bodyPr/>
        <a:lstStyle/>
        <a:p>
          <a:endParaRPr lang="de-AT"/>
        </a:p>
      </dgm:t>
    </dgm:pt>
    <dgm:pt modelId="{42363F10-D1A2-4A55-B680-1870990C8843}" type="sibTrans" cxnId="{BBB64813-5198-4CEE-AA1A-5092026752B3}">
      <dgm:prSet/>
      <dgm:spPr/>
      <dgm:t>
        <a:bodyPr/>
        <a:lstStyle/>
        <a:p>
          <a:endParaRPr lang="de-AT"/>
        </a:p>
      </dgm:t>
    </dgm:pt>
    <dgm:pt modelId="{B1786361-EAC3-4176-8048-575A3BBA5BE8}" type="pres">
      <dgm:prSet presAssocID="{38198E3A-FFA5-4E90-9056-C27014B3E530}" presName="Name0" presStyleCnt="0">
        <dgm:presLayoutVars>
          <dgm:dir/>
          <dgm:animLvl val="lvl"/>
          <dgm:resizeHandles val="exact"/>
        </dgm:presLayoutVars>
      </dgm:prSet>
      <dgm:spPr/>
    </dgm:pt>
    <dgm:pt modelId="{1EC28D58-8EE3-47F3-8797-6CD308773C07}" type="pres">
      <dgm:prSet presAssocID="{0D9E07A9-3220-40C5-9FE5-FDDB6ACA4BF3}" presName="linNode" presStyleCnt="0"/>
      <dgm:spPr/>
    </dgm:pt>
    <dgm:pt modelId="{F3A60228-FC48-42A9-806F-C750EBB226B0}" type="pres">
      <dgm:prSet presAssocID="{0D9E07A9-3220-40C5-9FE5-FDDB6ACA4BF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63EBE5E-756B-4E00-BA93-C356D8AF609C}" type="pres">
      <dgm:prSet presAssocID="{0D9E07A9-3220-40C5-9FE5-FDDB6ACA4BF3}" presName="descendantText" presStyleLbl="alignAccFollowNode1" presStyleIdx="0" presStyleCnt="5">
        <dgm:presLayoutVars>
          <dgm:bulletEnabled val="1"/>
        </dgm:presLayoutVars>
      </dgm:prSet>
      <dgm:spPr/>
    </dgm:pt>
    <dgm:pt modelId="{53F391C8-2FA9-474D-902D-CB2D380DDFD6}" type="pres">
      <dgm:prSet presAssocID="{86C40256-4DEF-4274-B239-371F6D6518A2}" presName="sp" presStyleCnt="0"/>
      <dgm:spPr/>
    </dgm:pt>
    <dgm:pt modelId="{1727C913-42AE-499B-9C14-AF838D27615E}" type="pres">
      <dgm:prSet presAssocID="{5B10FCB3-5912-4079-8BC0-AA2C0941A784}" presName="linNode" presStyleCnt="0"/>
      <dgm:spPr/>
    </dgm:pt>
    <dgm:pt modelId="{C8DA80CC-8E23-4BFF-A831-4CB3115DBE24}" type="pres">
      <dgm:prSet presAssocID="{5B10FCB3-5912-4079-8BC0-AA2C0941A78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3D51E54-5D7D-4A3F-A2E8-2C2602E3A2AC}" type="pres">
      <dgm:prSet presAssocID="{5B10FCB3-5912-4079-8BC0-AA2C0941A784}" presName="descendantText" presStyleLbl="alignAccFollowNode1" presStyleIdx="1" presStyleCnt="5">
        <dgm:presLayoutVars>
          <dgm:bulletEnabled val="1"/>
        </dgm:presLayoutVars>
      </dgm:prSet>
      <dgm:spPr/>
    </dgm:pt>
    <dgm:pt modelId="{03DB0773-C45A-4456-B952-6D8C6D676487}" type="pres">
      <dgm:prSet presAssocID="{25FAB0BB-8E5C-4212-BD27-BBC7516059EB}" presName="sp" presStyleCnt="0"/>
      <dgm:spPr/>
    </dgm:pt>
    <dgm:pt modelId="{560DC01E-6EF0-44FE-863C-1E768F2F85FF}" type="pres">
      <dgm:prSet presAssocID="{5C5DE4FF-E847-4A72-ABEB-0B71FA1A98C0}" presName="linNode" presStyleCnt="0"/>
      <dgm:spPr/>
    </dgm:pt>
    <dgm:pt modelId="{FC52731D-C497-4823-9F42-712DDABCD9FA}" type="pres">
      <dgm:prSet presAssocID="{5C5DE4FF-E847-4A72-ABEB-0B71FA1A98C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08F045-3252-45D7-A100-1E469606ED57}" type="pres">
      <dgm:prSet presAssocID="{5C5DE4FF-E847-4A72-ABEB-0B71FA1A98C0}" presName="descendantText" presStyleLbl="alignAccFollowNode1" presStyleIdx="2" presStyleCnt="5">
        <dgm:presLayoutVars>
          <dgm:bulletEnabled val="1"/>
        </dgm:presLayoutVars>
      </dgm:prSet>
      <dgm:spPr/>
    </dgm:pt>
    <dgm:pt modelId="{4A5129D4-D9F3-469E-B02B-989F56FA1130}" type="pres">
      <dgm:prSet presAssocID="{85EEAE45-411D-4076-8A92-0E84FB230288}" presName="sp" presStyleCnt="0"/>
      <dgm:spPr/>
    </dgm:pt>
    <dgm:pt modelId="{EDC243C9-7F81-4F3B-A54A-B8B29EB7D4F7}" type="pres">
      <dgm:prSet presAssocID="{213B7E5F-7360-4320-9CD5-5BB84F8B14A2}" presName="linNode" presStyleCnt="0"/>
      <dgm:spPr/>
    </dgm:pt>
    <dgm:pt modelId="{A632B002-20DE-4482-92C6-D126C9DD74E7}" type="pres">
      <dgm:prSet presAssocID="{213B7E5F-7360-4320-9CD5-5BB84F8B14A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9A8F3B3-04F6-4D4B-B502-4E651BB49212}" type="pres">
      <dgm:prSet presAssocID="{213B7E5F-7360-4320-9CD5-5BB84F8B14A2}" presName="descendantText" presStyleLbl="alignAccFollowNode1" presStyleIdx="3" presStyleCnt="5">
        <dgm:presLayoutVars>
          <dgm:bulletEnabled val="1"/>
        </dgm:presLayoutVars>
      </dgm:prSet>
      <dgm:spPr/>
    </dgm:pt>
    <dgm:pt modelId="{AB220318-84CB-4A20-98C9-90DF5D6ABC90}" type="pres">
      <dgm:prSet presAssocID="{270B18AC-4B0B-457F-8EB6-3D80712F3C6E}" presName="sp" presStyleCnt="0"/>
      <dgm:spPr/>
    </dgm:pt>
    <dgm:pt modelId="{29BDAD70-6F36-4BD7-9389-049B7B6626D0}" type="pres">
      <dgm:prSet presAssocID="{D87F4EAE-1DCB-4F60-AD63-4091008E6882}" presName="linNode" presStyleCnt="0"/>
      <dgm:spPr/>
    </dgm:pt>
    <dgm:pt modelId="{80079DBF-77D8-4C98-9A50-941039799425}" type="pres">
      <dgm:prSet presAssocID="{D87F4EAE-1DCB-4F60-AD63-4091008E688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D7D44C9-44E7-49C0-BE2E-157AFB3FFF1A}" type="pres">
      <dgm:prSet presAssocID="{D87F4EAE-1DCB-4F60-AD63-4091008E688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17D4012-8779-4E0D-AE68-B98352763F2E}" srcId="{38198E3A-FFA5-4E90-9056-C27014B3E530}" destId="{5B10FCB3-5912-4079-8BC0-AA2C0941A784}" srcOrd="1" destOrd="0" parTransId="{30B652DF-05D8-46AB-8E0C-15E15F2660CF}" sibTransId="{25FAB0BB-8E5C-4212-BD27-BBC7516059EB}"/>
    <dgm:cxn modelId="{BBB64813-5198-4CEE-AA1A-5092026752B3}" srcId="{5C5DE4FF-E847-4A72-ABEB-0B71FA1A98C0}" destId="{0D250B50-DA17-40BC-B08D-F206646A37D3}" srcOrd="0" destOrd="0" parTransId="{8D5975AE-EAFD-456C-A6E5-084A42724282}" sibTransId="{42363F10-D1A2-4A55-B680-1870990C8843}"/>
    <dgm:cxn modelId="{B9804D14-DA7A-4211-B3A1-AEEFF97A104C}" type="presOf" srcId="{E2470972-135B-4347-B77D-7C7886435DFD}" destId="{2D7D44C9-44E7-49C0-BE2E-157AFB3FFF1A}" srcOrd="0" destOrd="0" presId="urn:microsoft.com/office/officeart/2005/8/layout/vList5"/>
    <dgm:cxn modelId="{BF5F901A-8646-4A38-9DDE-AF25983C1442}" srcId="{D87F4EAE-1DCB-4F60-AD63-4091008E6882}" destId="{E2470972-135B-4347-B77D-7C7886435DFD}" srcOrd="0" destOrd="0" parTransId="{E0B71241-030B-433B-BCF2-199741570F8F}" sibTransId="{886B6644-7B3A-4AEC-A68B-1ACF2EA90204}"/>
    <dgm:cxn modelId="{417BBC33-B719-4CCC-BE7B-0CF1A0360187}" type="presOf" srcId="{38198E3A-FFA5-4E90-9056-C27014B3E530}" destId="{B1786361-EAC3-4176-8048-575A3BBA5BE8}" srcOrd="0" destOrd="0" presId="urn:microsoft.com/office/officeart/2005/8/layout/vList5"/>
    <dgm:cxn modelId="{93C38635-06F3-42B0-8347-43A20553319B}" type="presOf" srcId="{0D250B50-DA17-40BC-B08D-F206646A37D3}" destId="{EF08F045-3252-45D7-A100-1E469606ED57}" srcOrd="0" destOrd="0" presId="urn:microsoft.com/office/officeart/2005/8/layout/vList5"/>
    <dgm:cxn modelId="{A8EE113D-1634-4F48-88EC-82E402F8C080}" srcId="{0D9E07A9-3220-40C5-9FE5-FDDB6ACA4BF3}" destId="{1785454C-6788-4B8F-A783-AC94A79AD5DA}" srcOrd="1" destOrd="0" parTransId="{55FC7BC5-CF69-4CA8-AE6C-3AC0B9CB5167}" sibTransId="{2B8C066C-DA0B-4935-9415-76A4BD7350B2}"/>
    <dgm:cxn modelId="{D5F22243-939C-439D-A523-19DA51B16F5A}" srcId="{38198E3A-FFA5-4E90-9056-C27014B3E530}" destId="{0D9E07A9-3220-40C5-9FE5-FDDB6ACA4BF3}" srcOrd="0" destOrd="0" parTransId="{7B9F390A-D671-4FEE-B3ED-90C984C5A060}" sibTransId="{86C40256-4DEF-4274-B239-371F6D6518A2}"/>
    <dgm:cxn modelId="{C210D846-3F56-4125-8ADA-44AF8C0F30CA}" srcId="{0D9E07A9-3220-40C5-9FE5-FDDB6ACA4BF3}" destId="{63E7322F-2EF1-496D-B768-001D009E9804}" srcOrd="0" destOrd="0" parTransId="{046A2CAE-478E-4D3B-819C-3B8684954A8D}" sibTransId="{1B56CFED-79BA-40E9-B8FA-48A4ED2F1A8A}"/>
    <dgm:cxn modelId="{98AC1577-77B5-4BC9-A9FA-92E682DD88C8}" srcId="{213B7E5F-7360-4320-9CD5-5BB84F8B14A2}" destId="{B0FC2F43-6F67-4DD0-8655-6ABBFCF18D5F}" srcOrd="1" destOrd="0" parTransId="{985E60D9-25F1-4839-ABE2-45AAF3755A58}" sibTransId="{0C83EDA6-ED6E-43DB-8476-4FBB08BF54A3}"/>
    <dgm:cxn modelId="{59BC477F-B19C-4279-8EC0-2446170E7F85}" type="presOf" srcId="{B0FC2F43-6F67-4DD0-8655-6ABBFCF18D5F}" destId="{89A8F3B3-04F6-4D4B-B502-4E651BB49212}" srcOrd="0" destOrd="1" presId="urn:microsoft.com/office/officeart/2005/8/layout/vList5"/>
    <dgm:cxn modelId="{FE136786-2A7A-4EA1-9AFB-835205E7A880}" type="presOf" srcId="{5C5DE4FF-E847-4A72-ABEB-0B71FA1A98C0}" destId="{FC52731D-C497-4823-9F42-712DDABCD9FA}" srcOrd="0" destOrd="0" presId="urn:microsoft.com/office/officeart/2005/8/layout/vList5"/>
    <dgm:cxn modelId="{52302E9B-3E19-483B-9853-B2BA38A3F77D}" type="presOf" srcId="{1CC93AEE-9EC4-4E8D-BC31-716F6809F54F}" destId="{89A8F3B3-04F6-4D4B-B502-4E651BB49212}" srcOrd="0" destOrd="0" presId="urn:microsoft.com/office/officeart/2005/8/layout/vList5"/>
    <dgm:cxn modelId="{3DBEF7B1-DC95-4F76-8FDC-786AD6DE07C0}" type="presOf" srcId="{755115F7-7E0E-448D-B06B-3E829B23E3FB}" destId="{83D51E54-5D7D-4A3F-A2E8-2C2602E3A2AC}" srcOrd="0" destOrd="0" presId="urn:microsoft.com/office/officeart/2005/8/layout/vList5"/>
    <dgm:cxn modelId="{E812A0BE-914E-4840-BB5E-DE08D63F0E52}" srcId="{5B10FCB3-5912-4079-8BC0-AA2C0941A784}" destId="{755115F7-7E0E-448D-B06B-3E829B23E3FB}" srcOrd="0" destOrd="0" parTransId="{634366AC-0ADF-4025-9D3F-A6277897552C}" sibTransId="{4CED2E9D-3A36-417B-8602-F3865697E240}"/>
    <dgm:cxn modelId="{92BF1CC0-80F4-4891-8A36-796509CC20A6}" type="presOf" srcId="{D87F4EAE-1DCB-4F60-AD63-4091008E6882}" destId="{80079DBF-77D8-4C98-9A50-941039799425}" srcOrd="0" destOrd="0" presId="urn:microsoft.com/office/officeart/2005/8/layout/vList5"/>
    <dgm:cxn modelId="{5C68EFC2-471F-4F04-92B8-AEFEC5DCB26C}" type="presOf" srcId="{B6DFF19D-D113-4FFB-8818-23785887E28C}" destId="{83D51E54-5D7D-4A3F-A2E8-2C2602E3A2AC}" srcOrd="0" destOrd="1" presId="urn:microsoft.com/office/officeart/2005/8/layout/vList5"/>
    <dgm:cxn modelId="{593342C4-7136-4FD6-A161-FEC40339783E}" srcId="{38198E3A-FFA5-4E90-9056-C27014B3E530}" destId="{D87F4EAE-1DCB-4F60-AD63-4091008E6882}" srcOrd="4" destOrd="0" parTransId="{10480661-CED3-4701-AA4A-4E24DD6FADB5}" sibTransId="{3B8454D9-233C-47E7-81E4-1ABE03872D61}"/>
    <dgm:cxn modelId="{54ECFEC5-A955-4859-AE53-EEFA14AED05E}" type="presOf" srcId="{1785454C-6788-4B8F-A783-AC94A79AD5DA}" destId="{E63EBE5E-756B-4E00-BA93-C356D8AF609C}" srcOrd="0" destOrd="1" presId="urn:microsoft.com/office/officeart/2005/8/layout/vList5"/>
    <dgm:cxn modelId="{F37926C7-E0BF-4C14-A994-CF240522DE46}" type="presOf" srcId="{63E7322F-2EF1-496D-B768-001D009E9804}" destId="{E63EBE5E-756B-4E00-BA93-C356D8AF609C}" srcOrd="0" destOrd="0" presId="urn:microsoft.com/office/officeart/2005/8/layout/vList5"/>
    <dgm:cxn modelId="{2746ECCB-7E35-4E6D-9E46-6D83E6E88EEC}" srcId="{213B7E5F-7360-4320-9CD5-5BB84F8B14A2}" destId="{1CC93AEE-9EC4-4E8D-BC31-716F6809F54F}" srcOrd="0" destOrd="0" parTransId="{8E9C5E30-C8F0-477F-B2A0-7D9E672528EC}" sibTransId="{E50AFCBC-F576-4D7A-96BC-372E21154FB0}"/>
    <dgm:cxn modelId="{243C18E3-5EA2-4835-BAB9-DC8718030F15}" type="presOf" srcId="{213B7E5F-7360-4320-9CD5-5BB84F8B14A2}" destId="{A632B002-20DE-4482-92C6-D126C9DD74E7}" srcOrd="0" destOrd="0" presId="urn:microsoft.com/office/officeart/2005/8/layout/vList5"/>
    <dgm:cxn modelId="{B3E8F1E3-82DF-4E34-B5D3-47894B87D666}" type="presOf" srcId="{0D9E07A9-3220-40C5-9FE5-FDDB6ACA4BF3}" destId="{F3A60228-FC48-42A9-806F-C750EBB226B0}" srcOrd="0" destOrd="0" presId="urn:microsoft.com/office/officeart/2005/8/layout/vList5"/>
    <dgm:cxn modelId="{F83FFDE7-16C9-4FD2-A6EC-E32300748F2E}" srcId="{38198E3A-FFA5-4E90-9056-C27014B3E530}" destId="{213B7E5F-7360-4320-9CD5-5BB84F8B14A2}" srcOrd="3" destOrd="0" parTransId="{34BD9F2E-3849-4EDD-94D1-ED6EFE1D3C4C}" sibTransId="{270B18AC-4B0B-457F-8EB6-3D80712F3C6E}"/>
    <dgm:cxn modelId="{A77012EA-8988-4AC2-AED5-D89818C982BD}" type="presOf" srcId="{5B10FCB3-5912-4079-8BC0-AA2C0941A784}" destId="{C8DA80CC-8E23-4BFF-A831-4CB3115DBE24}" srcOrd="0" destOrd="0" presId="urn:microsoft.com/office/officeart/2005/8/layout/vList5"/>
    <dgm:cxn modelId="{B28663F4-6F4C-455F-B534-FF25DA33F74C}" srcId="{5B10FCB3-5912-4079-8BC0-AA2C0941A784}" destId="{B6DFF19D-D113-4FFB-8818-23785887E28C}" srcOrd="1" destOrd="0" parTransId="{507F0E0A-9415-4CB1-AEAD-8C32C84CD559}" sibTransId="{D8EE75B7-A0D2-4D15-9143-15D16D8F7958}"/>
    <dgm:cxn modelId="{22A23AFA-DC8E-454C-8143-1400ECA3438E}" srcId="{38198E3A-FFA5-4E90-9056-C27014B3E530}" destId="{5C5DE4FF-E847-4A72-ABEB-0B71FA1A98C0}" srcOrd="2" destOrd="0" parTransId="{FB07E7CE-DB2D-40BF-9654-453FAAA4EA21}" sibTransId="{85EEAE45-411D-4076-8A92-0E84FB230288}"/>
    <dgm:cxn modelId="{EC0DA492-9A13-4393-9461-957EAB7B1492}" type="presParOf" srcId="{B1786361-EAC3-4176-8048-575A3BBA5BE8}" destId="{1EC28D58-8EE3-47F3-8797-6CD308773C07}" srcOrd="0" destOrd="0" presId="urn:microsoft.com/office/officeart/2005/8/layout/vList5"/>
    <dgm:cxn modelId="{04D674E1-2D06-40D6-A1FD-4C55CB9F4546}" type="presParOf" srcId="{1EC28D58-8EE3-47F3-8797-6CD308773C07}" destId="{F3A60228-FC48-42A9-806F-C750EBB226B0}" srcOrd="0" destOrd="0" presId="urn:microsoft.com/office/officeart/2005/8/layout/vList5"/>
    <dgm:cxn modelId="{1C90C97E-67F6-410B-A8F2-B373090185DC}" type="presParOf" srcId="{1EC28D58-8EE3-47F3-8797-6CD308773C07}" destId="{E63EBE5E-756B-4E00-BA93-C356D8AF609C}" srcOrd="1" destOrd="0" presId="urn:microsoft.com/office/officeart/2005/8/layout/vList5"/>
    <dgm:cxn modelId="{60D50B10-157C-4025-BB9D-7D347BA51634}" type="presParOf" srcId="{B1786361-EAC3-4176-8048-575A3BBA5BE8}" destId="{53F391C8-2FA9-474D-902D-CB2D380DDFD6}" srcOrd="1" destOrd="0" presId="urn:microsoft.com/office/officeart/2005/8/layout/vList5"/>
    <dgm:cxn modelId="{108CAEBD-87EA-4C13-9101-02EFB1DBA172}" type="presParOf" srcId="{B1786361-EAC3-4176-8048-575A3BBA5BE8}" destId="{1727C913-42AE-499B-9C14-AF838D27615E}" srcOrd="2" destOrd="0" presId="urn:microsoft.com/office/officeart/2005/8/layout/vList5"/>
    <dgm:cxn modelId="{8DD8BC68-A96F-492D-9ACA-40D44159EC93}" type="presParOf" srcId="{1727C913-42AE-499B-9C14-AF838D27615E}" destId="{C8DA80CC-8E23-4BFF-A831-4CB3115DBE24}" srcOrd="0" destOrd="0" presId="urn:microsoft.com/office/officeart/2005/8/layout/vList5"/>
    <dgm:cxn modelId="{ABB47CAC-A6FE-4259-8A6C-D08981F1D85E}" type="presParOf" srcId="{1727C913-42AE-499B-9C14-AF838D27615E}" destId="{83D51E54-5D7D-4A3F-A2E8-2C2602E3A2AC}" srcOrd="1" destOrd="0" presId="urn:microsoft.com/office/officeart/2005/8/layout/vList5"/>
    <dgm:cxn modelId="{EB535E6F-549C-4C39-B589-156ECE1B2CEE}" type="presParOf" srcId="{B1786361-EAC3-4176-8048-575A3BBA5BE8}" destId="{03DB0773-C45A-4456-B952-6D8C6D676487}" srcOrd="3" destOrd="0" presId="urn:microsoft.com/office/officeart/2005/8/layout/vList5"/>
    <dgm:cxn modelId="{C9AA38F7-8997-4DE3-9B0F-E6031D312B3D}" type="presParOf" srcId="{B1786361-EAC3-4176-8048-575A3BBA5BE8}" destId="{560DC01E-6EF0-44FE-863C-1E768F2F85FF}" srcOrd="4" destOrd="0" presId="urn:microsoft.com/office/officeart/2005/8/layout/vList5"/>
    <dgm:cxn modelId="{B46E8667-C236-4185-AF37-F4067664D357}" type="presParOf" srcId="{560DC01E-6EF0-44FE-863C-1E768F2F85FF}" destId="{FC52731D-C497-4823-9F42-712DDABCD9FA}" srcOrd="0" destOrd="0" presId="urn:microsoft.com/office/officeart/2005/8/layout/vList5"/>
    <dgm:cxn modelId="{4C290BBC-7DEE-4163-A7E6-2BB16029661A}" type="presParOf" srcId="{560DC01E-6EF0-44FE-863C-1E768F2F85FF}" destId="{EF08F045-3252-45D7-A100-1E469606ED57}" srcOrd="1" destOrd="0" presId="urn:microsoft.com/office/officeart/2005/8/layout/vList5"/>
    <dgm:cxn modelId="{B7684E20-E66E-46C5-87CC-14F02C0AAD80}" type="presParOf" srcId="{B1786361-EAC3-4176-8048-575A3BBA5BE8}" destId="{4A5129D4-D9F3-469E-B02B-989F56FA1130}" srcOrd="5" destOrd="0" presId="urn:microsoft.com/office/officeart/2005/8/layout/vList5"/>
    <dgm:cxn modelId="{58443989-1ACA-4480-881A-62B8A9553DCB}" type="presParOf" srcId="{B1786361-EAC3-4176-8048-575A3BBA5BE8}" destId="{EDC243C9-7F81-4F3B-A54A-B8B29EB7D4F7}" srcOrd="6" destOrd="0" presId="urn:microsoft.com/office/officeart/2005/8/layout/vList5"/>
    <dgm:cxn modelId="{F392FB2F-FA64-4ADF-864F-88BB0CFE2AB6}" type="presParOf" srcId="{EDC243C9-7F81-4F3B-A54A-B8B29EB7D4F7}" destId="{A632B002-20DE-4482-92C6-D126C9DD74E7}" srcOrd="0" destOrd="0" presId="urn:microsoft.com/office/officeart/2005/8/layout/vList5"/>
    <dgm:cxn modelId="{B94A526F-E597-4182-B2AC-F712733EAB8A}" type="presParOf" srcId="{EDC243C9-7F81-4F3B-A54A-B8B29EB7D4F7}" destId="{89A8F3B3-04F6-4D4B-B502-4E651BB49212}" srcOrd="1" destOrd="0" presId="urn:microsoft.com/office/officeart/2005/8/layout/vList5"/>
    <dgm:cxn modelId="{6DB1980D-C4D2-4B2F-A764-F5115F7182FF}" type="presParOf" srcId="{B1786361-EAC3-4176-8048-575A3BBA5BE8}" destId="{AB220318-84CB-4A20-98C9-90DF5D6ABC90}" srcOrd="7" destOrd="0" presId="urn:microsoft.com/office/officeart/2005/8/layout/vList5"/>
    <dgm:cxn modelId="{8A8EA22E-F41C-49A8-8100-55EFA9DF6F48}" type="presParOf" srcId="{B1786361-EAC3-4176-8048-575A3BBA5BE8}" destId="{29BDAD70-6F36-4BD7-9389-049B7B6626D0}" srcOrd="8" destOrd="0" presId="urn:microsoft.com/office/officeart/2005/8/layout/vList5"/>
    <dgm:cxn modelId="{38C0F770-09D0-472A-9DAF-09D89251C85A}" type="presParOf" srcId="{29BDAD70-6F36-4BD7-9389-049B7B6626D0}" destId="{80079DBF-77D8-4C98-9A50-941039799425}" srcOrd="0" destOrd="0" presId="urn:microsoft.com/office/officeart/2005/8/layout/vList5"/>
    <dgm:cxn modelId="{309995AB-A083-47CA-B492-0D743C3B59B5}" type="presParOf" srcId="{29BDAD70-6F36-4BD7-9389-049B7B6626D0}" destId="{2D7D44C9-44E7-49C0-BE2E-157AFB3FFF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EBE5E-756B-4E00-BA93-C356D8AF609C}">
      <dsp:nvSpPr>
        <dsp:cNvPr id="0" name=""/>
        <dsp:cNvSpPr/>
      </dsp:nvSpPr>
      <dsp:spPr>
        <a:xfrm rot="5400000">
          <a:off x="6778971" y="-2898321"/>
          <a:ext cx="7432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Types of Environments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 / Test / </a:t>
          </a:r>
          <a:r>
            <a:rPr lang="de-AT" sz="2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Production</a:t>
          </a:r>
          <a:r>
            <a:rPr lang="de-AT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Segregation</a:t>
          </a:r>
        </a:p>
      </dsp:txBody>
      <dsp:txXfrm rot="-5400000">
        <a:off x="3785616" y="131318"/>
        <a:ext cx="6693700" cy="670705"/>
      </dsp:txXfrm>
    </dsp:sp>
    <dsp:sp modelId="{F3A60228-FC48-42A9-806F-C750EBB226B0}">
      <dsp:nvSpPr>
        <dsp:cNvPr id="0" name=""/>
        <dsp:cNvSpPr/>
      </dsp:nvSpPr>
      <dsp:spPr>
        <a:xfrm>
          <a:off x="0" y="2124"/>
          <a:ext cx="3785616" cy="929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Environments Strategy</a:t>
          </a:r>
          <a:r>
            <a:rPr lang="en-US" sz="22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  <a:endParaRPr lang="de-AT" sz="2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5354" y="47478"/>
        <a:ext cx="3694908" cy="838383"/>
      </dsp:txXfrm>
    </dsp:sp>
    <dsp:sp modelId="{83D51E54-5D7D-4A3F-A2E8-2C2602E3A2AC}">
      <dsp:nvSpPr>
        <dsp:cNvPr id="0" name=""/>
        <dsp:cNvSpPr/>
      </dsp:nvSpPr>
      <dsp:spPr>
        <a:xfrm rot="5400000">
          <a:off x="6778971" y="-1922775"/>
          <a:ext cx="7432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Data Allowed / Blocked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Standard / Premium</a:t>
          </a:r>
        </a:p>
      </dsp:txBody>
      <dsp:txXfrm rot="-5400000">
        <a:off x="3785616" y="1106864"/>
        <a:ext cx="6693700" cy="670705"/>
      </dsp:txXfrm>
    </dsp:sp>
    <dsp:sp modelId="{C8DA80CC-8E23-4BFF-A831-4CB3115DBE24}">
      <dsp:nvSpPr>
        <dsp:cNvPr id="0" name=""/>
        <dsp:cNvSpPr/>
      </dsp:nvSpPr>
      <dsp:spPr>
        <a:xfrm>
          <a:off x="0" y="977670"/>
          <a:ext cx="3785616" cy="929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Policies for Connectors</a:t>
          </a:r>
          <a:r>
            <a:rPr lang="en-US" sz="22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</a:p>
      </dsp:txBody>
      <dsp:txXfrm>
        <a:off x="45354" y="1023024"/>
        <a:ext cx="3694908" cy="838383"/>
      </dsp:txXfrm>
    </dsp:sp>
    <dsp:sp modelId="{EF08F045-3252-45D7-A100-1E469606ED57}">
      <dsp:nvSpPr>
        <dsp:cNvPr id="0" name=""/>
        <dsp:cNvSpPr/>
      </dsp:nvSpPr>
      <dsp:spPr>
        <a:xfrm rot="5400000">
          <a:off x="6778971" y="-947229"/>
          <a:ext cx="7432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Usage Analysis</a:t>
          </a:r>
        </a:p>
      </dsp:txBody>
      <dsp:txXfrm rot="-5400000">
        <a:off x="3785616" y="2082410"/>
        <a:ext cx="6693700" cy="670705"/>
      </dsp:txXfrm>
    </dsp:sp>
    <dsp:sp modelId="{FC52731D-C497-4823-9F42-712DDABCD9FA}">
      <dsp:nvSpPr>
        <dsp:cNvPr id="0" name=""/>
        <dsp:cNvSpPr/>
      </dsp:nvSpPr>
      <dsp:spPr>
        <a:xfrm>
          <a:off x="0" y="1953216"/>
          <a:ext cx="3785616" cy="929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Activity Logs and Analytics</a:t>
          </a:r>
          <a:r>
            <a:rPr lang="en-US" sz="22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</a:p>
      </dsp:txBody>
      <dsp:txXfrm>
        <a:off x="45354" y="1998570"/>
        <a:ext cx="3694908" cy="838383"/>
      </dsp:txXfrm>
    </dsp:sp>
    <dsp:sp modelId="{89A8F3B3-04F6-4D4B-B502-4E651BB49212}">
      <dsp:nvSpPr>
        <dsp:cNvPr id="0" name=""/>
        <dsp:cNvSpPr/>
      </dsp:nvSpPr>
      <dsp:spPr>
        <a:xfrm rot="5400000">
          <a:off x="6778971" y="28316"/>
          <a:ext cx="7432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0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Outdated / Orphaned Flows  and Apps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0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 Classification</a:t>
          </a:r>
        </a:p>
      </dsp:txBody>
      <dsp:txXfrm rot="-5400000">
        <a:off x="3785616" y="3057955"/>
        <a:ext cx="6693700" cy="670705"/>
      </dsp:txXfrm>
    </dsp:sp>
    <dsp:sp modelId="{A632B002-20DE-4482-92C6-D126C9DD74E7}">
      <dsp:nvSpPr>
        <dsp:cNvPr id="0" name=""/>
        <dsp:cNvSpPr/>
      </dsp:nvSpPr>
      <dsp:spPr>
        <a:xfrm>
          <a:off x="0" y="2928762"/>
          <a:ext cx="3785616" cy="929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Automatic  Audit processes</a:t>
          </a:r>
          <a:r>
            <a:rPr lang="de-DE" sz="22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​</a:t>
          </a:r>
        </a:p>
      </dsp:txBody>
      <dsp:txXfrm>
        <a:off x="45354" y="2974116"/>
        <a:ext cx="3694908" cy="838383"/>
      </dsp:txXfrm>
    </dsp:sp>
    <dsp:sp modelId="{2D7D44C9-44E7-49C0-BE2E-157AFB3FFF1A}">
      <dsp:nvSpPr>
        <dsp:cNvPr id="0" name=""/>
        <dsp:cNvSpPr/>
      </dsp:nvSpPr>
      <dsp:spPr>
        <a:xfrm rot="5400000">
          <a:off x="6778971" y="1003862"/>
          <a:ext cx="74327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0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Trainings &amp; Templates </a:t>
          </a:r>
        </a:p>
      </dsp:txBody>
      <dsp:txXfrm rot="-5400000">
        <a:off x="3785616" y="4033501"/>
        <a:ext cx="6693700" cy="670705"/>
      </dsp:txXfrm>
    </dsp:sp>
    <dsp:sp modelId="{80079DBF-77D8-4C98-9A50-941039799425}">
      <dsp:nvSpPr>
        <dsp:cNvPr id="0" name=""/>
        <dsp:cNvSpPr/>
      </dsp:nvSpPr>
      <dsp:spPr>
        <a:xfrm>
          <a:off x="0" y="3904308"/>
          <a:ext cx="3785616" cy="9290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Makers Onboarding </a:t>
          </a:r>
          <a:endParaRPr lang="de-DE" sz="2200" b="0" i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5354" y="3949662"/>
        <a:ext cx="3694908" cy="838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4EB9A-E824-4E9D-88C6-4876A1C6C8A1}" type="datetimeFigureOut">
              <a:rPr lang="de-AT" smtClean="0"/>
              <a:t>27.08.2020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34EA-EB3F-4449-935C-158F0F19F4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594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aka.ms/</a:t>
            </a:r>
            <a:r>
              <a:rPr lang="en-US" dirty="0" err="1"/>
              <a:t>ppac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34EA-EB3F-4449-935C-158F0F19F48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73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34EA-EB3F-4449-935C-158F0F19F48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7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34EA-EB3F-4449-935C-158F0F19F489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62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34EA-EB3F-4449-935C-158F0F19F489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741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Phase 1: Analyse und Planung </a:t>
            </a:r>
          </a:p>
          <a:p>
            <a:r>
              <a:rPr lang="de-AT" dirty="0"/>
              <a:t>Architektur, Lizenzierung und Security</a:t>
            </a:r>
          </a:p>
          <a:p>
            <a:r>
              <a:rPr lang="de-AT" dirty="0"/>
              <a:t>Environments, </a:t>
            </a:r>
            <a:r>
              <a:rPr lang="de-AT" dirty="0" err="1"/>
              <a:t>Connectors</a:t>
            </a:r>
            <a:r>
              <a:rPr lang="de-AT" dirty="0"/>
              <a:t>, Common Data Services, </a:t>
            </a:r>
            <a:br>
              <a:rPr lang="de-AT" dirty="0"/>
            </a:br>
            <a:r>
              <a:rPr lang="de-AT" dirty="0"/>
              <a:t>Data Loss </a:t>
            </a:r>
            <a:r>
              <a:rPr lang="de-AT" dirty="0" err="1"/>
              <a:t>Prevention</a:t>
            </a:r>
            <a:r>
              <a:rPr lang="de-AT" dirty="0"/>
              <a:t> (DLP)</a:t>
            </a:r>
          </a:p>
          <a:p>
            <a:r>
              <a:rPr lang="de-AT" dirty="0"/>
              <a:t>Detaillierter Plan für die Verwendung der Komponenten </a:t>
            </a:r>
          </a:p>
          <a:p>
            <a:endParaRPr lang="de-AT" dirty="0"/>
          </a:p>
          <a:p>
            <a:r>
              <a:rPr lang="de-AT" dirty="0"/>
              <a:t>Phase 2: Aufbau des </a:t>
            </a:r>
            <a:r>
              <a:rPr lang="de-AT" dirty="0" err="1"/>
              <a:t>CoE</a:t>
            </a:r>
            <a:endParaRPr lang="de-AT" dirty="0"/>
          </a:p>
          <a:p>
            <a:r>
              <a:rPr lang="de-AT" dirty="0"/>
              <a:t>Aufbau des Power </a:t>
            </a:r>
            <a:r>
              <a:rPr lang="de-AT" dirty="0" err="1"/>
              <a:t>Platform</a:t>
            </a:r>
            <a:r>
              <a:rPr lang="de-AT" dirty="0"/>
              <a:t> Center </a:t>
            </a:r>
            <a:r>
              <a:rPr lang="de-AT" dirty="0" err="1"/>
              <a:t>of</a:t>
            </a:r>
            <a:r>
              <a:rPr lang="de-AT" dirty="0"/>
              <a:t> Excellence (</a:t>
            </a:r>
            <a:r>
              <a:rPr lang="de-AT" dirty="0" err="1"/>
              <a:t>CoE</a:t>
            </a:r>
            <a:r>
              <a:rPr lang="de-AT" dirty="0"/>
              <a:t>)</a:t>
            </a:r>
          </a:p>
          <a:p>
            <a:r>
              <a:rPr lang="de-AT" dirty="0"/>
              <a:t>Monitoring, Alerts und </a:t>
            </a:r>
            <a:r>
              <a:rPr lang="de-AT" dirty="0" err="1"/>
              <a:t>Deployment</a:t>
            </a:r>
            <a:r>
              <a:rPr lang="de-AT" dirty="0"/>
              <a:t> (</a:t>
            </a:r>
            <a:r>
              <a:rPr lang="de-AT" dirty="0" err="1"/>
              <a:t>DevOpps</a:t>
            </a:r>
            <a:r>
              <a:rPr lang="de-AT" dirty="0"/>
              <a:t>)</a:t>
            </a:r>
          </a:p>
          <a:p>
            <a:r>
              <a:rPr lang="de-AT" dirty="0"/>
              <a:t>Übersicht über die bereits verwendeten Power Apps und Kontrolle über neu erstellte Lösungen</a:t>
            </a:r>
          </a:p>
          <a:p>
            <a:endParaRPr lang="de-AT" dirty="0"/>
          </a:p>
          <a:p>
            <a:r>
              <a:rPr lang="de-AT" dirty="0"/>
              <a:t>Phase 3: End User Adoption</a:t>
            </a:r>
          </a:p>
          <a:p>
            <a:r>
              <a:rPr lang="de-AT" dirty="0" err="1"/>
              <a:t>Wissentransfer</a:t>
            </a:r>
            <a:r>
              <a:rPr lang="de-AT" dirty="0"/>
              <a:t> und Trainings der End User für Best Practices und </a:t>
            </a:r>
            <a:r>
              <a:rPr lang="de-AT" dirty="0" err="1"/>
              <a:t>Policies</a:t>
            </a:r>
            <a:r>
              <a:rPr lang="de-AT" dirty="0"/>
              <a:t> im Unternehmen</a:t>
            </a:r>
          </a:p>
          <a:p>
            <a:r>
              <a:rPr lang="de-AT" dirty="0"/>
              <a:t>Workshops, Community Aufbau, Champions Programm</a:t>
            </a:r>
          </a:p>
          <a:p>
            <a:r>
              <a:rPr lang="de-AT" dirty="0"/>
              <a:t>End User wissen über die sichere Verwendung der Power </a:t>
            </a:r>
            <a:r>
              <a:rPr lang="de-AT" dirty="0" err="1"/>
              <a:t>Platform</a:t>
            </a:r>
            <a:r>
              <a:rPr lang="de-AT" dirty="0"/>
              <a:t> Bescheid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34EA-EB3F-4449-935C-158F0F19F489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378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C34EA-EB3F-4449-935C-158F0F19F489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56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9818-5152-40DB-8DB9-153049B7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C11A-2A9F-4D07-AB27-5820937E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36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3E04-AD75-40C7-88A0-5B6198F6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3D8D-AEC7-49F8-8921-4722246B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8FD8-EEB7-46AB-9EC1-D6554A47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1CB1A-E59D-466E-AD4E-456B952FF30B}" type="datetimeFigureOut">
              <a:rPr lang="de-AT" smtClean="0"/>
              <a:t>27.08.2020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FFAB-81FF-4A01-A902-9F0D4DCB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D27A-6535-46EB-9252-EC71303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5D8DF4-B231-44C2-91CF-5834CEC67EB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23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4415-7FD8-45C0-BB04-93C78A4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1825-19C6-4263-BF88-0AA2958D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A89F-9B06-426F-BD80-C40732EB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1CB1A-E59D-466E-AD4E-456B952FF30B}" type="datetimeFigureOut">
              <a:rPr lang="de-AT" smtClean="0"/>
              <a:t>27.08.2020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75DF-EFCE-4744-8A01-E65D0BD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5796-E954-438A-BA62-77A52DC9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5D8DF4-B231-44C2-91CF-5834CEC67EB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BE07-1047-41FB-9CE3-E794B4D9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9058-ED52-40EC-9DE2-E33DA5F1C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51F1-6F0E-4451-824E-CEE38813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BB7B-E2E1-4B7C-8B86-EFF33C6D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1CB1A-E59D-466E-AD4E-456B952FF30B}" type="datetimeFigureOut">
              <a:rPr lang="de-AT" smtClean="0"/>
              <a:t>27.08.2020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9F575-8ED3-4CA1-9D0B-083CE503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CE77-617A-4C43-8A97-04598CEB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5D8DF4-B231-44C2-91CF-5834CEC67EB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379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CD9-41AF-40A5-AFEA-6A6A7866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091B4-F8E4-4EF0-89D4-F1F40334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1CB1A-E59D-466E-AD4E-456B952FF30B}" type="datetimeFigureOut">
              <a:rPr lang="de-AT" smtClean="0"/>
              <a:t>27.08.2020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F63FC-CD04-4E82-91ED-48E7A92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D3D7-2044-4A62-87F2-9302C573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5D8DF4-B231-44C2-91CF-5834CEC67EB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A9026-F7BA-4F16-ABCF-1A85FBF9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1CB1A-E59D-466E-AD4E-456B952FF30B}" type="datetimeFigureOut">
              <a:rPr lang="de-AT" smtClean="0"/>
              <a:t>27.08.2020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0AC5B-018D-425D-8CA3-3A86DB56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A5C0B-DCDD-407B-A917-318B3D3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5D8DF4-B231-44C2-91CF-5834CEC67EB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00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building&#10;&#10;Description automatically generated">
            <a:extLst>
              <a:ext uri="{FF2B5EF4-FFF2-40B4-BE49-F238E27FC236}">
                <a16:creationId xmlns:a16="http://schemas.microsoft.com/office/drawing/2014/main" id="{500D5B6F-0ABE-4DAC-ADCB-9B80E72B4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80049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13D02D-29FC-4713-A5B0-C2770550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781425"/>
            <a:ext cx="9144000" cy="762000"/>
          </a:xfrm>
        </p:spPr>
        <p:txBody>
          <a:bodyPr anchor="t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4D31C7-6F61-4CA8-BFAB-8C1868A8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25" y="4618038"/>
            <a:ext cx="9144000" cy="12969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7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2568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C5F89-92AB-487A-AB04-E259952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4475-AE68-4601-BE83-D61C1B4A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1912"/>
            <a:ext cx="10515600" cy="483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976CBD-8B06-4759-B91B-DD540E24460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767" y="183640"/>
            <a:ext cx="1803082" cy="3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work.a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tonipohl/PowerPlatformGovernance" TargetMode="External"/><Relationship Id="rId4" Type="http://schemas.openxmlformats.org/officeDocument/2006/relationships/hyperlink" Target="http://www.governancetoolkit365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owerapps.microsoft.com/de-de/blog/establishing-an-environment-strategy-for-microsoft-power-platfor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9546" y="3183603"/>
            <a:ext cx="9144000" cy="165576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de-DE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Platform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7B90-DE4E-4BF4-ABB7-C2F46915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46" y="510392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Discover: Power Platform Club · </a:t>
            </a:r>
            <a:r>
              <a:rPr lang="de-AT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27. August 2020</a:t>
            </a:r>
          </a:p>
          <a:p>
            <a:pPr algn="l"/>
            <a:r>
              <a:rPr lang="de-AT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Peter Hödl, Toni Pohl</a:t>
            </a:r>
          </a:p>
          <a:p>
            <a:pPr algn="l"/>
            <a:r>
              <a:rPr lang="de-AT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www.atwork.at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93E1DB-CED1-44FC-A966-F5EEA2729B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767" y="183640"/>
            <a:ext cx="1803082" cy="3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the Power Platform PowerShell modules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4"/>
            <a:ext cx="11353800" cy="507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PowerShell in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PowerShell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5.x. 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Microsoft.PowerApps.Administration.PowerShell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Microsoft.PowerApps.PowerShell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AllowClobber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analysis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checks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solutions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against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Microsoft.PowerApps.Checker.PowerShell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check the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latest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installed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version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Get-InstalledModule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Microsoft.PowerApps.Administration.PowerShell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Microsoft.PowerApps.PowerShell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2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Sign-in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4"/>
            <a:ext cx="11353800" cy="507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Ask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credentials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Add-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PowerAppsAccount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endParaRPr lang="de-A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Alternatively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pass in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avoiding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opening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 prompt)</a:t>
            </a:r>
          </a:p>
          <a:p>
            <a:pPr marL="0" indent="0">
              <a:buNone/>
            </a:pPr>
            <a:r>
              <a:rPr lang="de-AT" sz="2000" i="1" dirty="0">
                <a:solidFill>
                  <a:srgbClr val="006400"/>
                </a:solidFill>
                <a:latin typeface="Consolas" panose="020B0609020204030204" pitchFamily="49" charset="0"/>
              </a:rPr>
              <a:t># This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works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without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MFA.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$pass = 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ConvertTo-SecureString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 "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" -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AsPlainText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 -Force</a:t>
            </a:r>
          </a:p>
          <a:p>
            <a:pPr marL="0" indent="0">
              <a:buNone/>
            </a:pP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Add-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PowerAppsAccount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 -Username foo@bar.com -Password $pass</a:t>
            </a:r>
          </a:p>
          <a:p>
            <a:pPr marL="0" indent="0">
              <a:buNone/>
            </a:pPr>
            <a:endParaRPr lang="de-A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8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Sign-in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4"/>
            <a:ext cx="11353800" cy="5076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Ask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credentials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Add-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PowerAppsAccount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endParaRPr lang="de-A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Alternatively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pass in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avoiding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opening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 prompt)</a:t>
            </a:r>
          </a:p>
          <a:p>
            <a:pPr marL="0" indent="0">
              <a:buNone/>
            </a:pPr>
            <a:r>
              <a:rPr lang="de-AT" sz="2000" i="1" dirty="0">
                <a:solidFill>
                  <a:srgbClr val="006400"/>
                </a:solidFill>
                <a:latin typeface="Consolas" panose="020B0609020204030204" pitchFamily="49" charset="0"/>
              </a:rPr>
              <a:t># This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works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without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MFA.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$pass = 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ConvertTo-SecureString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 "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" -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AsPlainText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 -Force</a:t>
            </a:r>
          </a:p>
          <a:p>
            <a:pPr marL="0" indent="0">
              <a:buNone/>
            </a:pP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Add-</a:t>
            </a:r>
            <a:r>
              <a:rPr lang="de-A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PowerAppsAccount</a:t>
            </a:r>
            <a:r>
              <a:rPr lang="de-AT" sz="2000" dirty="0">
                <a:solidFill>
                  <a:srgbClr val="0000FF"/>
                </a:solidFill>
                <a:latin typeface="Consolas" panose="020B0609020204030204" pitchFamily="49" charset="0"/>
              </a:rPr>
              <a:t> -Username foo@bar.com -Password $pass</a:t>
            </a:r>
          </a:p>
          <a:p>
            <a:pPr marL="0" indent="0">
              <a:buNone/>
            </a:pPr>
            <a:endParaRPr lang="de-A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3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to get the environment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environment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Get-AdminPowerAppEnvironment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ft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Get-AdminPowerAppEnvironment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Default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Get-AdminPowerAppEnvironment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EnvironmentName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2000" dirty="0">
                <a:solidFill>
                  <a:srgbClr val="8B0000"/>
                </a:solidFill>
                <a:latin typeface="Consolas" panose="020B0609020204030204" pitchFamily="49" charset="0"/>
              </a:rPr>
              <a:t>a123…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$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environmentid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= $environment.Internal.id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the ID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"/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providers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Microsoft.BusinessAppPlatform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/admin/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environments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/Default-&lt;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someid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&gt;"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environment.Internal.id.split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de-AT" sz="20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")[</a:t>
            </a:r>
            <a:r>
              <a:rPr lang="de-AT" sz="2000" b="0" dirty="0"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Write-Output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sz="20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Environment ID: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environmentid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7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to get all apps in one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enviroment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Get-AdminPowerApp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$_.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de-AT" sz="2000" b="0" i="1" dirty="0">
              <a:solidFill>
                <a:srgbClr val="0064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$apps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Format-Table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Property DisplayName</a:t>
            </a:r>
            <a:r>
              <a:rPr lang="en-US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CreatedTime</a:t>
            </a:r>
            <a:r>
              <a:rPr lang="en-US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EnvironmentName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apps.count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$_.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de-AT" sz="20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DMyApp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myapp.AppName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app permissions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1912"/>
            <a:ext cx="11658601" cy="551608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the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Get-AdminAppRoleAssignment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)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Get-AdminPowerApp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myapp.AppName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EnvironmentName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Get-AdminPowerAppRoleAssignment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Select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PrincipalDisplayname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PrincipalObjectId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RoleType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ft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b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Add a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the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Azure AD.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sz="20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c345…</a:t>
            </a:r>
            <a:r>
              <a:rPr lang="de-A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Add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an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= Share the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. </a:t>
            </a:r>
            <a:b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 The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an email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)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Set-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AdminPowerAppRoleAssignment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PrincipalType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Group 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	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PrincipalObjectId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RoleName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CanEdit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	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myapp.AppName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EnvironmentName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DoNotNotify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7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9149A-0474-4939-A66F-E31C67B2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50"/>
            <a:ext cx="12192000" cy="59253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974B2C-8513-425A-9902-8C8DDD1A90FC}"/>
              </a:ext>
            </a:extLst>
          </p:cNvPr>
          <p:cNvSpPr/>
          <p:nvPr/>
        </p:nvSpPr>
        <p:spPr>
          <a:xfrm>
            <a:off x="9070428" y="3037490"/>
            <a:ext cx="1051034" cy="767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45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B06-4C83-4C4E-802F-70A611F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the owner of an app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886-1347-4599-A86C-16448B1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1912"/>
            <a:ext cx="11027979" cy="4835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Change 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: Set-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AdminPowerAppOwner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previously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 Set-</a:t>
            </a:r>
            <a:r>
              <a:rPr lang="de-AT" sz="2000" b="0" i="1" dirty="0" err="1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AdminAppOwner</a:t>
            </a:r>
            <a:r>
              <a:rPr lang="de-AT" sz="20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)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A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Set-</a:t>
            </a:r>
            <a:r>
              <a:rPr lang="de-AT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AdminPowerAppOwner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myapp.AppName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AppOwner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lang="de-AT" sz="20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	-</a:t>
            </a:r>
            <a:r>
              <a:rPr lang="de-AT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EnvironmentName</a:t>
            </a:r>
            <a:r>
              <a:rPr lang="de-AT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2000" b="0" dirty="0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2000" b="0" dirty="0" err="1"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environmentid</a:t>
            </a:r>
            <a:endParaRPr lang="de-AT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9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FC26-20C5-4806-9CD1-B4FEC77D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Center of Excellence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7905-84D3-491F-A068-68BDA15A5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Add-On for governance of the Power Platform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6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E6A24B9-09AC-43AB-A831-05C4BBB3DB3E}"/>
              </a:ext>
            </a:extLst>
          </p:cNvPr>
          <p:cNvSpPr/>
          <p:nvPr/>
        </p:nvSpPr>
        <p:spPr>
          <a:xfrm>
            <a:off x="6686551" y="701436"/>
            <a:ext cx="5207378" cy="592501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Environment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01F46-0229-47D1-B067-AA2A8E0C1FDA}"/>
              </a:ext>
            </a:extLst>
          </p:cNvPr>
          <p:cNvSpPr/>
          <p:nvPr/>
        </p:nvSpPr>
        <p:spPr>
          <a:xfrm>
            <a:off x="602872" y="2103789"/>
            <a:ext cx="5547360" cy="27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Environment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31A86-B464-4FF9-8B0E-D5289C90C6F1}"/>
              </a:ext>
            </a:extLst>
          </p:cNvPr>
          <p:cNvSpPr/>
          <p:nvPr/>
        </p:nvSpPr>
        <p:spPr>
          <a:xfrm>
            <a:off x="450472" y="1951389"/>
            <a:ext cx="5547360" cy="27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Environment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DF06F-9726-43D8-983A-4F0AED7C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76290"/>
            <a:ext cx="10515600" cy="763031"/>
          </a:xfrm>
        </p:spPr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Architecture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AB25-C6C2-4F7B-98D8-2CBDC80DCAFA}"/>
              </a:ext>
            </a:extLst>
          </p:cNvPr>
          <p:cNvSpPr/>
          <p:nvPr/>
        </p:nvSpPr>
        <p:spPr>
          <a:xfrm>
            <a:off x="298072" y="1798989"/>
            <a:ext cx="5547360" cy="27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Environment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95BF91-4E73-485B-8350-F355BA1E521C}"/>
              </a:ext>
            </a:extLst>
          </p:cNvPr>
          <p:cNvSpPr/>
          <p:nvPr/>
        </p:nvSpPr>
        <p:spPr>
          <a:xfrm>
            <a:off x="5718791" y="3311678"/>
            <a:ext cx="2603088" cy="843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process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FBB7AF34-801C-42DE-A106-C58FFFB5B876}"/>
              </a:ext>
            </a:extLst>
          </p:cNvPr>
          <p:cNvSpPr/>
          <p:nvPr/>
        </p:nvSpPr>
        <p:spPr>
          <a:xfrm>
            <a:off x="8380020" y="2826957"/>
            <a:ext cx="1802674" cy="173075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CDS</a:t>
            </a:r>
            <a:endParaRPr lang="de-AT" sz="3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830D04-1537-4FD3-859D-D28ED53EDDC8}"/>
              </a:ext>
            </a:extLst>
          </p:cNvPr>
          <p:cNvGrpSpPr/>
          <p:nvPr/>
        </p:nvGrpSpPr>
        <p:grpSpPr>
          <a:xfrm>
            <a:off x="6864729" y="903348"/>
            <a:ext cx="4844142" cy="843952"/>
            <a:chOff x="6864729" y="903348"/>
            <a:chExt cx="4844142" cy="8439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5D65C0-D84E-4399-A216-14492284F65A}"/>
                </a:ext>
              </a:extLst>
            </p:cNvPr>
            <p:cNvSpPr/>
            <p:nvPr/>
          </p:nvSpPr>
          <p:spPr>
            <a:xfrm>
              <a:off x="6864729" y="903349"/>
              <a:ext cx="1515291" cy="8439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 Compliance Center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D83461-6A12-4475-AFF0-F46B653D6575}"/>
                </a:ext>
              </a:extLst>
            </p:cNvPr>
            <p:cNvSpPr/>
            <p:nvPr/>
          </p:nvSpPr>
          <p:spPr>
            <a:xfrm>
              <a:off x="8541129" y="903349"/>
              <a:ext cx="1515291" cy="8439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CoE</a:t>
              </a: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Admin</a:t>
              </a:r>
              <a:b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Center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4A8386-393F-467D-811A-6F5CFB3AC686}"/>
                </a:ext>
              </a:extLst>
            </p:cNvPr>
            <p:cNvSpPr/>
            <p:nvPr/>
          </p:nvSpPr>
          <p:spPr>
            <a:xfrm>
              <a:off x="10193580" y="903348"/>
              <a:ext cx="1515291" cy="8439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BI</a:t>
              </a:r>
              <a:b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dashboard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A90F59-C247-4C27-9D85-94BEDED988BF}"/>
              </a:ext>
            </a:extLst>
          </p:cNvPr>
          <p:cNvSpPr/>
          <p:nvPr/>
        </p:nvSpPr>
        <p:spPr>
          <a:xfrm rot="16200000">
            <a:off x="8616926" y="2032738"/>
            <a:ext cx="1311448" cy="843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C3CADC-EA06-4D4A-ACEC-269665F767B7}"/>
              </a:ext>
            </a:extLst>
          </p:cNvPr>
          <p:cNvSpPr/>
          <p:nvPr/>
        </p:nvSpPr>
        <p:spPr>
          <a:xfrm rot="5400000">
            <a:off x="8643053" y="4559665"/>
            <a:ext cx="1311448" cy="843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flows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5FF86574-B237-43CF-A8BA-F4B4915DA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0674" y="5516880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E0D3B7C-CF76-47BB-A469-E100B509A08C}"/>
              </a:ext>
            </a:extLst>
          </p:cNvPr>
          <p:cNvSpPr/>
          <p:nvPr/>
        </p:nvSpPr>
        <p:spPr>
          <a:xfrm>
            <a:off x="10193579" y="5516880"/>
            <a:ext cx="1515291" cy="843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Notifications</a:t>
            </a:r>
            <a:b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(orphaned apps,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de-A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793C7-792F-440A-9D9F-213ADCA99F2E}"/>
              </a:ext>
            </a:extLst>
          </p:cNvPr>
          <p:cNvSpPr/>
          <p:nvPr/>
        </p:nvSpPr>
        <p:spPr>
          <a:xfrm>
            <a:off x="2292335" y="5609773"/>
            <a:ext cx="1515291" cy="843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Archive unused apps &amp; flows</a:t>
            </a:r>
            <a:endParaRPr lang="de-A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A23104-9FA6-4C9C-BAA8-B625C2B21AC6}"/>
              </a:ext>
            </a:extLst>
          </p:cNvPr>
          <p:cNvSpPr/>
          <p:nvPr/>
        </p:nvSpPr>
        <p:spPr>
          <a:xfrm rot="5400000">
            <a:off x="4142038" y="4395315"/>
            <a:ext cx="1117220" cy="843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Sharepoint Icon of Gradient style - Available in SVG, PNG, EPS, AI ...">
            <a:extLst>
              <a:ext uri="{FF2B5EF4-FFF2-40B4-BE49-F238E27FC236}">
                <a16:creationId xmlns:a16="http://schemas.microsoft.com/office/drawing/2014/main" id="{CE99FC41-ACF9-4BEF-96F7-8AC15D85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5943" y="5437042"/>
            <a:ext cx="1189412" cy="11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117F2F-687C-4F11-9F59-A667C8B1E2D2}"/>
              </a:ext>
            </a:extLst>
          </p:cNvPr>
          <p:cNvSpPr/>
          <p:nvPr/>
        </p:nvSpPr>
        <p:spPr>
          <a:xfrm>
            <a:off x="10193579" y="1903464"/>
            <a:ext cx="1515291" cy="843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apps or dashboards</a:t>
            </a:r>
            <a:endParaRPr lang="de-A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AFE888-4DBF-46FF-9761-B0874102A722}"/>
              </a:ext>
            </a:extLst>
          </p:cNvPr>
          <p:cNvGrpSpPr/>
          <p:nvPr/>
        </p:nvGrpSpPr>
        <p:grpSpPr>
          <a:xfrm>
            <a:off x="650769" y="2350586"/>
            <a:ext cx="4902925" cy="2121853"/>
            <a:chOff x="650769" y="2350586"/>
            <a:chExt cx="4902925" cy="21218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866EE-0003-4CE1-89D1-252B7FC9EE7C}"/>
                </a:ext>
              </a:extLst>
            </p:cNvPr>
            <p:cNvSpPr/>
            <p:nvPr/>
          </p:nvSpPr>
          <p:spPr>
            <a:xfrm>
              <a:off x="650769" y="2350587"/>
              <a:ext cx="1815737" cy="8439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Flows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E12D7-D054-4F72-8710-49480AB4AF57}"/>
                </a:ext>
              </a:extLst>
            </p:cNvPr>
            <p:cNvSpPr/>
            <p:nvPr/>
          </p:nvSpPr>
          <p:spPr>
            <a:xfrm>
              <a:off x="3737957" y="2350586"/>
              <a:ext cx="1815737" cy="8439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Apps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1EC36-0C99-45FB-832C-DBDD84B344F5}"/>
                </a:ext>
              </a:extLst>
            </p:cNvPr>
            <p:cNvSpPr/>
            <p:nvPr/>
          </p:nvSpPr>
          <p:spPr>
            <a:xfrm>
              <a:off x="2009306" y="3489541"/>
              <a:ext cx="1471749" cy="4585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Connectors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FBAD3C-1624-4E45-B3D8-CE1FD3001476}"/>
                </a:ext>
              </a:extLst>
            </p:cNvPr>
            <p:cNvSpPr/>
            <p:nvPr/>
          </p:nvSpPr>
          <p:spPr>
            <a:xfrm>
              <a:off x="2777852" y="4013842"/>
              <a:ext cx="1471749" cy="4585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DLP Policies</a:t>
              </a:r>
              <a:endParaRPr lang="de-A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4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8" grpId="0" animBg="1"/>
      <p:bldP spid="12" grpId="0" animBg="1"/>
      <p:bldP spid="14" grpId="0" animBg="1"/>
      <p:bldP spid="19" grpId="0" animBg="1"/>
      <p:bldP spid="20" grpId="0" animBg="1"/>
      <p:bldP spid="23" grpId="0" animBg="1"/>
      <p:bldP spid="25" grpId="0" animBg="1"/>
      <p:bldP spid="26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B7112CA4-CFF9-458C-905D-9AE5A9DF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2840" y="428499"/>
            <a:ext cx="13937679" cy="65760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03893" y="4341217"/>
            <a:ext cx="2688774" cy="695226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Consulting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56354" y="3196851"/>
            <a:ext cx="3387466" cy="667249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Collaboration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02344" y="4128281"/>
            <a:ext cx="4682952" cy="1306053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Security &amp; Governance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91719" y="5607945"/>
            <a:ext cx="1417277" cy="695226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22722" y="5603941"/>
            <a:ext cx="2671041" cy="695226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Migrations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541118" y="5590149"/>
            <a:ext cx="3748422" cy="695226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A5971-5D55-4ADA-BD15-9AA1D731D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29"/>
          <a:stretch/>
        </p:blipFill>
        <p:spPr>
          <a:xfrm>
            <a:off x="7946110" y="3005096"/>
            <a:ext cx="1597863" cy="1232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B09CD6-3140-4394-AAA2-2631A80DFD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033" y="1636583"/>
            <a:ext cx="1145579" cy="137312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81C123F-BA0A-46B4-8934-7F70DE3E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38" y="181225"/>
            <a:ext cx="10515600" cy="7630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we do…</a:t>
            </a: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59A48D-D861-470E-87B4-6FC6955E16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2485" y="1029711"/>
            <a:ext cx="1368283" cy="11607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D6490C-03C3-4249-8988-C96B1BCD5E37}"/>
              </a:ext>
            </a:extLst>
          </p:cNvPr>
          <p:cNvSpPr txBox="1">
            <a:spLocks/>
          </p:cNvSpPr>
          <p:nvPr/>
        </p:nvSpPr>
        <p:spPr>
          <a:xfrm>
            <a:off x="525838" y="881898"/>
            <a:ext cx="3545998" cy="86417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745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r>
              <a:rPr lang="en-US" sz="2745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Solution Provider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3DC13E-A973-4867-B6BE-08D4BC84F602}"/>
              </a:ext>
            </a:extLst>
          </p:cNvPr>
          <p:cNvSpPr txBox="1">
            <a:spLocks/>
          </p:cNvSpPr>
          <p:nvPr/>
        </p:nvSpPr>
        <p:spPr>
          <a:xfrm>
            <a:off x="10036885" y="513954"/>
            <a:ext cx="2155115" cy="488973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defPPr>
              <a:defRPr lang="de-DE"/>
            </a:defPPr>
            <a:lvl1pPr defTabSz="932742">
              <a:lnSpc>
                <a:spcPct val="90000"/>
              </a:lnSpc>
              <a:spcBef>
                <a:spcPct val="0"/>
              </a:spcBef>
              <a:buNone/>
              <a:defRPr sz="2745" b="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get you in the cloud!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6CB368-21C6-46B3-95C8-B1694AFDFDC2}"/>
              </a:ext>
            </a:extLst>
          </p:cNvPr>
          <p:cNvSpPr txBox="1">
            <a:spLocks/>
          </p:cNvSpPr>
          <p:nvPr/>
        </p:nvSpPr>
        <p:spPr>
          <a:xfrm>
            <a:off x="7899356" y="4312102"/>
            <a:ext cx="3385668" cy="1306053"/>
          </a:xfrm>
          <a:prstGeom prst="rect">
            <a:avLst/>
          </a:prstGeom>
          <a:noFill/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Platform</a:t>
            </a:r>
          </a:p>
        </p:txBody>
      </p:sp>
    </p:spTree>
    <p:extLst>
      <p:ext uri="{BB962C8B-B14F-4D97-AF65-F5344CB8AC3E}">
        <p14:creationId xmlns:p14="http://schemas.microsoft.com/office/powerpoint/2010/main" val="69309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4" grpId="0"/>
      <p:bldP spid="15" grpId="0"/>
      <p:bldP spid="16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2362-05F6-4ABA-9963-5F5FE323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CoE</a:t>
            </a:r>
            <a:r>
              <a:rPr lang="en-US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Demo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968742-FE82-40BE-B3D0-84D4142D2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Components of the starter kit &amp; Walkthrough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3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CEF5-FB43-4251-AB78-35A11D3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68" y="370242"/>
            <a:ext cx="2474714" cy="763031"/>
          </a:xfrm>
          <a:solidFill>
            <a:schemeClr val="bg1"/>
          </a:solidFill>
        </p:spPr>
        <p:txBody>
          <a:bodyPr/>
          <a:lstStyle/>
          <a:p>
            <a:r>
              <a:rPr lang="de-AT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Offering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AC372-0307-4FC1-B571-5ABEB1FC3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>
              <a:solidFill>
                <a:srgbClr val="1717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1DFC80D9-C8DF-4754-8E8A-92FB8FDE8DEC}"/>
              </a:ext>
            </a:extLst>
          </p:cNvPr>
          <p:cNvSpPr txBox="1"/>
          <p:nvPr/>
        </p:nvSpPr>
        <p:spPr>
          <a:xfrm>
            <a:off x="3483293" y="370242"/>
            <a:ext cx="6415087" cy="1992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37159" tIns="137159" rIns="137159" bIns="137159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600"/>
              </a:spcBef>
            </a:pPr>
            <a:r>
              <a:rPr lang="de-AT" sz="28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Phase 1: Analyse und Planung </a:t>
            </a: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Architektur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Lizenzierung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und Security</a:t>
            </a: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Environments, Connectors, Common Data Services, </a:t>
            </a:r>
            <a:b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Loss Prevention (DLP)</a:t>
            </a: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Detaillierter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Plan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für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die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Verwendung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der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Komponenten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8" name="TextBox 40">
            <a:extLst>
              <a:ext uri="{FF2B5EF4-FFF2-40B4-BE49-F238E27FC236}">
                <a16:creationId xmlns:a16="http://schemas.microsoft.com/office/drawing/2014/main" id="{A780DD6F-3E2C-4D8B-AE39-18BBEFE12D36}"/>
              </a:ext>
            </a:extLst>
          </p:cNvPr>
          <p:cNvSpPr txBox="1"/>
          <p:nvPr/>
        </p:nvSpPr>
        <p:spPr>
          <a:xfrm>
            <a:off x="3546772" y="2511947"/>
            <a:ext cx="8091046" cy="198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59" tIns="137159" rIns="137159" bIns="137159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600"/>
              </a:spcBef>
            </a:pPr>
            <a:r>
              <a:rPr lang="de-AT" sz="2800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 2: Aufbau des </a:t>
            </a:r>
            <a:r>
              <a:rPr lang="de-AT" sz="2800" dirty="0" err="1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CoE</a:t>
            </a:r>
            <a:endParaRPr lang="de-AT" sz="2800" dirty="0">
              <a:solidFill>
                <a:srgbClr val="1717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Aufbau des Power Platform Center of Excellence (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CoE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Monitoring, Alerts und Deployment (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DevOpps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Übersicht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über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die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bereits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verwendeten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Power Apps und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Kontrolle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über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neu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erstellte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Lösungen</a:t>
            </a:r>
            <a:endParaRPr lang="en-US" sz="2000" dirty="0">
              <a:solidFill>
                <a:srgbClr val="171718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3F50DFC5-70ED-489C-BCDF-3C70ED8B39BB}"/>
              </a:ext>
            </a:extLst>
          </p:cNvPr>
          <p:cNvSpPr txBox="1"/>
          <p:nvPr/>
        </p:nvSpPr>
        <p:spPr>
          <a:xfrm>
            <a:off x="3526981" y="4494875"/>
            <a:ext cx="8047360" cy="2215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59" tIns="137159" rIns="137159" bIns="137159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 3: End User Adoption</a:t>
            </a: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Wissentransfer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und Trainings der End User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für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Best Practices und Policies im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Unternehmen</a:t>
            </a:r>
            <a:endParaRPr lang="en-US" sz="2000" dirty="0">
              <a:solidFill>
                <a:srgbClr val="171718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Workshops, Community Aufbau, Champions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Programm</a:t>
            </a:r>
            <a:endParaRPr lang="en-US" sz="2000" dirty="0">
              <a:solidFill>
                <a:srgbClr val="171718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marL="171449" indent="-171449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End User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wissen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über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die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sichere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Verwendung</a:t>
            </a:r>
            <a:r>
              <a:rPr lang="en-US" sz="2000" dirty="0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der Power Platform </a:t>
            </a:r>
            <a:r>
              <a:rPr lang="en-US" sz="2000" dirty="0" err="1">
                <a:solidFill>
                  <a:srgbClr val="171718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Bescheid</a:t>
            </a:r>
            <a:endParaRPr lang="en-US" sz="2000" dirty="0">
              <a:solidFill>
                <a:srgbClr val="171718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C84500A3-BE36-4836-AEC2-958D26F4AB42}"/>
              </a:ext>
            </a:extLst>
          </p:cNvPr>
          <p:cNvSpPr>
            <a:spLocks noEditPoints="1"/>
          </p:cNvSpPr>
          <p:nvPr/>
        </p:nvSpPr>
        <p:spPr bwMode="black">
          <a:xfrm>
            <a:off x="2813882" y="478449"/>
            <a:ext cx="457200" cy="548641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2307" tIns="41155" rIns="82307" bIns="4115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71718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81">
            <a:extLst>
              <a:ext uri="{FF2B5EF4-FFF2-40B4-BE49-F238E27FC236}">
                <a16:creationId xmlns:a16="http://schemas.microsoft.com/office/drawing/2014/main" id="{98A63DE3-5184-4924-B834-A047B6D4CADD}"/>
              </a:ext>
            </a:extLst>
          </p:cNvPr>
          <p:cNvSpPr>
            <a:spLocks/>
          </p:cNvSpPr>
          <p:nvPr/>
        </p:nvSpPr>
        <p:spPr bwMode="black">
          <a:xfrm>
            <a:off x="2805847" y="2511948"/>
            <a:ext cx="465235" cy="633477"/>
          </a:xfrm>
          <a:custGeom>
            <a:avLst/>
            <a:gdLst>
              <a:gd name="T0" fmla="*/ 230 w 256"/>
              <a:gd name="T1" fmla="*/ 221 h 349"/>
              <a:gd name="T2" fmla="*/ 256 w 256"/>
              <a:gd name="T3" fmla="*/ 202 h 349"/>
              <a:gd name="T4" fmla="*/ 232 w 256"/>
              <a:gd name="T5" fmla="*/ 184 h 349"/>
              <a:gd name="T6" fmla="*/ 239 w 256"/>
              <a:gd name="T7" fmla="*/ 170 h 349"/>
              <a:gd name="T8" fmla="*/ 217 w 256"/>
              <a:gd name="T9" fmla="*/ 152 h 349"/>
              <a:gd name="T10" fmla="*/ 187 w 256"/>
              <a:gd name="T11" fmla="*/ 152 h 349"/>
              <a:gd name="T12" fmla="*/ 187 w 256"/>
              <a:gd name="T13" fmla="*/ 91 h 349"/>
              <a:gd name="T14" fmla="*/ 217 w 256"/>
              <a:gd name="T15" fmla="*/ 45 h 349"/>
              <a:gd name="T16" fmla="*/ 203 w 256"/>
              <a:gd name="T17" fmla="*/ 10 h 349"/>
              <a:gd name="T18" fmla="*/ 166 w 256"/>
              <a:gd name="T19" fmla="*/ 58 h 349"/>
              <a:gd name="T20" fmla="*/ 130 w 256"/>
              <a:gd name="T21" fmla="*/ 10 h 349"/>
              <a:gd name="T22" fmla="*/ 116 w 256"/>
              <a:gd name="T23" fmla="*/ 45 h 349"/>
              <a:gd name="T24" fmla="*/ 146 w 256"/>
              <a:gd name="T25" fmla="*/ 91 h 349"/>
              <a:gd name="T26" fmla="*/ 146 w 256"/>
              <a:gd name="T27" fmla="*/ 121 h 349"/>
              <a:gd name="T28" fmla="*/ 143 w 256"/>
              <a:gd name="T29" fmla="*/ 119 h 349"/>
              <a:gd name="T30" fmla="*/ 99 w 256"/>
              <a:gd name="T31" fmla="*/ 126 h 349"/>
              <a:gd name="T32" fmla="*/ 45 w 256"/>
              <a:gd name="T33" fmla="*/ 162 h 349"/>
              <a:gd name="T34" fmla="*/ 0 w 256"/>
              <a:gd name="T35" fmla="*/ 162 h 349"/>
              <a:gd name="T36" fmla="*/ 0 w 256"/>
              <a:gd name="T37" fmla="*/ 272 h 349"/>
              <a:gd name="T38" fmla="*/ 70 w 256"/>
              <a:gd name="T39" fmla="*/ 277 h 349"/>
              <a:gd name="T40" fmla="*/ 132 w 256"/>
              <a:gd name="T41" fmla="*/ 286 h 349"/>
              <a:gd name="T42" fmla="*/ 127 w 256"/>
              <a:gd name="T43" fmla="*/ 273 h 349"/>
              <a:gd name="T44" fmla="*/ 139 w 256"/>
              <a:gd name="T45" fmla="*/ 255 h 349"/>
              <a:gd name="T46" fmla="*/ 125 w 256"/>
              <a:gd name="T47" fmla="*/ 237 h 349"/>
              <a:gd name="T48" fmla="*/ 140 w 256"/>
              <a:gd name="T49" fmla="*/ 219 h 349"/>
              <a:gd name="T50" fmla="*/ 125 w 256"/>
              <a:gd name="T51" fmla="*/ 201 h 349"/>
              <a:gd name="T52" fmla="*/ 138 w 256"/>
              <a:gd name="T53" fmla="*/ 185 h 349"/>
              <a:gd name="T54" fmla="*/ 125 w 256"/>
              <a:gd name="T55" fmla="*/ 167 h 349"/>
              <a:gd name="T56" fmla="*/ 146 w 256"/>
              <a:gd name="T57" fmla="*/ 148 h 349"/>
              <a:gd name="T58" fmla="*/ 146 w 256"/>
              <a:gd name="T59" fmla="*/ 155 h 349"/>
              <a:gd name="T60" fmla="*/ 137 w 256"/>
              <a:gd name="T61" fmla="*/ 170 h 349"/>
              <a:gd name="T62" fmla="*/ 146 w 256"/>
              <a:gd name="T63" fmla="*/ 185 h 349"/>
              <a:gd name="T64" fmla="*/ 146 w 256"/>
              <a:gd name="T65" fmla="*/ 188 h 349"/>
              <a:gd name="T66" fmla="*/ 137 w 256"/>
              <a:gd name="T67" fmla="*/ 202 h 349"/>
              <a:gd name="T68" fmla="*/ 146 w 256"/>
              <a:gd name="T69" fmla="*/ 216 h 349"/>
              <a:gd name="T70" fmla="*/ 146 w 256"/>
              <a:gd name="T71" fmla="*/ 224 h 349"/>
              <a:gd name="T72" fmla="*/ 137 w 256"/>
              <a:gd name="T73" fmla="*/ 239 h 349"/>
              <a:gd name="T74" fmla="*/ 146 w 256"/>
              <a:gd name="T75" fmla="*/ 254 h 349"/>
              <a:gd name="T76" fmla="*/ 146 w 256"/>
              <a:gd name="T77" fmla="*/ 261 h 349"/>
              <a:gd name="T78" fmla="*/ 139 w 256"/>
              <a:gd name="T79" fmla="*/ 276 h 349"/>
              <a:gd name="T80" fmla="*/ 146 w 256"/>
              <a:gd name="T81" fmla="*/ 291 h 349"/>
              <a:gd name="T82" fmla="*/ 146 w 256"/>
              <a:gd name="T83" fmla="*/ 324 h 349"/>
              <a:gd name="T84" fmla="*/ 167 w 256"/>
              <a:gd name="T85" fmla="*/ 349 h 349"/>
              <a:gd name="T86" fmla="*/ 187 w 256"/>
              <a:gd name="T87" fmla="*/ 324 h 349"/>
              <a:gd name="T88" fmla="*/ 187 w 256"/>
              <a:gd name="T89" fmla="*/ 294 h 349"/>
              <a:gd name="T90" fmla="*/ 207 w 256"/>
              <a:gd name="T91" fmla="*/ 294 h 349"/>
              <a:gd name="T92" fmla="*/ 226 w 256"/>
              <a:gd name="T93" fmla="*/ 276 h 349"/>
              <a:gd name="T94" fmla="*/ 207 w 256"/>
              <a:gd name="T95" fmla="*/ 257 h 349"/>
              <a:gd name="T96" fmla="*/ 187 w 256"/>
              <a:gd name="T97" fmla="*/ 257 h 349"/>
              <a:gd name="T98" fmla="*/ 187 w 256"/>
              <a:gd name="T99" fmla="*/ 257 h 349"/>
              <a:gd name="T100" fmla="*/ 217 w 256"/>
              <a:gd name="T101" fmla="*/ 257 h 349"/>
              <a:gd name="T102" fmla="*/ 239 w 256"/>
              <a:gd name="T103" fmla="*/ 239 h 349"/>
              <a:gd name="T104" fmla="*/ 217 w 256"/>
              <a:gd name="T105" fmla="*/ 221 h 349"/>
              <a:gd name="T106" fmla="*/ 187 w 256"/>
              <a:gd name="T107" fmla="*/ 221 h 349"/>
              <a:gd name="T108" fmla="*/ 187 w 256"/>
              <a:gd name="T109" fmla="*/ 221 h 349"/>
              <a:gd name="T110" fmla="*/ 230 w 256"/>
              <a:gd name="T111" fmla="*/ 22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6" h="349">
                <a:moveTo>
                  <a:pt x="230" y="221"/>
                </a:moveTo>
                <a:cubicBezTo>
                  <a:pt x="245" y="221"/>
                  <a:pt x="256" y="212"/>
                  <a:pt x="256" y="202"/>
                </a:cubicBezTo>
                <a:cubicBezTo>
                  <a:pt x="256" y="192"/>
                  <a:pt x="245" y="184"/>
                  <a:pt x="232" y="184"/>
                </a:cubicBezTo>
                <a:cubicBezTo>
                  <a:pt x="236" y="180"/>
                  <a:pt x="239" y="175"/>
                  <a:pt x="239" y="170"/>
                </a:cubicBezTo>
                <a:cubicBezTo>
                  <a:pt x="239" y="160"/>
                  <a:pt x="229" y="152"/>
                  <a:pt x="217" y="152"/>
                </a:cubicBezTo>
                <a:cubicBezTo>
                  <a:pt x="187" y="152"/>
                  <a:pt x="187" y="152"/>
                  <a:pt x="187" y="152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205" y="83"/>
                  <a:pt x="217" y="66"/>
                  <a:pt x="217" y="45"/>
                </a:cubicBezTo>
                <a:cubicBezTo>
                  <a:pt x="217" y="31"/>
                  <a:pt x="203" y="0"/>
                  <a:pt x="203" y="10"/>
                </a:cubicBezTo>
                <a:cubicBezTo>
                  <a:pt x="204" y="24"/>
                  <a:pt x="195" y="58"/>
                  <a:pt x="166" y="58"/>
                </a:cubicBezTo>
                <a:cubicBezTo>
                  <a:pt x="140" y="58"/>
                  <a:pt x="129" y="30"/>
                  <a:pt x="130" y="10"/>
                </a:cubicBezTo>
                <a:cubicBezTo>
                  <a:pt x="130" y="3"/>
                  <a:pt x="116" y="32"/>
                  <a:pt x="116" y="45"/>
                </a:cubicBezTo>
                <a:cubicBezTo>
                  <a:pt x="116" y="66"/>
                  <a:pt x="129" y="84"/>
                  <a:pt x="146" y="9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3" y="119"/>
                  <a:pt x="110" y="122"/>
                  <a:pt x="99" y="126"/>
                </a:cubicBezTo>
                <a:cubicBezTo>
                  <a:pt x="87" y="131"/>
                  <a:pt x="63" y="162"/>
                  <a:pt x="45" y="162"/>
                </a:cubicBezTo>
                <a:cubicBezTo>
                  <a:pt x="26" y="162"/>
                  <a:pt x="0" y="162"/>
                  <a:pt x="0" y="162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2"/>
                  <a:pt x="47" y="272"/>
                  <a:pt x="70" y="277"/>
                </a:cubicBezTo>
                <a:cubicBezTo>
                  <a:pt x="86" y="280"/>
                  <a:pt x="110" y="284"/>
                  <a:pt x="132" y="286"/>
                </a:cubicBezTo>
                <a:cubicBezTo>
                  <a:pt x="129" y="283"/>
                  <a:pt x="127" y="278"/>
                  <a:pt x="127" y="273"/>
                </a:cubicBezTo>
                <a:cubicBezTo>
                  <a:pt x="127" y="265"/>
                  <a:pt x="132" y="258"/>
                  <a:pt x="139" y="255"/>
                </a:cubicBezTo>
                <a:cubicBezTo>
                  <a:pt x="131" y="252"/>
                  <a:pt x="125" y="245"/>
                  <a:pt x="125" y="237"/>
                </a:cubicBezTo>
                <a:cubicBezTo>
                  <a:pt x="125" y="229"/>
                  <a:pt x="131" y="222"/>
                  <a:pt x="140" y="219"/>
                </a:cubicBezTo>
                <a:cubicBezTo>
                  <a:pt x="131" y="216"/>
                  <a:pt x="125" y="209"/>
                  <a:pt x="125" y="201"/>
                </a:cubicBezTo>
                <a:cubicBezTo>
                  <a:pt x="125" y="194"/>
                  <a:pt x="130" y="188"/>
                  <a:pt x="138" y="185"/>
                </a:cubicBezTo>
                <a:cubicBezTo>
                  <a:pt x="130" y="182"/>
                  <a:pt x="125" y="175"/>
                  <a:pt x="125" y="167"/>
                </a:cubicBezTo>
                <a:cubicBezTo>
                  <a:pt x="125" y="157"/>
                  <a:pt x="135" y="148"/>
                  <a:pt x="146" y="148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141" y="158"/>
                  <a:pt x="137" y="164"/>
                  <a:pt x="137" y="170"/>
                </a:cubicBezTo>
                <a:cubicBezTo>
                  <a:pt x="137" y="176"/>
                  <a:pt x="141" y="182"/>
                  <a:pt x="146" y="185"/>
                </a:cubicBezTo>
                <a:cubicBezTo>
                  <a:pt x="146" y="188"/>
                  <a:pt x="146" y="188"/>
                  <a:pt x="146" y="188"/>
                </a:cubicBezTo>
                <a:cubicBezTo>
                  <a:pt x="141" y="191"/>
                  <a:pt x="137" y="196"/>
                  <a:pt x="137" y="202"/>
                </a:cubicBezTo>
                <a:cubicBezTo>
                  <a:pt x="137" y="208"/>
                  <a:pt x="141" y="213"/>
                  <a:pt x="146" y="216"/>
                </a:cubicBezTo>
                <a:cubicBezTo>
                  <a:pt x="146" y="224"/>
                  <a:pt x="146" y="224"/>
                  <a:pt x="146" y="224"/>
                </a:cubicBezTo>
                <a:cubicBezTo>
                  <a:pt x="141" y="227"/>
                  <a:pt x="137" y="233"/>
                  <a:pt x="137" y="239"/>
                </a:cubicBezTo>
                <a:cubicBezTo>
                  <a:pt x="137" y="245"/>
                  <a:pt x="141" y="251"/>
                  <a:pt x="146" y="254"/>
                </a:cubicBezTo>
                <a:cubicBezTo>
                  <a:pt x="146" y="261"/>
                  <a:pt x="146" y="261"/>
                  <a:pt x="146" y="261"/>
                </a:cubicBezTo>
                <a:cubicBezTo>
                  <a:pt x="142" y="264"/>
                  <a:pt x="139" y="270"/>
                  <a:pt x="139" y="276"/>
                </a:cubicBezTo>
                <a:cubicBezTo>
                  <a:pt x="139" y="282"/>
                  <a:pt x="142" y="287"/>
                  <a:pt x="146" y="291"/>
                </a:cubicBezTo>
                <a:cubicBezTo>
                  <a:pt x="146" y="324"/>
                  <a:pt x="146" y="324"/>
                  <a:pt x="146" y="324"/>
                </a:cubicBezTo>
                <a:cubicBezTo>
                  <a:pt x="146" y="338"/>
                  <a:pt x="156" y="349"/>
                  <a:pt x="167" y="349"/>
                </a:cubicBezTo>
                <a:cubicBezTo>
                  <a:pt x="178" y="349"/>
                  <a:pt x="187" y="338"/>
                  <a:pt x="187" y="324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207" y="294"/>
                  <a:pt x="207" y="294"/>
                  <a:pt x="207" y="294"/>
                </a:cubicBezTo>
                <a:cubicBezTo>
                  <a:pt x="217" y="294"/>
                  <a:pt x="226" y="286"/>
                  <a:pt x="226" y="276"/>
                </a:cubicBezTo>
                <a:cubicBezTo>
                  <a:pt x="226" y="266"/>
                  <a:pt x="217" y="257"/>
                  <a:pt x="207" y="257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217" y="257"/>
                  <a:pt x="217" y="257"/>
                  <a:pt x="217" y="257"/>
                </a:cubicBezTo>
                <a:cubicBezTo>
                  <a:pt x="229" y="257"/>
                  <a:pt x="239" y="249"/>
                  <a:pt x="239" y="239"/>
                </a:cubicBezTo>
                <a:cubicBezTo>
                  <a:pt x="239" y="229"/>
                  <a:pt x="229" y="221"/>
                  <a:pt x="217" y="221"/>
                </a:cubicBezTo>
                <a:cubicBezTo>
                  <a:pt x="187" y="221"/>
                  <a:pt x="187" y="221"/>
                  <a:pt x="187" y="221"/>
                </a:cubicBezTo>
                <a:cubicBezTo>
                  <a:pt x="187" y="221"/>
                  <a:pt x="187" y="221"/>
                  <a:pt x="187" y="221"/>
                </a:cubicBezTo>
                <a:lnTo>
                  <a:pt x="230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2307" tIns="41155" rIns="82307" bIns="4115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71718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Grafik 27" descr="Benutzer">
            <a:extLst>
              <a:ext uri="{FF2B5EF4-FFF2-40B4-BE49-F238E27FC236}">
                <a16:creationId xmlns:a16="http://schemas.microsoft.com/office/drawing/2014/main" id="{7A6CC6B8-774F-4103-81E3-4AA621220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0525" y="4499775"/>
            <a:ext cx="615878" cy="6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E5F67C-03A8-4F76-81D2-3F220A40CC87}"/>
              </a:ext>
            </a:extLst>
          </p:cNvPr>
          <p:cNvSpPr txBox="1">
            <a:spLocks/>
          </p:cNvSpPr>
          <p:nvPr/>
        </p:nvSpPr>
        <p:spPr>
          <a:xfrm>
            <a:off x="784204" y="1242715"/>
            <a:ext cx="10387889" cy="4947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 err="1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</a:t>
            </a:r>
            <a:r>
              <a:rPr lang="en-US" b="1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</a:p>
          <a:p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Tools for the Power Platform</a:t>
            </a:r>
          </a:p>
          <a:p>
            <a:endParaRPr lang="en-US" dirty="0">
              <a:solidFill>
                <a:srgbClr val="1717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governance plan &amp; 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Admin Center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with PowerShell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Center of Excellence</a:t>
            </a:r>
            <a:endParaRPr lang="de-AT" dirty="0">
              <a:solidFill>
                <a:srgbClr val="1717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E70C-1A4D-4F2D-8640-2C42139A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0080"/>
            <a:ext cx="12192000" cy="1645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 to action!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159AE-5786-465A-858A-856BFB78CAD5}"/>
              </a:ext>
            </a:extLst>
          </p:cNvPr>
          <p:cNvSpPr txBox="1"/>
          <p:nvPr/>
        </p:nvSpPr>
        <p:spPr>
          <a:xfrm>
            <a:off x="2" y="3074670"/>
            <a:ext cx="12191998" cy="32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Contact us and see our</a:t>
            </a:r>
            <a:b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M365 governance solutions</a:t>
            </a:r>
          </a:p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www.atwork.at</a:t>
            </a:r>
            <a:endParaRPr lang="en-US" sz="3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www.governancetoolkit365.com</a:t>
            </a:r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de-AT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https://github.com/tonipohl/PowerPlatformGovernance</a:t>
            </a:r>
            <a:endParaRPr lang="de-AT" sz="1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5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DCF4-4FA5-4B70-8620-64DDA468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346"/>
            <a:ext cx="7580586" cy="7630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IT governance?</a:t>
            </a:r>
            <a:endParaRPr lang="de-AT" dirty="0">
              <a:solidFill>
                <a:srgbClr val="1717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C610-9399-42D2-9C84-75188077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901"/>
            <a:ext cx="8043041" cy="2763409"/>
          </a:xfrm>
          <a:solidFill>
            <a:srgbClr val="43809D">
              <a:alpha val="50196"/>
            </a:srgbClr>
          </a:solidFill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“IT Governance is a process </a:t>
            </a:r>
            <a:br>
              <a:rPr lang="en-US" sz="3200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solidFill>
                  <a:srgbClr val="1717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used to monitor and control key information technology capability decisions - in an attempt - to ensure the delivery of value to key stakeholders in an organization.”</a:t>
            </a:r>
          </a:p>
        </p:txBody>
      </p:sp>
    </p:spTree>
    <p:extLst>
      <p:ext uri="{BB962C8B-B14F-4D97-AF65-F5344CB8AC3E}">
        <p14:creationId xmlns:p14="http://schemas.microsoft.com/office/powerpoint/2010/main" val="195744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633769-0F6F-466F-8E35-8D61D5B55B77}"/>
              </a:ext>
            </a:extLst>
          </p:cNvPr>
          <p:cNvGrpSpPr/>
          <p:nvPr/>
        </p:nvGrpSpPr>
        <p:grpSpPr>
          <a:xfrm>
            <a:off x="4951064" y="2314879"/>
            <a:ext cx="2289871" cy="2228241"/>
            <a:chOff x="1357923" y="1242099"/>
            <a:chExt cx="723059" cy="7230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FE22EF-865C-4794-971C-37E208C4FD3A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0740E097-86E8-4936-898E-263632802FE0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24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M365 Governance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4B7D2A-4904-489D-A61D-2092D8FB5F06}"/>
              </a:ext>
            </a:extLst>
          </p:cNvPr>
          <p:cNvGrpSpPr/>
          <p:nvPr/>
        </p:nvGrpSpPr>
        <p:grpSpPr>
          <a:xfrm>
            <a:off x="7914944" y="139150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BCAFB1-1832-42D7-93DB-89F9B2359C59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98CD6913-0B56-4470-8C61-22C50EA1955D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Teams / Groups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Governance</a:t>
              </a:r>
              <a:endParaRPr lang="de-AT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E32CAE-4A55-4DD7-8296-0775E35CCAAA}"/>
              </a:ext>
            </a:extLst>
          </p:cNvPr>
          <p:cNvGrpSpPr/>
          <p:nvPr/>
        </p:nvGrpSpPr>
        <p:grpSpPr>
          <a:xfrm>
            <a:off x="9113882" y="2184250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2C28BE-288C-4705-89D1-3090CBD65FFC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89307986-0D1E-4E86-BF29-15ABE196563D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SharePoint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Governance</a:t>
              </a:r>
              <a:endParaRPr lang="de-DE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98A20-A8F5-479D-89C6-3CACE09BC998}"/>
              </a:ext>
            </a:extLst>
          </p:cNvPr>
          <p:cNvGrpSpPr/>
          <p:nvPr/>
        </p:nvGrpSpPr>
        <p:grpSpPr>
          <a:xfrm>
            <a:off x="7743248" y="4490104"/>
            <a:ext cx="2289871" cy="2228241"/>
            <a:chOff x="1357923" y="1242099"/>
            <a:chExt cx="723059" cy="723059"/>
          </a:xfrm>
          <a:solidFill>
            <a:srgbClr val="7030A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BBE10AB-E972-44AA-9C96-5290D6CCEB69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8A3CFD20-B318-4924-861A-D58C2E221C43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 Platform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Governance</a:t>
              </a:r>
              <a:endParaRPr lang="de-DE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FFE977-0C76-4123-A4CC-9A0FEBA06004}"/>
              </a:ext>
            </a:extLst>
          </p:cNvPr>
          <p:cNvGrpSpPr/>
          <p:nvPr/>
        </p:nvGrpSpPr>
        <p:grpSpPr>
          <a:xfrm>
            <a:off x="4615718" y="4783767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F92B3E1-F990-4CDE-818C-E4CC7931CC6A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F5A0F082-448B-4307-AF61-F3A482EDC7CA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Identity &amp; Access Governance</a:t>
              </a:r>
            </a:p>
            <a:p>
              <a:pPr lvl="0"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(+ Guests) 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F8C28A-727A-473C-9969-5D3DD5AC5C3F}"/>
              </a:ext>
            </a:extLst>
          </p:cNvPr>
          <p:cNvGrpSpPr/>
          <p:nvPr/>
        </p:nvGrpSpPr>
        <p:grpSpPr>
          <a:xfrm>
            <a:off x="1760915" y="4216800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21357FE-BA90-4584-8078-DA5D5C127502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9DB53123-F67E-45BD-8105-0B13762C4B3D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Stream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Governance</a:t>
              </a:r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 </a:t>
              </a:r>
            </a:p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(+ Live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events</a:t>
              </a:r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B189D4-8396-453A-9D64-5AF4A74BC714}"/>
              </a:ext>
            </a:extLst>
          </p:cNvPr>
          <p:cNvGrpSpPr/>
          <p:nvPr/>
        </p:nvGrpSpPr>
        <p:grpSpPr>
          <a:xfrm>
            <a:off x="915129" y="1944483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B9A611-FE6D-4265-9293-2F51B568F0CC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844C78A9-40D1-459A-A501-59C4157637A5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Information Lifecycle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Mgmt</a:t>
              </a:r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&amp; </a:t>
              </a:r>
              <a:r>
                <a:rPr lang="de-DE" sz="2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Protection</a:t>
              </a:r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EDF0AA-94E8-4EF2-BC5C-1268DB041C82}"/>
              </a:ext>
            </a:extLst>
          </p:cNvPr>
          <p:cNvGrpSpPr/>
          <p:nvPr/>
        </p:nvGrpSpPr>
        <p:grpSpPr>
          <a:xfrm>
            <a:off x="2679477" y="182217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C8E1A8B-1D60-47B6-A899-D5732F002097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>
              <a:extLst>
                <a:ext uri="{FF2B5EF4-FFF2-40B4-BE49-F238E27FC236}">
                  <a16:creationId xmlns:a16="http://schemas.microsoft.com/office/drawing/2014/main" id="{D37071C3-8F95-4B20-91B2-94DA9E86F09E}"/>
                </a:ext>
              </a:extLst>
            </p:cNvPr>
            <p:cNvSpPr txBox="1"/>
            <p:nvPr/>
          </p:nvSpPr>
          <p:spPr>
            <a:xfrm>
              <a:off x="1463813" y="1347989"/>
              <a:ext cx="511279" cy="5112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Business Continuity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E8690-2631-4F43-B962-35047BAC909C}"/>
              </a:ext>
            </a:extLst>
          </p:cNvPr>
          <p:cNvGrpSpPr/>
          <p:nvPr/>
        </p:nvGrpSpPr>
        <p:grpSpPr>
          <a:xfrm>
            <a:off x="5318129" y="-153380"/>
            <a:ext cx="2289871" cy="2228241"/>
            <a:chOff x="1357923" y="1242099"/>
            <a:chExt cx="723059" cy="723059"/>
          </a:xfrm>
          <a:solidFill>
            <a:srgbClr val="00B0F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FE866D-343A-4EA7-908F-7DECF7F8689F}"/>
                </a:ext>
              </a:extLst>
            </p:cNvPr>
            <p:cNvSpPr/>
            <p:nvPr/>
          </p:nvSpPr>
          <p:spPr>
            <a:xfrm>
              <a:off x="1357923" y="1242099"/>
              <a:ext cx="723059" cy="723059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80578680-2CE1-4807-802B-D88D74447F80}"/>
                </a:ext>
              </a:extLst>
            </p:cNvPr>
            <p:cNvSpPr txBox="1"/>
            <p:nvPr/>
          </p:nvSpPr>
          <p:spPr>
            <a:xfrm>
              <a:off x="1447343" y="1347989"/>
              <a:ext cx="550493" cy="511279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/>
              <a:r>
                <a:rPr lang="de-DE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Adoption &amp; Change Management (ACM)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8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B1C03-F3FB-4709-ADAB-48F3ABA7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1" y="877175"/>
            <a:ext cx="11590317" cy="59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7AE-3A31-41BB-908F-92FEC9C6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PPAC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F092-9788-4A57-B5F5-65840BD2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new admin portal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6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B172C76-0283-4814-AC5A-81BCFB06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605"/>
            <a:ext cx="10515600" cy="763031"/>
          </a:xfr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  <a:latin typeface="Segoe UI Light" panose="020B0502040204020203" pitchFamily="34" charset="0"/>
                <a:ea typeface="+mj-lt"/>
                <a:cs typeface="Segoe UI Light" panose="020B0502040204020203" pitchFamily="34" charset="0"/>
              </a:rPr>
              <a:t>Best Practices</a:t>
            </a:r>
            <a:endParaRPr lang="de-DE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E17F33-B7F7-483A-BC56-72DDEBD18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60396"/>
              </p:ext>
            </p:extLst>
          </p:nvPr>
        </p:nvGraphicFramePr>
        <p:xfrm>
          <a:off x="838200" y="1683082"/>
          <a:ext cx="10515600" cy="48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50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B70FAB-D70E-491E-A59B-52246183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7901" y="942110"/>
            <a:ext cx="6656168" cy="52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8F6664-7FBE-4A78-BD80-D3F1974E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10510"/>
            <a:ext cx="10515600" cy="763031"/>
          </a:xfrm>
        </p:spPr>
        <p:txBody>
          <a:bodyPr/>
          <a:lstStyle/>
          <a:p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environment</a:t>
            </a: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strategy</a:t>
            </a:r>
            <a:r>
              <a:rPr lang="de-A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diagram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1A060-564E-4037-8B06-902D389EE90E}"/>
              </a:ext>
            </a:extLst>
          </p:cNvPr>
          <p:cNvSpPr txBox="1"/>
          <p:nvPr/>
        </p:nvSpPr>
        <p:spPr>
          <a:xfrm>
            <a:off x="203835" y="6363629"/>
            <a:ext cx="1178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4"/>
              </a:rPr>
              <a:t>https://powerapps.microsoft.com/de-de/blog/establishing-an-environment-strategy-for-microsoft-power-platform/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401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FC26-20C5-4806-9CD1-B4FEC77D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Managing environments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apps with PowerShell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DCEEF-38CC-4E86-ADDD-C67107ACD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Automation of the Power Platform</a:t>
            </a:r>
            <a:endParaRPr lang="de-A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3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Widescreen</PresentationFormat>
  <Paragraphs>179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Light</vt:lpstr>
      <vt:lpstr>Office Theme</vt:lpstr>
      <vt:lpstr>The Power Platform Governance</vt:lpstr>
      <vt:lpstr>What we do…</vt:lpstr>
      <vt:lpstr>What is IT governance?</vt:lpstr>
      <vt:lpstr>PowerPoint Presentation</vt:lpstr>
      <vt:lpstr>PowerPoint Presentation</vt:lpstr>
      <vt:lpstr>PPAC</vt:lpstr>
      <vt:lpstr>Best Practices</vt:lpstr>
      <vt:lpstr>Example environment strategy diagram</vt:lpstr>
      <vt:lpstr>Managing environments  and apps with PowerShell</vt:lpstr>
      <vt:lpstr>Install the Power Platform PowerShell modules</vt:lpstr>
      <vt:lpstr>Sign-in</vt:lpstr>
      <vt:lpstr>Sign-in</vt:lpstr>
      <vt:lpstr>Sample to get the environment</vt:lpstr>
      <vt:lpstr>Sample to get all apps in one enviroment</vt:lpstr>
      <vt:lpstr>Modify app permissions</vt:lpstr>
      <vt:lpstr>PowerPoint Presentation</vt:lpstr>
      <vt:lpstr>Change the owner of an app</vt:lpstr>
      <vt:lpstr>Center of Excellence (CoE)</vt:lpstr>
      <vt:lpstr>CoE Architecture</vt:lpstr>
      <vt:lpstr>CoE Demo</vt:lpstr>
      <vt:lpstr>Offering</vt:lpstr>
      <vt:lpstr>PowerPoint Presentation</vt:lpstr>
      <vt:lpstr>Call to action!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Platform Governance</dc:title>
  <dc:creator/>
  <cp:keywords>atwork.at</cp:keywords>
  <cp:lastModifiedBy/>
  <cp:revision>1</cp:revision>
  <dcterms:created xsi:type="dcterms:W3CDTF">2020-08-27T07:56:41Z</dcterms:created>
  <dcterms:modified xsi:type="dcterms:W3CDTF">2020-08-27T07:57:39Z</dcterms:modified>
  <cp:category>governance</cp:category>
</cp:coreProperties>
</file>