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08C7FC-BC70-49B1-BCE7-C43455BC12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156" autoAdjust="0"/>
  </p:normalViewPr>
  <p:slideViewPr>
    <p:cSldViewPr snapToGrid="0">
      <p:cViewPr varScale="1">
        <p:scale>
          <a:sx n="94" d="100"/>
          <a:sy n="94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F129D-424A-482E-87F5-E9A0C709FD8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80A09-4FBB-40F5-AEC3-61D7924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6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Dodaj </a:t>
            </a:r>
            <a:r>
              <a:rPr lang="hr-HR" dirty="0" err="1"/>
              <a:t>objasnjenja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Fali </a:t>
            </a:r>
            <a:r>
              <a:rPr lang="hr-HR" dirty="0" err="1"/>
              <a:t>up</a:t>
            </a:r>
            <a:r>
              <a:rPr lang="hr-HR" dirty="0"/>
              <a:t> vektor koji određuje orijentaciju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8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 </a:t>
            </a:r>
            <a:r>
              <a:rPr lang="en-US" dirty="0"/>
              <a:t>= Ca(i-1) -&gt; Ca(</a:t>
            </a:r>
            <a:r>
              <a:rPr lang="en-US" dirty="0" err="1"/>
              <a:t>i</a:t>
            </a:r>
            <a:r>
              <a:rPr lang="en-US" dirty="0"/>
              <a:t> + 1)    </a:t>
            </a:r>
            <a:r>
              <a:rPr lang="en-US" dirty="0" err="1"/>
              <a:t>ili</a:t>
            </a:r>
            <a:r>
              <a:rPr lang="en-US" dirty="0"/>
              <a:t>   </a:t>
            </a:r>
            <a:r>
              <a:rPr lang="en-US" dirty="0" err="1"/>
              <a:t>koristenjem</a:t>
            </a:r>
            <a:r>
              <a:rPr lang="en-US" dirty="0"/>
              <a:t> </a:t>
            </a:r>
            <a:r>
              <a:rPr lang="en-US" dirty="0" err="1"/>
              <a:t>tangente</a:t>
            </a:r>
            <a:r>
              <a:rPr lang="en-US" dirty="0"/>
              <a:t> </a:t>
            </a:r>
            <a:r>
              <a:rPr lang="en-US" dirty="0" err="1"/>
              <a:t>smjera</a:t>
            </a:r>
            <a:r>
              <a:rPr lang="en-US" dirty="0"/>
              <a:t> </a:t>
            </a:r>
            <a:r>
              <a:rPr lang="en-US" dirty="0" err="1"/>
              <a:t>krivulje</a:t>
            </a:r>
            <a:endParaRPr lang="en-US" dirty="0"/>
          </a:p>
          <a:p>
            <a:r>
              <a:rPr lang="en-US" dirty="0"/>
              <a:t>B (up vector) = vector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ravnine</a:t>
            </a:r>
            <a:r>
              <a:rPr lang="en-US" dirty="0"/>
              <a:t> </a:t>
            </a:r>
            <a:r>
              <a:rPr lang="en-US" dirty="0" err="1"/>
              <a:t>razapete</a:t>
            </a:r>
            <a:r>
              <a:rPr lang="en-US" dirty="0"/>
              <a:t> </a:t>
            </a:r>
            <a:r>
              <a:rPr lang="en-US" dirty="0" err="1"/>
              <a:t>trima</a:t>
            </a:r>
            <a:r>
              <a:rPr lang="en-US" dirty="0"/>
              <a:t> </a:t>
            </a:r>
            <a:r>
              <a:rPr lang="en-US" dirty="0" err="1"/>
              <a:t>tockama</a:t>
            </a:r>
            <a:endParaRPr lang="en-US" dirty="0"/>
          </a:p>
          <a:p>
            <a:r>
              <a:rPr lang="en-US" dirty="0"/>
              <a:t>N (</a:t>
            </a:r>
            <a:r>
              <a:rPr lang="en-US" dirty="0" err="1"/>
              <a:t>bocni</a:t>
            </a:r>
            <a:r>
              <a:rPr lang="en-US" dirty="0"/>
              <a:t> vector) = </a:t>
            </a:r>
            <a:r>
              <a:rPr lang="en-US" dirty="0" err="1"/>
              <a:t>vektorski</a:t>
            </a:r>
            <a:r>
              <a:rPr lang="en-US" dirty="0"/>
              <a:t> product </a:t>
            </a:r>
            <a:r>
              <a:rPr lang="en-US" dirty="0" err="1"/>
              <a:t>TxB</a:t>
            </a:r>
            <a:endParaRPr lang="hr-HR" dirty="0"/>
          </a:p>
          <a:p>
            <a:endParaRPr lang="hr-H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Postoji 20 aminokiselina</a:t>
            </a:r>
          </a:p>
          <a:p>
            <a:r>
              <a:rPr lang="hr-HR" dirty="0"/>
              <a:t>10 </a:t>
            </a:r>
            <a:r>
              <a:rPr lang="hr-HR" dirty="0" err="1"/>
              <a:t>esencijalinih</a:t>
            </a:r>
            <a:r>
              <a:rPr lang="hr-HR" dirty="0"/>
              <a:t> – </a:t>
            </a:r>
            <a:r>
              <a:rPr lang="hr-HR" dirty="0" err="1"/>
              <a:t>covjek</a:t>
            </a:r>
            <a:r>
              <a:rPr lang="hr-HR" dirty="0"/>
              <a:t> ih ne </a:t>
            </a:r>
            <a:r>
              <a:rPr lang="hr-HR" dirty="0" err="1"/>
              <a:t>moze</a:t>
            </a:r>
            <a:r>
              <a:rPr lang="hr-HR" dirty="0"/>
              <a:t> sintetizirati </a:t>
            </a:r>
          </a:p>
          <a:p>
            <a:r>
              <a:rPr lang="hr-HR" dirty="0"/>
              <a:t>10 neesencijalnih – </a:t>
            </a:r>
            <a:r>
              <a:rPr lang="hr-HR" dirty="0" err="1"/>
              <a:t>covjek</a:t>
            </a:r>
            <a:r>
              <a:rPr lang="hr-HR" dirty="0"/>
              <a:t> ih sam sintetizira</a:t>
            </a:r>
          </a:p>
          <a:p>
            <a:endParaRPr lang="hr-HR" dirty="0"/>
          </a:p>
          <a:p>
            <a:r>
              <a:rPr lang="hr-H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Aminokiseline su molekule koje imaju slobodnu amino grupu (NH</a:t>
            </a:r>
            <a:r>
              <a:rPr lang="hr-HR" sz="120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hr-H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  slobodnu </a:t>
            </a:r>
            <a:r>
              <a:rPr lang="hr-H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karboksilnu</a:t>
            </a:r>
            <a:r>
              <a:rPr lang="hr-H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skupinu (COOH) gdje su obje skupine vezane na središnji, alfa atom ugljika (Cα) na koji je još vezan i bočni lanac R koji određuje svojstva svake aminokiseline </a:t>
            </a:r>
          </a:p>
          <a:p>
            <a:endParaRPr lang="hr-H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r-HR" dirty="0"/>
              <a:t>Spajanjem vise aminokiselina nastaje </a:t>
            </a:r>
            <a:r>
              <a:rPr lang="hr-HR" dirty="0" err="1"/>
              <a:t>polipeptidni</a:t>
            </a:r>
            <a:r>
              <a:rPr lang="hr-HR" dirty="0"/>
              <a:t> lanac</a:t>
            </a:r>
          </a:p>
          <a:p>
            <a:endParaRPr lang="en-US" noProof="0" dirty="0"/>
          </a:p>
          <a:p>
            <a:r>
              <a:rPr lang="hr-HR" noProof="0" dirty="0"/>
              <a:t>C </a:t>
            </a:r>
            <a:r>
              <a:rPr lang="hr-HR" noProof="0" dirty="0" err="1"/>
              <a:t>alpha</a:t>
            </a:r>
            <a:r>
              <a:rPr lang="hr-HR" noProof="0" dirty="0"/>
              <a:t> </a:t>
            </a:r>
            <a:r>
              <a:rPr lang="en-US" noProof="0" dirty="0"/>
              <a:t>– </a:t>
            </a:r>
            <a:r>
              <a:rPr lang="en-US" noProof="0" dirty="0" err="1"/>
              <a:t>kasnije</a:t>
            </a:r>
            <a:r>
              <a:rPr lang="en-US" noProof="0" dirty="0"/>
              <a:t> </a:t>
            </a:r>
            <a:r>
              <a:rPr lang="en-US" noProof="0" dirty="0" err="1"/>
              <a:t>ce</a:t>
            </a:r>
            <a:r>
              <a:rPr lang="en-US" noProof="0" dirty="0"/>
              <a:t> </a:t>
            </a:r>
            <a:r>
              <a:rPr lang="en-US" noProof="0" dirty="0" err="1"/>
              <a:t>biti</a:t>
            </a:r>
            <a:r>
              <a:rPr lang="en-US" noProof="0" dirty="0"/>
              <a:t> </a:t>
            </a:r>
            <a:r>
              <a:rPr lang="en-US" noProof="0" dirty="0" err="1"/>
              <a:t>vazni</a:t>
            </a:r>
            <a:endParaRPr lang="en-US" noProof="0" dirty="0"/>
          </a:p>
          <a:p>
            <a:r>
              <a:rPr lang="hr-HR" noProof="0" dirty="0"/>
              <a:t>Okosnica</a:t>
            </a:r>
            <a:r>
              <a:rPr lang="en-US" noProof="0" dirty="0"/>
              <a:t> </a:t>
            </a:r>
            <a:r>
              <a:rPr lang="en-US" noProof="0" dirty="0" err="1"/>
              <a:t>objasni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2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desni smjer je energetski puno povoljniji te su zavojnice sa lijevim smjerom iznimno rijetke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Kvartarna: Iste interakcije i stvaranje veza kao i u tercijarnoj strukturi, no umjesto na jednom lancu, ovdje se promatraju međudjelovanja jednog lanca na drugi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PDB ili Protein Data Bank</a:t>
            </a:r>
            <a:endParaRPr lang="en-US" dirty="0"/>
          </a:p>
          <a:p>
            <a:r>
              <a:rPr lang="hr-HR" dirty="0"/>
              <a:t>PDB i dalje vrlo popularan zbog duge povijesti korištenja</a:t>
            </a:r>
          </a:p>
          <a:p>
            <a:r>
              <a:rPr lang="hr-HR" dirty="0" err="1"/>
              <a:t>mmCIF</a:t>
            </a:r>
            <a:r>
              <a:rPr lang="hr-HR" dirty="0"/>
              <a:t> – prefiks mm znaci </a:t>
            </a:r>
            <a:r>
              <a:rPr lang="hr-HR" dirty="0" err="1"/>
              <a:t>macromolecule</a:t>
            </a:r>
            <a:endParaRPr lang="en-US" dirty="0"/>
          </a:p>
          <a:p>
            <a:r>
              <a:rPr lang="en-US" dirty="0"/>
              <a:t>Protein Dana Bank </a:t>
            </a:r>
            <a:r>
              <a:rPr lang="en-US" dirty="0" err="1"/>
              <a:t>repozitorij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danas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spremanje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 </a:t>
            </a:r>
            <a:r>
              <a:rPr lang="en-US" dirty="0" err="1"/>
              <a:t>proteinima</a:t>
            </a:r>
            <a:endParaRPr lang="hr-H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Kamera je objekt u prostoru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1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Krivulja daje segment samo od P2 do P3</a:t>
            </a:r>
          </a:p>
          <a:p>
            <a:r>
              <a:rPr lang="en-US" dirty="0" err="1"/>
              <a:t>Parametar</a:t>
            </a:r>
            <a:r>
              <a:rPr lang="en-US" dirty="0"/>
              <a:t> t</a:t>
            </a:r>
            <a:r>
              <a:rPr lang="hr-HR" dirty="0"/>
              <a:t> od 0 od 1</a:t>
            </a:r>
            <a:endParaRPr lang="en-US" dirty="0"/>
          </a:p>
          <a:p>
            <a:r>
              <a:rPr lang="en-US" dirty="0" err="1"/>
              <a:t>Derivacijom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 </a:t>
            </a:r>
            <a:r>
              <a:rPr lang="en-US" dirty="0" err="1"/>
              <a:t>dobije</a:t>
            </a:r>
            <a:r>
              <a:rPr lang="en-US" dirty="0"/>
              <a:t> se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izracun</a:t>
            </a:r>
            <a:r>
              <a:rPr lang="en-US" dirty="0"/>
              <a:t> </a:t>
            </a:r>
            <a:r>
              <a:rPr lang="en-US" dirty="0" err="1"/>
              <a:t>tangente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smjera</a:t>
            </a:r>
            <a:r>
              <a:rPr lang="en-US" dirty="0"/>
              <a:t> </a:t>
            </a:r>
            <a:r>
              <a:rPr lang="en-US" dirty="0" err="1"/>
              <a:t>kretanja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80A09-4FBB-40F5-AEC3-61D792447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1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028C-6A9B-4FEB-BF1A-0915F57BA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E0AF7-159A-4EE7-A861-CCF3085FB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2EFB-05F3-419C-8B21-7B6909E2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D9D94-BEB1-4795-9B26-42C70F9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24195-7F86-41C8-BA0F-E190DBB6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7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16C-1A70-44D6-81F7-2DCF195C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7A18-7C8E-4198-B10C-4EE275C0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95CA4-2AA0-497B-BFAB-B5BB6EC5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D5AE-951B-4A4B-90CE-8E5A1AD2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2379-F08E-43AA-949B-382913C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9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8B97-8F65-4629-9941-F6264926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0079-7996-41AF-A72E-BFC0DF6C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6D18-27E8-48C9-A0A6-E006A3B6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0E53-C7BA-42AB-90E6-2049AA10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CE8A-5711-433F-B5DD-46A9069F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F31B-1A66-42F0-A3D1-8F0FDDA0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D0B4-29CB-4792-84FD-29B42A9A8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100A-01F5-490E-AC8A-0D76AF300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1B891-4E3C-44F1-8E8A-B481C962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3FAB0-A0B4-4FDC-8BEF-AFB15E9D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01AE-12A9-4F29-BCD5-A2922157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3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C62F-7D9D-4FE1-88D5-BFAE30DB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063F-0222-4EA6-8777-707854B9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08973-4783-40B6-9B5D-97E40D87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36603-4F94-44CC-8C68-518F1ABD3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54E3-24B3-4108-A5A0-74DAEBBDB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C983A-20DE-4FB2-80DC-9549B6A0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24781-43F9-49AE-B8BA-7DBCD924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06DC6-AA27-4666-8871-7489537B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6B03-DD49-4EB4-9F00-4E58EDF7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E630A-5FE9-4470-AFD5-CF485843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238D9-A877-48C4-B8D7-C7742AFB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17CCF-2033-4F5D-B051-A60D6D93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7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111D-93C7-4AB0-A1BB-F99C13E3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84472-D05D-4695-9662-B65DCE4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A2145-9DA6-46EA-B7A0-60C5B596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73CB-4E67-4D0D-9AB1-1359CC0B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6478-8B79-4D00-BEB9-D354C3AE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4BD62-6BB8-4601-B95B-F009A85D0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46075-E4E2-4EF8-B1CE-D84F6A34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3177-AEFB-4B20-B055-261EB0A5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B3944-F362-41AD-A209-12187714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8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46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892-88A6-44A2-8B87-8E98D020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66080-5016-4422-9AA7-CAB1FB096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0989-89BC-4393-8838-560CC4D5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28F4C-E8E1-471D-A842-9A09193E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FAECF-3C84-492E-9300-54F0F8C9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FBDB3-ABF3-4144-B033-B371148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3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FFA-695E-4967-8515-46B53AE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076C4-D6BB-4508-97D1-6DE5AC7E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1AD7-4F54-4FFD-9489-EB36128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59E-38DA-4CAA-A89E-412FAFE2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FB4F-FDB5-4BEF-95C8-4BA8283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8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F71F-42EC-448B-817E-A90C67217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30D50-AE2C-4D8A-9AD5-146B03819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4BCD-4592-4A69-BDC0-C2729554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0B09-92C5-4FD1-A63E-F1FD24FB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666C-DCC3-496B-9DA0-E70486BA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DF1E-120E-49B3-A693-D3DC85B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995E-4397-4C81-84C9-2DF15105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B40D-5503-4F6D-97DE-CC64377B9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47646-769C-48C5-9F14-9DABD214FD9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F479-76D9-454A-8F33-731F3521D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BB1A-5F00-4EDF-9CEB-286A47BB7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C7DE-12A8-45AE-AF11-9E0695B7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15A-0698-4580-974D-3B3B9B124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500" dirty="0"/>
              <a:t>Vizualizacija stru</a:t>
            </a:r>
            <a:r>
              <a:rPr lang="en-US" sz="4500" dirty="0"/>
              <a:t>k</a:t>
            </a:r>
            <a:r>
              <a:rPr lang="hr-HR" sz="4500" dirty="0"/>
              <a:t>ture proteina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AF8C1-BDBC-45E8-A301-099B4774D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Toni Sente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7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78C2-83ED-45F4-B992-01D67AFA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Zapisi proteina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E9D5-4866-4210-B561-0428B35D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18640"/>
            <a:ext cx="7543801" cy="405045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3D </a:t>
            </a:r>
            <a:r>
              <a:rPr lang="en-US" dirty="0" err="1"/>
              <a:t>struktura</a:t>
            </a:r>
            <a:r>
              <a:rPr lang="hr-HR" dirty="0"/>
              <a:t> (pozicije atoma)</a:t>
            </a:r>
            <a:r>
              <a:rPr lang="en-US" dirty="0"/>
              <a:t> </a:t>
            </a:r>
            <a:r>
              <a:rPr lang="en-US" dirty="0" err="1"/>
              <a:t>naj</a:t>
            </a:r>
            <a:r>
              <a:rPr lang="hr-HR" dirty="0"/>
              <a:t>češće određena metodom: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Rendgenske </a:t>
            </a:r>
            <a:r>
              <a:rPr lang="hr-HR" dirty="0" err="1"/>
              <a:t>kristalografije</a:t>
            </a:r>
            <a:endParaRPr lang="hr-H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Nuklearne magnetske rezonance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za spremanje se najčešće koriste PDB i </a:t>
            </a:r>
            <a:r>
              <a:rPr lang="hr-HR" dirty="0" err="1"/>
              <a:t>mmCIF</a:t>
            </a:r>
            <a:r>
              <a:rPr lang="hr-HR" dirty="0"/>
              <a:t> formati datoteka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PDB format je osmišljen još 1970ih za spremanje podataka u Protein Dana Bank repozitorij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Zastarjeli format, pun ograničenja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 err="1"/>
              <a:t>mmCIF</a:t>
            </a:r>
            <a:r>
              <a:rPr lang="hr-HR" dirty="0"/>
              <a:t> zamjenjuje PDB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Proširenje CIF formata koji se koristi za zapis manjih molekula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3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1261FD-B9AB-4FC6-B350-57E7B344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1920"/>
            <a:ext cx="7886700" cy="1097280"/>
          </a:xfrm>
        </p:spPr>
        <p:txBody>
          <a:bodyPr/>
          <a:lstStyle/>
          <a:p>
            <a:pPr algn="ctr"/>
            <a:r>
              <a:rPr lang="hr-HR" dirty="0" err="1">
                <a:solidFill>
                  <a:schemeClr val="bg1"/>
                </a:solidFill>
              </a:rPr>
              <a:t>ProteinVisualizer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69674E-51B3-42E0-85F0-1F3550E0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E41-C8D4-4D9B-9274-EFACC162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ProteinVisualize</a:t>
            </a:r>
            <a:r>
              <a:rPr lang="hr-HR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1E87-D81D-4E54-8BD9-F1EBB242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61348"/>
            <a:ext cx="7543801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Iz ulazne PDB datoteke generira interaktivni 3D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Složeniji i važniji dijelovi programa: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Kamera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Krivulje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Okosnica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α-</a:t>
            </a:r>
            <a:r>
              <a:rPr lang="en-US" dirty="0" err="1"/>
              <a:t>zavojnice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β-</a:t>
            </a:r>
            <a:r>
              <a:rPr lang="en-US" dirty="0" err="1"/>
              <a:t>lanci</a:t>
            </a:r>
            <a:r>
              <a:rPr lang="en-US" dirty="0"/>
              <a:t> </a:t>
            </a: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Razvijen korištenjem C++ programskom jezika uz korištenje </a:t>
            </a:r>
            <a:r>
              <a:rPr lang="hr-HR" dirty="0" err="1"/>
              <a:t>DirectX</a:t>
            </a:r>
            <a:r>
              <a:rPr lang="hr-HR" dirty="0"/>
              <a:t> API-ja (podržan samo na Windowsima)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4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167E-80EA-4185-B03B-037409BD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Kamera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5619-4585-43C8-96A4-9E57C2EF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Pomak i rotacija kamere oko točke fokusa (u kojoj je smješten objekt)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62C88-DCA9-4713-B50D-25EE1BF1C0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80" y="2414059"/>
            <a:ext cx="3703320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78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A985-7A3F-42AA-8C35-70910F33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Izvedba kamere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B070-9191-4412-9CAE-628C2C07E9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b="1" dirty="0"/>
              <a:t>Rotacija „lijevo-desno” </a:t>
            </a:r>
            <a:r>
              <a:rPr lang="hr-HR" dirty="0"/>
              <a:t>- rotacija oko </a:t>
            </a:r>
            <a:r>
              <a:rPr lang="hr-HR" dirty="0" err="1"/>
              <a:t>up</a:t>
            </a:r>
            <a:r>
              <a:rPr lang="hr-HR" dirty="0"/>
              <a:t> vektora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b="1" dirty="0"/>
              <a:t>Rotacija „gore-dolje” </a:t>
            </a:r>
            <a:r>
              <a:rPr lang="hr-HR" dirty="0"/>
              <a:t>– rotacija oko bočnog vektora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b="1" dirty="0"/>
              <a:t>Pomak kamere </a:t>
            </a:r>
            <a:r>
              <a:rPr lang="hr-HR" dirty="0"/>
              <a:t>(u odnosu na fokus)– korištenjem bočnog i </a:t>
            </a:r>
            <a:r>
              <a:rPr lang="hr-HR" dirty="0" err="1"/>
              <a:t>up</a:t>
            </a:r>
            <a:r>
              <a:rPr lang="hr-HR" dirty="0"/>
              <a:t> vektora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b="1" dirty="0"/>
              <a:t>Približavanje/udaljavanje </a:t>
            </a:r>
            <a:r>
              <a:rPr lang="hr-HR" dirty="0"/>
              <a:t>– skaliranje </a:t>
            </a:r>
            <a:r>
              <a:rPr lang="hr-HR" dirty="0" err="1"/>
              <a:t>objektKamera</a:t>
            </a:r>
            <a:r>
              <a:rPr lang="hr-HR" dirty="0"/>
              <a:t> vektora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9B3EC-6E67-467C-8716-8E7328D91F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2184082"/>
            <a:ext cx="3937000" cy="30791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6C5EA-E40A-49E7-B0CB-ED0E04B806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0FDE-6E42-4B66-8189-627BA12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Izrada modela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39FB4E-F4A9-4129-AC34-438ED90A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33600"/>
            <a:ext cx="7543801" cy="373549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Potrebna je krivulja koja prolazi kroz C</a:t>
            </a:r>
            <a:r>
              <a:rPr lang="el-GR" dirty="0"/>
              <a:t>α</a:t>
            </a:r>
            <a:r>
              <a:rPr lang="hr-HR" dirty="0"/>
              <a:t> svake aminokiseline</a:t>
            </a:r>
          </a:p>
          <a:p>
            <a:pPr>
              <a:buFont typeface="Courier New" panose="02070309020205020404" pitchFamily="49" charset="0"/>
              <a:buChar char="o"/>
            </a:pP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Dobivena krivulja predstavlja temelj na kojem se gradi okosnica, </a:t>
            </a:r>
            <a:r>
              <a:rPr lang="el-GR" dirty="0"/>
              <a:t>α-</a:t>
            </a:r>
            <a:r>
              <a:rPr lang="en-US" dirty="0" err="1"/>
              <a:t>zavojnic</a:t>
            </a:r>
            <a:r>
              <a:rPr lang="hr-HR" dirty="0"/>
              <a:t>e te </a:t>
            </a:r>
            <a:r>
              <a:rPr lang="el-GR" dirty="0"/>
              <a:t>β-</a:t>
            </a:r>
            <a:r>
              <a:rPr lang="en-US" dirty="0" err="1"/>
              <a:t>lanci</a:t>
            </a:r>
            <a:r>
              <a:rPr lang="en-US" dirty="0"/>
              <a:t> </a:t>
            </a: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Spajanjem svih </a:t>
            </a:r>
            <a:r>
              <a:rPr lang="hr-HR" dirty="0" err="1"/>
              <a:t>djelova</a:t>
            </a:r>
            <a:r>
              <a:rPr lang="hr-HR" dirty="0"/>
              <a:t> dobiva se konačan model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7DA6-0C1E-4B71-AD14-364574E0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Krivulje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02C-DC12-49AD-887F-02A59F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Neprekidna crta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Podjela: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 err="1"/>
              <a:t>Aproksimirajuće</a:t>
            </a:r>
            <a:r>
              <a:rPr lang="hr-HR" dirty="0"/>
              <a:t> – prolaze u blizini kontrolnih točaka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 err="1"/>
              <a:t>Interpolirajuće</a:t>
            </a:r>
            <a:r>
              <a:rPr lang="hr-HR" dirty="0"/>
              <a:t> – prolaze kroz zadane točke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Prilikom definiranja krivulje, potrebno je izračunati polinom čiji je stupanj za jedan manji od broja kontrolnih točaka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Rješenje – više manjih međusobno spojenih krivulja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Catmull</a:t>
            </a:r>
            <a:r>
              <a:rPr lang="en-US" dirty="0">
                <a:sym typeface="Wingdings" panose="05000000000000000000" pitchFamily="2" charset="2"/>
              </a:rPr>
              <a:t>-Rom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splajn</a:t>
            </a: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7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C709-E15F-4E53-9388-C8291657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Catmull</a:t>
            </a:r>
            <a:r>
              <a:rPr lang="hr-HR" dirty="0"/>
              <a:t>-Rom </a:t>
            </a:r>
            <a:r>
              <a:rPr lang="hr-HR" dirty="0" err="1"/>
              <a:t>splajn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332CF-D59C-4E51-98D0-61546C8EC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hr-HR" dirty="0" err="1"/>
                  <a:t>Interpolirajuća</a:t>
                </a:r>
                <a:r>
                  <a:rPr lang="hr-HR" dirty="0"/>
                  <a:t> krivulja definirana sa 4 kontrolne točke</a:t>
                </a:r>
                <a:r>
                  <a:rPr lang="en-US" dirty="0"/>
                  <a:t>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 err="1"/>
                  <a:t>Parametar</a:t>
                </a:r>
                <a:r>
                  <a:rPr lang="en-US" dirty="0"/>
                  <a:t> S je </a:t>
                </a:r>
                <a:r>
                  <a:rPr lang="en-US" dirty="0" err="1"/>
                  <a:t>koeficjent</a:t>
                </a:r>
                <a:r>
                  <a:rPr lang="en-US" dirty="0"/>
                  <a:t> </a:t>
                </a:r>
                <a:r>
                  <a:rPr lang="en-US" dirty="0" err="1"/>
                  <a:t>napetosti</a:t>
                </a:r>
                <a:r>
                  <a:rPr lang="hr-HR" dirty="0"/>
                  <a:t> (</a:t>
                </a:r>
                <a:r>
                  <a:rPr lang="en-US" dirty="0"/>
                  <a:t>za S=0 </a:t>
                </a:r>
                <a:r>
                  <a:rPr lang="en-US" dirty="0" err="1"/>
                  <a:t>krivulja</a:t>
                </a:r>
                <a:r>
                  <a:rPr lang="en-US" dirty="0"/>
                  <a:t> je </a:t>
                </a:r>
                <a:r>
                  <a:rPr lang="en-US" dirty="0" err="1"/>
                  <a:t>kao</a:t>
                </a:r>
                <a:r>
                  <a:rPr lang="en-US" dirty="0"/>
                  <a:t> </a:t>
                </a:r>
                <a:r>
                  <a:rPr lang="en-US" dirty="0" err="1"/>
                  <a:t>pravac</a:t>
                </a:r>
                <a:r>
                  <a:rPr lang="en-US" dirty="0"/>
                  <a:t>, </a:t>
                </a:r>
                <a:r>
                  <a:rPr lang="en-US" dirty="0" err="1"/>
                  <a:t>dok</a:t>
                </a:r>
                <a:r>
                  <a:rPr lang="en-US" dirty="0"/>
                  <a:t> za S=1 </a:t>
                </a:r>
                <a:r>
                  <a:rPr lang="en-US" dirty="0" err="1"/>
                  <a:t>krivulja</a:t>
                </a:r>
                <a:r>
                  <a:rPr lang="en-US" dirty="0"/>
                  <a:t> je </a:t>
                </a:r>
                <a:r>
                  <a:rPr lang="en-US" dirty="0" err="1"/>
                  <a:t>vrlo</a:t>
                </a:r>
                <a:r>
                  <a:rPr lang="en-US" dirty="0"/>
                  <a:t> </a:t>
                </a:r>
                <a:r>
                  <a:rPr lang="en-US" dirty="0" err="1"/>
                  <a:t>zaobljena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332CF-D59C-4E51-98D0-61546C8EC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39" t="-1667" r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Toni\Documents\FER\BIO\ProteinVisualizer\DiplomskiRad\slike\catmullRom.png">
            <a:extLst>
              <a:ext uri="{FF2B5EF4-FFF2-40B4-BE49-F238E27FC236}">
                <a16:creationId xmlns:a16="http://schemas.microsoft.com/office/drawing/2014/main" id="{E3E364CE-95E9-4BF1-8B9B-4A6A52037B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15" y="4385734"/>
            <a:ext cx="3036570" cy="178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26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53AA-2395-420B-BC07-E109FCA0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okosnice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EEC4-9119-4909-BADD-96FE3DF9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1" y="1845734"/>
            <a:ext cx="785368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Zaobljena cijev sastavljena od manjih ravnih cijevi koje prate smjer krivulje kroz C</a:t>
            </a:r>
            <a:r>
              <a:rPr lang="el-GR" dirty="0"/>
              <a:t>α</a:t>
            </a:r>
            <a:r>
              <a:rPr lang="hr-HR" dirty="0"/>
              <a:t> atome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Problem spajanja susjednih cijevi: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40A6B-E9AB-4FD4-9854-133A4B1F3E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905760"/>
            <a:ext cx="3042603" cy="275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ED5D2-78A7-40CC-AAA7-EFE55C810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733" y="2905760"/>
            <a:ext cx="3769468" cy="26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0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0A26-506B-4A05-AAD3-AC410AA4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Izrada </a:t>
            </a:r>
            <a:r>
              <a:rPr lang="el-GR" dirty="0"/>
              <a:t>α-</a:t>
            </a:r>
            <a:r>
              <a:rPr lang="hr-HR" dirty="0"/>
              <a:t>zavojnice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C32F-33EE-4931-A1FB-FB9CCBA4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Krivulja koja prolazi C</a:t>
            </a:r>
            <a:r>
              <a:rPr lang="el-GR" dirty="0"/>
              <a:t>α</a:t>
            </a:r>
            <a:r>
              <a:rPr lang="hr-HR" dirty="0"/>
              <a:t> atomima, uz veliki koeficijent napetosti, dovoljno dobro aproksimira zavojnicu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Vrpčastu zavojnicu dobijemo provlačenjem pravokutnika u smjeru pružanja krivulje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Problem rotacije pravokutnika: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4E732-4841-4420-91E5-7F2232EECF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76" y="3857414"/>
            <a:ext cx="5485765" cy="191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8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5B66-38D7-4B78-87D2-21E012EC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hr-HR" dirty="0" err="1"/>
              <a:t>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A85F-5B2A-4908-A24C-D263D893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O proteinima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Strukture proteina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proteina</a:t>
            </a: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 err="1"/>
              <a:t>ProteinVisualizer</a:t>
            </a:r>
            <a:endParaRPr lang="hr-H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Kamera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Krivulje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Okosnica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α-</a:t>
            </a:r>
            <a:r>
              <a:rPr lang="en-US" dirty="0" err="1"/>
              <a:t>zavojnice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l-GR" dirty="0"/>
              <a:t>β-</a:t>
            </a:r>
            <a:r>
              <a:rPr lang="en-US" dirty="0" err="1"/>
              <a:t>lanci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Rezultati i usporedba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0F2D-8D76-4BDD-90C0-6CFB748E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Izrada </a:t>
            </a:r>
            <a:r>
              <a:rPr lang="el-GR" dirty="0"/>
              <a:t>α-</a:t>
            </a:r>
            <a:r>
              <a:rPr lang="hr-HR" dirty="0"/>
              <a:t>zavojnice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8EB44-9765-427E-8C26-A4B31471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27014"/>
            <a:ext cx="7543801" cy="435186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L</a:t>
            </a:r>
            <a:r>
              <a:rPr lang="en-US" dirty="0" err="1"/>
              <a:t>inearnom</a:t>
            </a:r>
            <a:r>
              <a:rPr lang="en-US" dirty="0"/>
              <a:t> </a:t>
            </a:r>
            <a:r>
              <a:rPr lang="en-US" dirty="0" err="1"/>
              <a:t>interpolacijom</a:t>
            </a:r>
            <a:r>
              <a:rPr lang="en-US" dirty="0"/>
              <a:t> </a:t>
            </a:r>
            <a:r>
              <a:rPr lang="hr-HR" dirty="0"/>
              <a:t>dobije se</a:t>
            </a:r>
            <a:r>
              <a:rPr lang="en-US" dirty="0"/>
              <a:t> lo</a:t>
            </a:r>
            <a:r>
              <a:rPr lang="hr-HR" dirty="0" err="1"/>
              <a:t>kalni</a:t>
            </a:r>
            <a:r>
              <a:rPr lang="hr-HR" dirty="0"/>
              <a:t> koordinatni sustav u bilo kojoj točki krivulje između dvije točke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56025-F5F2-4D84-9D31-AECC3B37F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3" y="2115956"/>
            <a:ext cx="3772227" cy="2768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CDD1A-789C-4A72-B2CB-4DA2C539D3C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828801"/>
            <a:ext cx="3063240" cy="3573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46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3844-EC21-4A86-AD5D-513AB1B1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β-</a:t>
            </a:r>
            <a:r>
              <a:rPr lang="hr-HR" dirty="0"/>
              <a:t>lanci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2970-EC63-494B-91BB-D4F0DF4D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2824481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Ista tehnika kao i za </a:t>
            </a:r>
            <a:r>
              <a:rPr lang="el-GR" dirty="0"/>
              <a:t>α-</a:t>
            </a:r>
            <a:r>
              <a:rPr lang="hr-HR" dirty="0"/>
              <a:t>zavojnice (samo u drugoj boji </a:t>
            </a:r>
            <a:r>
              <a:rPr lang="hr-HR" dirty="0">
                <a:sym typeface="Wingdings" panose="05000000000000000000" pitchFamily="2" charset="2"/>
              </a:rPr>
              <a:t>)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Problem orijentacije susjednih lokalnih koordinatnih sustava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Rješenje: rotacija susjednog sustava za 180° oko z-osi (os koja pokazuje smjer)</a:t>
            </a:r>
          </a:p>
          <a:p>
            <a:pPr>
              <a:buFont typeface="Courier New" panose="02070309020205020404" pitchFamily="49" charset="0"/>
              <a:buChar char="o"/>
            </a:pP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BF731-7E11-4778-9CC9-3E1EB61B38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47" y="2286000"/>
            <a:ext cx="4956493" cy="3306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48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E5E6-C35C-4135-A575-A6AC5384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7907-9983-4D2D-BBDB-E10FA9E5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052320"/>
            <a:ext cx="7543801" cy="381677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 err="1"/>
              <a:t>RasMol</a:t>
            </a: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 err="1"/>
              <a:t>Jmol</a:t>
            </a: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 err="1"/>
              <a:t>PyMol</a:t>
            </a: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18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712A7-7663-436F-B288-FB14D93C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726"/>
            <a:ext cx="9144000" cy="45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0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E05DD-BEB6-4FD4-AE2A-5970899F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5" y="0"/>
            <a:ext cx="7349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4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A4007-3D37-44AF-81B9-26B5DA317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47" y="0"/>
            <a:ext cx="6793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928FF-002C-4D63-A095-9335379D6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dirty="0"/>
              <a:t>Hvala na pažnji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E1455F-C488-465A-8EE6-5C554B9C9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620D-11AB-4859-A586-C24C88F9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proteinima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0B38-4D2A-474D-BA10-D9FBB0A1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Proces rasta i razvoja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Prijenos i spremanje kemijskih spojeva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Kataliziranje kemijskih reakcija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Prevođenje i signalizacija informacija od strane drugih proteina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Očuvanje strukture stanica i tkiva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Pretvorba kemijske energije u mehaničku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14157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29514E-8462-4DEC-8143-E099425F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proteinima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7E4288-69B0-4B2F-81D1-B5BC762C8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Sastoje</a:t>
            </a:r>
            <a:r>
              <a:rPr lang="en-US" dirty="0"/>
              <a:t> se od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aminokiselina</a:t>
            </a:r>
            <a:r>
              <a:rPr lang="en-US" dirty="0"/>
              <a:t> </a:t>
            </a:r>
            <a:r>
              <a:rPr lang="en-US" dirty="0" err="1"/>
              <a:t>povezanih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karika</a:t>
            </a:r>
            <a:r>
              <a:rPr lang="en-US" dirty="0"/>
              <a:t> u </a:t>
            </a:r>
            <a:r>
              <a:rPr lang="en-US" dirty="0" err="1"/>
              <a:t>lancu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aminokiseline</a:t>
            </a:r>
            <a:r>
              <a:rPr lang="en-US" dirty="0"/>
              <a:t> se </a:t>
            </a:r>
            <a:r>
              <a:rPr lang="en-US" dirty="0" err="1"/>
              <a:t>spajaju</a:t>
            </a:r>
            <a:r>
              <a:rPr lang="en-US" dirty="0"/>
              <a:t> </a:t>
            </a:r>
            <a:r>
              <a:rPr lang="en-US" dirty="0" err="1"/>
              <a:t>peptidnom</a:t>
            </a:r>
            <a:r>
              <a:rPr lang="en-US" dirty="0"/>
              <a:t> </a:t>
            </a:r>
            <a:r>
              <a:rPr lang="en-US" dirty="0" err="1"/>
              <a:t>vezom</a:t>
            </a:r>
            <a:r>
              <a:rPr lang="en-US" dirty="0"/>
              <a:t>, 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međusobno</a:t>
            </a:r>
            <a:r>
              <a:rPr lang="en-US" dirty="0"/>
              <a:t> </a:t>
            </a:r>
            <a:r>
              <a:rPr lang="en-US" dirty="0" err="1"/>
              <a:t>povezanih</a:t>
            </a:r>
            <a:r>
              <a:rPr lang="en-US" dirty="0"/>
              <a:t> </a:t>
            </a:r>
            <a:r>
              <a:rPr lang="en-US" dirty="0" err="1"/>
              <a:t>aminokiselina</a:t>
            </a:r>
            <a:r>
              <a:rPr lang="en-US" dirty="0"/>
              <a:t> </a:t>
            </a:r>
            <a:r>
              <a:rPr lang="en-US" dirty="0" err="1"/>
              <a:t>čini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polipeptidni</a:t>
            </a:r>
            <a:r>
              <a:rPr lang="en-US" dirty="0"/>
              <a:t> </a:t>
            </a:r>
            <a:r>
              <a:rPr lang="en-US" dirty="0" err="1"/>
              <a:t>lanac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Proteini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načinjeni</a:t>
            </a:r>
            <a:r>
              <a:rPr lang="en-US" dirty="0"/>
              <a:t> od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lanaca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C:\Users\Toni\Documents\FER\DIPLOMSKI\ProteinVisualizer\DiplomskiRad\slike\peptidna veza.png">
            <a:extLst>
              <a:ext uri="{FF2B5EF4-FFF2-40B4-BE49-F238E27FC236}">
                <a16:creationId xmlns:a16="http://schemas.microsoft.com/office/drawing/2014/main" id="{28AEA2FC-FAC9-4131-881F-4D549193776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7772" y="4712043"/>
            <a:ext cx="4843849" cy="1157051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EE9405-CF4C-4F87-AAFA-E1D5CDC026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95" y="1941619"/>
            <a:ext cx="2691130" cy="19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023D27-11D3-4A07-B477-690EE768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hr-HR" sz="3100">
                <a:solidFill>
                  <a:srgbClr val="FFFFFF"/>
                </a:solidFill>
              </a:rPr>
              <a:t>Strukture proteina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D2BB007-FDB4-418D-B185-0FF101EE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Primarna struktura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Sekundarna struktura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Tercijarna struktura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dirty="0"/>
              <a:t>Kvartarna struktura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D6AB-230F-4754-879D-0D04362E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Strukture proteina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D95D-1E89-4E5C-9560-6D6F1EB4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44130"/>
            <a:ext cx="7543801" cy="392496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b="1" dirty="0"/>
              <a:t>PRIMARNA </a:t>
            </a:r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redoslijed aminokiselina u pojedinom lancu proteina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b="1" dirty="0"/>
              <a:t>SEKUNDARNA</a:t>
            </a:r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prostorni raspored atoma koji čine okosnicu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rotacija</a:t>
            </a:r>
            <a:r>
              <a:rPr lang="en-US" dirty="0"/>
              <a:t> </a:t>
            </a:r>
            <a:r>
              <a:rPr lang="en-US" dirty="0" err="1"/>
              <a:t>peptidnog</a:t>
            </a:r>
            <a:r>
              <a:rPr lang="en-US" dirty="0"/>
              <a:t> </a:t>
            </a:r>
            <a:r>
              <a:rPr lang="en-US" dirty="0" err="1"/>
              <a:t>lanca</a:t>
            </a:r>
            <a:r>
              <a:rPr lang="en-US" dirty="0"/>
              <a:t> </a:t>
            </a:r>
            <a:r>
              <a:rPr lang="en-US" dirty="0" err="1"/>
              <a:t>pridonosi</a:t>
            </a:r>
            <a:r>
              <a:rPr lang="en-US" dirty="0"/>
              <a:t> </a:t>
            </a:r>
            <a:r>
              <a:rPr lang="en-US" dirty="0" err="1"/>
              <a:t>stvaranju</a:t>
            </a:r>
            <a:r>
              <a:rPr lang="en-US" dirty="0"/>
              <a:t> </a:t>
            </a:r>
            <a:r>
              <a:rPr lang="en-US" dirty="0" err="1"/>
              <a:t>nekih</a:t>
            </a:r>
            <a:r>
              <a:rPr lang="en-US" dirty="0"/>
              <a:t> </a:t>
            </a:r>
            <a:r>
              <a:rPr lang="en-US" dirty="0" err="1"/>
              <a:t>pravilnih</a:t>
            </a:r>
            <a:r>
              <a:rPr lang="en-US" dirty="0"/>
              <a:t> </a:t>
            </a:r>
            <a:r>
              <a:rPr lang="en-US" dirty="0" err="1"/>
              <a:t>tvorevina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l-GR" sz="1600" dirty="0"/>
              <a:t>α-</a:t>
            </a:r>
            <a:r>
              <a:rPr lang="en-US" sz="1600" dirty="0" err="1"/>
              <a:t>zavojnice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l-GR" sz="1600" dirty="0"/>
              <a:t>β-</a:t>
            </a:r>
            <a:r>
              <a:rPr lang="en-US" sz="1600" dirty="0" err="1"/>
              <a:t>naborana</a:t>
            </a:r>
            <a:r>
              <a:rPr lang="en-US" sz="1600" dirty="0"/>
              <a:t> </a:t>
            </a:r>
            <a:r>
              <a:rPr lang="en-US" sz="1600" dirty="0" err="1"/>
              <a:t>ploča</a:t>
            </a:r>
            <a:r>
              <a:rPr lang="en-US" sz="1600" dirty="0"/>
              <a:t> (</a:t>
            </a:r>
            <a:r>
              <a:rPr lang="el-GR" sz="1600" dirty="0"/>
              <a:t>β-</a:t>
            </a:r>
            <a:r>
              <a:rPr lang="en-US" sz="1600" dirty="0" err="1"/>
              <a:t>lanci</a:t>
            </a:r>
            <a:r>
              <a:rPr lang="en-US" sz="1600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err="1"/>
              <a:t>Petlje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O</a:t>
            </a:r>
            <a:r>
              <a:rPr lang="hr-HR" sz="1600" dirty="0" err="1"/>
              <a:t>štri</a:t>
            </a:r>
            <a:r>
              <a:rPr lang="hr-HR" sz="1600" dirty="0"/>
              <a:t> zavoji	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  <a:p>
            <a:pPr>
              <a:buFont typeface="Courier New" panose="02070309020205020404" pitchFamily="49" charset="0"/>
              <a:buChar char="o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9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48262-7084-4EE1-82C9-3446E53B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α-</a:t>
            </a:r>
            <a:r>
              <a:rPr lang="en-US" dirty="0" err="1"/>
              <a:t>zavojnice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FD74E0-7C55-41F4-AE5B-2C7B7FE41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2032000"/>
            <a:ext cx="3703320" cy="383709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Polipeptidni</a:t>
            </a:r>
            <a:r>
              <a:rPr lang="en-US" dirty="0"/>
              <a:t> </a:t>
            </a:r>
            <a:r>
              <a:rPr lang="en-US" dirty="0" err="1"/>
              <a:t>lanac</a:t>
            </a:r>
            <a:r>
              <a:rPr lang="en-US" dirty="0"/>
              <a:t> </a:t>
            </a:r>
            <a:r>
              <a:rPr lang="en-US" dirty="0" err="1"/>
              <a:t>zavija</a:t>
            </a:r>
            <a:r>
              <a:rPr lang="en-US" dirty="0"/>
              <a:t> u </a:t>
            </a:r>
            <a:r>
              <a:rPr lang="en-US" dirty="0" err="1"/>
              <a:t>lijevu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desnu</a:t>
            </a:r>
            <a:r>
              <a:rPr lang="en-US" dirty="0"/>
              <a:t> </a:t>
            </a:r>
            <a:r>
              <a:rPr lang="en-US" dirty="0" err="1"/>
              <a:t>stranu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stvara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čvrsto</a:t>
            </a:r>
            <a:r>
              <a:rPr lang="en-US" dirty="0"/>
              <a:t> </a:t>
            </a:r>
            <a:r>
              <a:rPr lang="en-US" dirty="0" err="1"/>
              <a:t>pakiranog</a:t>
            </a:r>
            <a:r>
              <a:rPr lang="en-US" dirty="0"/>
              <a:t> </a:t>
            </a:r>
            <a:r>
              <a:rPr lang="en-US" dirty="0" err="1"/>
              <a:t>valjka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vodikovih</a:t>
            </a:r>
            <a:r>
              <a:rPr lang="en-US" dirty="0"/>
              <a:t> </a:t>
            </a:r>
            <a:r>
              <a:rPr lang="en-US" dirty="0" err="1"/>
              <a:t>veza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četvrtog</a:t>
            </a:r>
            <a:r>
              <a:rPr lang="en-US" dirty="0"/>
              <a:t> C</a:t>
            </a:r>
            <a:r>
              <a:rPr lang="el-GR" dirty="0"/>
              <a:t>α </a:t>
            </a:r>
            <a:r>
              <a:rPr lang="en-US" dirty="0" err="1"/>
              <a:t>atoma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Smjer</a:t>
            </a:r>
            <a:r>
              <a:rPr lang="en-US" dirty="0"/>
              <a:t> </a:t>
            </a:r>
            <a:r>
              <a:rPr lang="en-US" dirty="0" err="1"/>
              <a:t>zavojnice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lijevi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desni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E7C7C-3861-4942-B443-B3E322A524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Users\Toni\Documents\FER\DIPLOMSKI\ProteinVisualizer\DiplomskiRad\slike\alpha_helix.jpg">
            <a:extLst>
              <a:ext uri="{FF2B5EF4-FFF2-40B4-BE49-F238E27FC236}">
                <a16:creationId xmlns:a16="http://schemas.microsoft.com/office/drawing/2014/main" id="{BA5CA623-857F-4EF6-A924-31B3CA8CDF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65" y="2204720"/>
            <a:ext cx="3554095" cy="3298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53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17BA-715A-4D9E-B939-6CE837A3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β-</a:t>
            </a:r>
            <a:r>
              <a:rPr lang="en-US" dirty="0" err="1"/>
              <a:t>naborana</a:t>
            </a:r>
            <a:r>
              <a:rPr lang="en-US" dirty="0"/>
              <a:t> </a:t>
            </a:r>
            <a:r>
              <a:rPr lang="en-US" dirty="0" err="1"/>
              <a:t>ploča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79B3-E236-49AF-94F5-5B6CEDCB8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l-GR" dirty="0"/>
              <a:t>β-</a:t>
            </a:r>
            <a:r>
              <a:rPr lang="en-US" dirty="0" err="1"/>
              <a:t>naborana</a:t>
            </a:r>
            <a:r>
              <a:rPr lang="en-US" dirty="0"/>
              <a:t> </a:t>
            </a:r>
            <a:r>
              <a:rPr lang="en-US" dirty="0" err="1"/>
              <a:t>ploča</a:t>
            </a:r>
            <a:r>
              <a:rPr lang="en-US" dirty="0"/>
              <a:t> je </a:t>
            </a:r>
            <a:r>
              <a:rPr lang="en-US" dirty="0" err="1"/>
              <a:t>izdužena</a:t>
            </a:r>
            <a:r>
              <a:rPr lang="en-US" dirty="0"/>
              <a:t> </a:t>
            </a:r>
            <a:r>
              <a:rPr lang="en-US" dirty="0" err="1"/>
              <a:t>tvorevina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čine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l-GR" dirty="0"/>
              <a:t>β-</a:t>
            </a:r>
            <a:r>
              <a:rPr lang="en-US" dirty="0" err="1"/>
              <a:t>lanaca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Lanci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vodikovom</a:t>
            </a:r>
            <a:r>
              <a:rPr lang="en-US" dirty="0"/>
              <a:t> </a:t>
            </a:r>
            <a:r>
              <a:rPr lang="en-US" dirty="0" err="1"/>
              <a:t>vezom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amino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karboksilne</a:t>
            </a:r>
            <a:r>
              <a:rPr lang="en-US" dirty="0"/>
              <a:t> </a:t>
            </a:r>
            <a:r>
              <a:rPr lang="en-US" dirty="0" err="1"/>
              <a:t>skupine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paralelni</a:t>
            </a:r>
            <a:r>
              <a:rPr lang="en-US" dirty="0"/>
              <a:t>, </a:t>
            </a:r>
            <a:r>
              <a:rPr lang="en-US" dirty="0" err="1"/>
              <a:t>antiparalelni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kombinirani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B7DB-D6E3-4CF9-B79C-94CFE7AAE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Toni\Documents\FER\BIO\ProteinVisualizer\DiplomskiRad\slike\betaSheet2.gif">
            <a:extLst>
              <a:ext uri="{FF2B5EF4-FFF2-40B4-BE49-F238E27FC236}">
                <a16:creationId xmlns:a16="http://schemas.microsoft.com/office/drawing/2014/main" id="{149EF7EF-3A96-42A3-864F-28E010D677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79040"/>
            <a:ext cx="4379595" cy="2397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74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D6AB-230F-4754-879D-0D04362E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Strukture proteina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D95D-1E89-4E5C-9560-6D6F1EB4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43760"/>
            <a:ext cx="7543801" cy="372533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r-HR" b="1" dirty="0"/>
              <a:t>TERCIJARNA </a:t>
            </a:r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Cjelokupni raspored i utjecaj svih sekundarnih struktura jednog polipeptidnog lanca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</a:t>
            </a:r>
            <a:r>
              <a:rPr lang="hr-HR" dirty="0" err="1"/>
              <a:t>nterakcija</a:t>
            </a:r>
            <a:r>
              <a:rPr lang="hr-HR" dirty="0"/>
              <a:t> između R-grupa svih aminokiselina koje čine lanac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r-HR" dirty="0"/>
          </a:p>
          <a:p>
            <a:pPr>
              <a:buFont typeface="Courier New" panose="02070309020205020404" pitchFamily="49" charset="0"/>
              <a:buChar char="o"/>
            </a:pPr>
            <a:r>
              <a:rPr lang="hr-HR" b="1" dirty="0"/>
              <a:t>KVARTARNA</a:t>
            </a:r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Samo proteini koji su načinjeni od dva ili više lanaca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r-HR" dirty="0"/>
              <a:t>Međudjelovanja jednog lanca na drugi </a:t>
            </a:r>
            <a:r>
              <a:rPr lang="hr-HR" sz="1600" dirty="0"/>
              <a:t>	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l-GR" dirty="0"/>
          </a:p>
          <a:p>
            <a:pPr>
              <a:buFont typeface="Courier New" panose="02070309020205020404" pitchFamily="49" charset="0"/>
              <a:buChar char="o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7821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896</Words>
  <Application>Microsoft Office PowerPoint</Application>
  <PresentationFormat>On-screen Show (4:3)</PresentationFormat>
  <Paragraphs>168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Office Theme</vt:lpstr>
      <vt:lpstr>Vizualizacija strukture proteina</vt:lpstr>
      <vt:lpstr>Sadržaj</vt:lpstr>
      <vt:lpstr>O proteinima</vt:lpstr>
      <vt:lpstr>O proteinima</vt:lpstr>
      <vt:lpstr>Strukture proteina</vt:lpstr>
      <vt:lpstr>Strukture proteina</vt:lpstr>
      <vt:lpstr>α-zavojnice</vt:lpstr>
      <vt:lpstr>β-naborana ploča</vt:lpstr>
      <vt:lpstr>Strukture proteina</vt:lpstr>
      <vt:lpstr>Zapisi proteina</vt:lpstr>
      <vt:lpstr>ProteinVisualizer</vt:lpstr>
      <vt:lpstr>ProteinVisualizer</vt:lpstr>
      <vt:lpstr>Kamera</vt:lpstr>
      <vt:lpstr>Izvedba kamere</vt:lpstr>
      <vt:lpstr>Izrada modela</vt:lpstr>
      <vt:lpstr>Krivulje</vt:lpstr>
      <vt:lpstr>Catmull-Rom splajn</vt:lpstr>
      <vt:lpstr>Izrada okosnice</vt:lpstr>
      <vt:lpstr>Izrada α-zavojnice</vt:lpstr>
      <vt:lpstr>Izrada α-zavojnice</vt:lpstr>
      <vt:lpstr>β-lanci</vt:lpstr>
      <vt:lpstr>Usporedba</vt:lpstr>
      <vt:lpstr>PowerPoint Presentation</vt:lpstr>
      <vt:lpstr>PowerPoint Presentation</vt:lpstr>
      <vt:lpstr>PowerPoint Presentation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Vizualizacija strukture proteina</dc:title>
  <dc:creator>Toni Sente</dc:creator>
  <cp:lastModifiedBy>Toni Sente</cp:lastModifiedBy>
  <cp:revision>47</cp:revision>
  <dcterms:created xsi:type="dcterms:W3CDTF">2019-07-06T18:50:21Z</dcterms:created>
  <dcterms:modified xsi:type="dcterms:W3CDTF">2019-07-08T21:33:17Z</dcterms:modified>
</cp:coreProperties>
</file>