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3610-E76F-47B4-855F-522C757E207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1497-24A5-4639-897B-749122BD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0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3610-E76F-47B4-855F-522C757E207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1497-24A5-4639-897B-749122BD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7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3610-E76F-47B4-855F-522C757E207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1497-24A5-4639-897B-749122BD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8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3610-E76F-47B4-855F-522C757E207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1497-24A5-4639-897B-749122BD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7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3610-E76F-47B4-855F-522C757E207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1497-24A5-4639-897B-749122BD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7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3610-E76F-47B4-855F-522C757E207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1497-24A5-4639-897B-749122BD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6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3610-E76F-47B4-855F-522C757E207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1497-24A5-4639-897B-749122BD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3610-E76F-47B4-855F-522C757E207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1497-24A5-4639-897B-749122BD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3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3610-E76F-47B4-855F-522C757E207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1497-24A5-4639-897B-749122BD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6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3610-E76F-47B4-855F-522C757E207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1497-24A5-4639-897B-749122BD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3610-E76F-47B4-855F-522C757E207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1497-24A5-4639-897B-749122BD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63610-E76F-47B4-855F-522C757E207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31497-24A5-4639-897B-749122BD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9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22400" y="914400"/>
            <a:ext cx="9144000" cy="13081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4000" b="1" dirty="0"/>
              <a:t>Heart-lung sound separation based on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Self-attention </a:t>
            </a:r>
            <a:r>
              <a:rPr lang="en-US" sz="4000" b="1" dirty="0"/>
              <a:t>mechanism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771900" y="3807619"/>
            <a:ext cx="4000500" cy="98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Tonmoy Kumar Roy</a:t>
            </a:r>
          </a:p>
          <a:p>
            <a:r>
              <a:rPr lang="en-US" dirty="0" smtClean="0"/>
              <a:t>ID: 1705025</a:t>
            </a:r>
            <a:endParaRPr lang="en-US" sz="20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68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train with Sepformer Model (</a:t>
            </a:r>
            <a:r>
              <a:rPr lang="en-US" sz="2400" b="1" dirty="0" smtClean="0"/>
              <a:t>Attention </a:t>
            </a:r>
            <a:r>
              <a:rPr lang="en-US" sz="2400" b="1" dirty="0"/>
              <a:t>is All You Need in Speech </a:t>
            </a:r>
            <a:r>
              <a:rPr lang="en-US" sz="2400" b="1" dirty="0" smtClean="0"/>
              <a:t>Separation)</a:t>
            </a:r>
            <a:endParaRPr lang="en-US" sz="2400" b="1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78" y="2749053"/>
            <a:ext cx="8916644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725"/>
            <a:ext cx="10515600" cy="714375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788" y="827771"/>
            <a:ext cx="1605721" cy="194082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417" y="1596687"/>
            <a:ext cx="1559383" cy="11719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15582" y="1415929"/>
            <a:ext cx="680441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René </a:t>
            </a:r>
            <a:r>
              <a:rPr lang="en-US" sz="2400" dirty="0" smtClean="0"/>
              <a:t>Laennec invented first Stethoscope in 1816.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Initially, focus on abnormalities in heart sound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Later on physicians began paying closer attention to lung sounds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710" y="3631300"/>
            <a:ext cx="1962936" cy="19629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024" y="3472596"/>
            <a:ext cx="2489730" cy="20735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flipH="1">
            <a:off x="2273300" y="5581536"/>
            <a:ext cx="27730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Murmurs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Irregular rhythms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Other heart disease</a:t>
            </a:r>
          </a:p>
        </p:txBody>
      </p:sp>
      <p:sp>
        <p:nvSpPr>
          <p:cNvPr id="16" name="TextBox 15"/>
          <p:cNvSpPr txBox="1"/>
          <p:nvPr/>
        </p:nvSpPr>
        <p:spPr>
          <a:xfrm flipH="1">
            <a:off x="6741477" y="5577739"/>
            <a:ext cx="27730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Pneumonia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Bronchitis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Asthma</a:t>
            </a:r>
          </a:p>
        </p:txBody>
      </p:sp>
    </p:spTree>
    <p:extLst>
      <p:ext uri="{BB962C8B-B14F-4D97-AF65-F5344CB8AC3E}">
        <p14:creationId xmlns:p14="http://schemas.microsoft.com/office/powerpoint/2010/main" val="52259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426700" cy="828675"/>
          </a:xfrm>
        </p:spPr>
        <p:txBody>
          <a:bodyPr/>
          <a:lstStyle/>
          <a:p>
            <a:r>
              <a:rPr lang="en-US" b="1" dirty="0" smtClean="0"/>
              <a:t>Benefits of heart-lung sound separation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Diff. Cardiovascular and Respiratory Conditions</a:t>
            </a:r>
            <a:endParaRPr lang="en-US" dirty="0"/>
          </a:p>
          <a:p>
            <a:r>
              <a:rPr lang="en-US" dirty="0" smtClean="0"/>
              <a:t>Early Detection of Abnormalities</a:t>
            </a:r>
          </a:p>
          <a:p>
            <a:r>
              <a:rPr lang="en-US" dirty="0" smtClean="0"/>
              <a:t>Targeted Treatment</a:t>
            </a:r>
          </a:p>
          <a:p>
            <a:r>
              <a:rPr lang="en-US" dirty="0" smtClean="0"/>
              <a:t>Preventing Misdiagnosis</a:t>
            </a:r>
          </a:p>
          <a:p>
            <a:r>
              <a:rPr lang="en-US" dirty="0" smtClean="0"/>
              <a:t>Monitoring Progression and Response to Treatment</a:t>
            </a:r>
          </a:p>
          <a:p>
            <a:r>
              <a:rPr lang="en-US" dirty="0" smtClean="0"/>
              <a:t>Improving Patient Safety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5600" y="2438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7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88766" cy="845003"/>
          </a:xfrm>
        </p:spPr>
        <p:txBody>
          <a:bodyPr/>
          <a:lstStyle/>
          <a:p>
            <a:r>
              <a:rPr lang="en-US" b="1" smtClean="0"/>
              <a:t>Task Illustration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06" y="3523401"/>
            <a:ext cx="3375479" cy="99814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71" y="2224314"/>
            <a:ext cx="3526972" cy="1108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71" y="4372429"/>
            <a:ext cx="3667588" cy="120366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858126" y="3469070"/>
            <a:ext cx="2351313" cy="11937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Separation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232954">
            <a:off x="7284373" y="4355432"/>
            <a:ext cx="978408" cy="364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20337148">
            <a:off x="7236955" y="3232707"/>
            <a:ext cx="978408" cy="334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flipH="1">
            <a:off x="1015998" y="4691901"/>
            <a:ext cx="2296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Mixed signal </a:t>
            </a:r>
            <a:endParaRPr lang="en-US" sz="2800" dirty="0"/>
          </a:p>
        </p:txBody>
      </p:sp>
      <p:sp>
        <p:nvSpPr>
          <p:cNvPr id="15" name="Right Arrow 14"/>
          <p:cNvSpPr/>
          <p:nvPr/>
        </p:nvSpPr>
        <p:spPr>
          <a:xfrm>
            <a:off x="3780777" y="3936557"/>
            <a:ext cx="846189" cy="25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8771621" y="3348889"/>
            <a:ext cx="2296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Heart signal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8771621" y="5576094"/>
            <a:ext cx="2296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Lung signal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7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025"/>
            <a:ext cx="4229100" cy="739775"/>
          </a:xfrm>
        </p:spPr>
        <p:txBody>
          <a:bodyPr/>
          <a:lstStyle/>
          <a:p>
            <a:r>
              <a:rPr lang="en-US" b="1" dirty="0" smtClean="0"/>
              <a:t>Literature Review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938520"/>
              </p:ext>
            </p:extLst>
          </p:nvPr>
        </p:nvGraphicFramePr>
        <p:xfrm>
          <a:off x="660400" y="1219200"/>
          <a:ext cx="11099800" cy="5440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340">
                  <a:extLst>
                    <a:ext uri="{9D8B030D-6E8A-4147-A177-3AD203B41FA5}">
                      <a16:colId xmlns:a16="http://schemas.microsoft.com/office/drawing/2014/main" val="3194396839"/>
                    </a:ext>
                  </a:extLst>
                </a:gridCol>
                <a:gridCol w="2026255">
                  <a:extLst>
                    <a:ext uri="{9D8B030D-6E8A-4147-A177-3AD203B41FA5}">
                      <a16:colId xmlns:a16="http://schemas.microsoft.com/office/drawing/2014/main" val="2525558805"/>
                    </a:ext>
                  </a:extLst>
                </a:gridCol>
                <a:gridCol w="2128205">
                  <a:extLst>
                    <a:ext uri="{9D8B030D-6E8A-4147-A177-3AD203B41FA5}">
                      <a16:colId xmlns:a16="http://schemas.microsoft.com/office/drawing/2014/main" val="1905626494"/>
                    </a:ext>
                  </a:extLst>
                </a:gridCol>
              </a:tblGrid>
              <a:tr h="3439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Used Method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694781"/>
                  </a:ext>
                </a:extLst>
              </a:tr>
              <a:tr h="945776">
                <a:tc>
                  <a:txBody>
                    <a:bodyPr/>
                    <a:lstStyle/>
                    <a:p>
                      <a:pPr marL="342900" indent="-3429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Application of Adaptive Line Enhancer with LMS to Separate Heart Sound Signal from Lung Sound Signal at Real Time, by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Krishnaswamy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et al., 2015</a:t>
                      </a:r>
                      <a:endParaRPr lang="en-US" sz="2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Adaptive signal processing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Need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Reference signal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878977"/>
                  </a:ext>
                </a:extLst>
              </a:tr>
              <a:tr h="945776">
                <a:tc>
                  <a:txBody>
                    <a:bodyPr/>
                    <a:lstStyle/>
                    <a:p>
                      <a:pPr marL="342900" indent="-3429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Hybrid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Nelder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-Mead search based optimal Least Mean Square algorithms for heart and lung sound separation, by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Ruban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et al.,</a:t>
                      </a:r>
                      <a:r>
                        <a:rPr lang="en-US" sz="20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2017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Least Mean Square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Need Reference signal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43342"/>
                  </a:ext>
                </a:extLst>
              </a:tr>
              <a:tr h="1051559">
                <a:tc>
                  <a:txBody>
                    <a:bodyPr/>
                    <a:lstStyle/>
                    <a:p>
                      <a:pPr marL="342900" indent="-3429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Performance of Adaptive Noise Cancellation with Normalized Last-Mean-Square Based on the Signal-to-Noise Ratio of Lung and Heart Sound Separation,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b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y Noman,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et al., 2018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Normalized Last-Mean-Square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Need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Reference signal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174944"/>
                  </a:ext>
                </a:extLst>
              </a:tr>
              <a:tr h="945776">
                <a:tc>
                  <a:txBody>
                    <a:bodyPr/>
                    <a:lstStyle/>
                    <a:p>
                      <a:pPr marL="342900" indent="-3429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Heart sounds separation from lung sounds using independent component analysis, by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M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Pourazad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, et., 2005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Independent component analysis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Can not apply to single-channel HLS separation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939321"/>
                  </a:ext>
                </a:extLst>
              </a:tr>
              <a:tr h="945776">
                <a:tc>
                  <a:txBody>
                    <a:bodyPr/>
                    <a:lstStyle/>
                    <a:p>
                      <a:pPr marL="342900" indent="-3429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Parallel source separation system for heart and lung sounds, by A. J. Muñoz-Montoro et al.,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Nonnegative matrix factorization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Fails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when sound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overlap time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frequency domain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81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35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6"/>
            <a:ext cx="4279900" cy="841374"/>
          </a:xfrm>
        </p:spPr>
        <p:txBody>
          <a:bodyPr/>
          <a:lstStyle/>
          <a:p>
            <a:r>
              <a:rPr lang="en-US" b="1" dirty="0" smtClean="0"/>
              <a:t>Literature Review</a:t>
            </a:r>
            <a:endParaRPr lang="en-US" b="1" dirty="0"/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348138"/>
              </p:ext>
            </p:extLst>
          </p:nvPr>
        </p:nvGraphicFramePr>
        <p:xfrm>
          <a:off x="838200" y="1291390"/>
          <a:ext cx="10515600" cy="5304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100">
                  <a:extLst>
                    <a:ext uri="{9D8B030D-6E8A-4147-A177-3AD203B41FA5}">
                      <a16:colId xmlns:a16="http://schemas.microsoft.com/office/drawing/2014/main" val="319439683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525558805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905626494"/>
                    </a:ext>
                  </a:extLst>
                </a:gridCol>
              </a:tblGrid>
              <a:tr h="4477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Used Method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Remarks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694781"/>
                  </a:ext>
                </a:extLst>
              </a:tr>
              <a:tr h="107356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non-negative matrix factorization approach based on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spectro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-temporal clustering to extract heart sounds,  by</a:t>
                      </a:r>
                      <a:r>
                        <a:rPr lang="en-US" sz="20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F. J. Canadas-Quesada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al., 2017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Nonnegative matrix factorization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Fails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when sound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overlap time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frequency domain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878977"/>
                  </a:ext>
                </a:extLst>
              </a:tr>
              <a:tr h="1280744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 smtClean="0"/>
                        <a:t>Blind Monaural Source Separation on Heart and Lung Sounds Based on Periodic-Coded Deep </a:t>
                      </a:r>
                      <a:r>
                        <a:rPr lang="en-US" sz="2000" dirty="0" err="1" smtClean="0"/>
                        <a:t>Autoencoder</a:t>
                      </a:r>
                      <a:r>
                        <a:rPr lang="en-US" sz="2000" dirty="0" smtClean="0"/>
                        <a:t>, by Tsai,</a:t>
                      </a:r>
                      <a:r>
                        <a:rPr lang="en-US" sz="2000" baseline="0" dirty="0" smtClean="0"/>
                        <a:t> et al., 2020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PC-DAE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Assumed different periodicity between heart and respiration rate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43342"/>
                  </a:ext>
                </a:extLst>
              </a:tr>
              <a:tr h="107356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Heart-lung sound separation by nonnegative matrix factorization and deep learning, by 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W. Wang</a:t>
                      </a:r>
                      <a:r>
                        <a:rPr lang="en-US" sz="20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al., 2023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Nonnegative matrix factorization, LSTM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174944"/>
                  </a:ext>
                </a:extLst>
              </a:tr>
              <a:tr h="1398882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Research on Heart and Lung Sound Separation Method Based on DAE-NMF-VMD,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by W. sun et al., 2023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Neural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network,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Nonnegative matrix factorization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81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81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90525"/>
            <a:ext cx="10782300" cy="828675"/>
          </a:xfrm>
        </p:spPr>
        <p:txBody>
          <a:bodyPr>
            <a:normAutofit/>
          </a:bodyPr>
          <a:lstStyle/>
          <a:p>
            <a:r>
              <a:rPr lang="en-US" b="1" dirty="0" smtClean="0"/>
              <a:t>My </a:t>
            </a:r>
            <a:r>
              <a:rPr lang="en-US" b="1" dirty="0"/>
              <a:t>p</a:t>
            </a:r>
            <a:r>
              <a:rPr lang="en-US" b="1" dirty="0" smtClean="0"/>
              <a:t>roposed </a:t>
            </a:r>
            <a:r>
              <a:rPr lang="en-US" b="1" dirty="0"/>
              <a:t>Self-attention </a:t>
            </a:r>
            <a:r>
              <a:rPr lang="en-US" b="1" dirty="0" smtClean="0"/>
              <a:t>method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2388676"/>
            <a:ext cx="4254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Long-Term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Attention </a:t>
            </a:r>
            <a:r>
              <a:rPr lang="en-US" sz="2800" dirty="0" smtClean="0"/>
              <a:t>Mechanism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Parallel </a:t>
            </a:r>
            <a:r>
              <a:rPr lang="en-US" sz="2800" dirty="0" smtClean="0"/>
              <a:t>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</a:t>
            </a:r>
            <a:r>
              <a:rPr lang="en-US" sz="2800" dirty="0" smtClean="0"/>
              <a:t>etter than RNN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Better performance 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1" y="2463908"/>
            <a:ext cx="4135718" cy="252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0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694993"/>
          </a:xfrm>
        </p:spPr>
        <p:txBody>
          <a:bodyPr/>
          <a:lstStyle/>
          <a:p>
            <a:r>
              <a:rPr lang="en-US" b="1" dirty="0" smtClean="0"/>
              <a:t>How Transformer Works?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7760" y="1689100"/>
            <a:ext cx="4735739" cy="46423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6119" y="3555005"/>
            <a:ext cx="5651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“The animal didn't cross the street because it was too tired”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2008188"/>
            <a:ext cx="5422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we try to translate the English text to another language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76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80000" cy="832655"/>
          </a:xfrm>
        </p:spPr>
        <p:txBody>
          <a:bodyPr/>
          <a:lstStyle/>
          <a:p>
            <a:r>
              <a:rPr lang="en-US" b="1" dirty="0" smtClean="0"/>
              <a:t>Transformer in Sound </a:t>
            </a:r>
            <a:endParaRPr lang="en-US" b="1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01279"/>
            <a:ext cx="5577115" cy="2235569"/>
          </a:xfr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489568"/>
              </p:ext>
            </p:extLst>
          </p:nvPr>
        </p:nvGraphicFramePr>
        <p:xfrm>
          <a:off x="1516487" y="4679780"/>
          <a:ext cx="48988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315">
                  <a:extLst>
                    <a:ext uri="{9D8B030D-6E8A-4147-A177-3AD203B41FA5}">
                      <a16:colId xmlns:a16="http://schemas.microsoft.com/office/drawing/2014/main" val="42878833"/>
                    </a:ext>
                  </a:extLst>
                </a:gridCol>
                <a:gridCol w="602429">
                  <a:extLst>
                    <a:ext uri="{9D8B030D-6E8A-4147-A177-3AD203B41FA5}">
                      <a16:colId xmlns:a16="http://schemas.microsoft.com/office/drawing/2014/main" val="2673538105"/>
                    </a:ext>
                  </a:extLst>
                </a:gridCol>
                <a:gridCol w="537882">
                  <a:extLst>
                    <a:ext uri="{9D8B030D-6E8A-4147-A177-3AD203B41FA5}">
                      <a16:colId xmlns:a16="http://schemas.microsoft.com/office/drawing/2014/main" val="2457764893"/>
                    </a:ext>
                  </a:extLst>
                </a:gridCol>
                <a:gridCol w="623943">
                  <a:extLst>
                    <a:ext uri="{9D8B030D-6E8A-4147-A177-3AD203B41FA5}">
                      <a16:colId xmlns:a16="http://schemas.microsoft.com/office/drawing/2014/main" val="2961519636"/>
                    </a:ext>
                  </a:extLst>
                </a:gridCol>
                <a:gridCol w="580913">
                  <a:extLst>
                    <a:ext uri="{9D8B030D-6E8A-4147-A177-3AD203B41FA5}">
                      <a16:colId xmlns:a16="http://schemas.microsoft.com/office/drawing/2014/main" val="1279186876"/>
                    </a:ext>
                  </a:extLst>
                </a:gridCol>
                <a:gridCol w="634702">
                  <a:extLst>
                    <a:ext uri="{9D8B030D-6E8A-4147-A177-3AD203B41FA5}">
                      <a16:colId xmlns:a16="http://schemas.microsoft.com/office/drawing/2014/main" val="1817440865"/>
                    </a:ext>
                  </a:extLst>
                </a:gridCol>
                <a:gridCol w="634701">
                  <a:extLst>
                    <a:ext uri="{9D8B030D-6E8A-4147-A177-3AD203B41FA5}">
                      <a16:colId xmlns:a16="http://schemas.microsoft.com/office/drawing/2014/main" val="3767286077"/>
                    </a:ext>
                  </a:extLst>
                </a:gridCol>
                <a:gridCol w="616943">
                  <a:extLst>
                    <a:ext uri="{9D8B030D-6E8A-4147-A177-3AD203B41FA5}">
                      <a16:colId xmlns:a16="http://schemas.microsoft.com/office/drawing/2014/main" val="453246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514586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819619"/>
              </p:ext>
            </p:extLst>
          </p:nvPr>
        </p:nvGraphicFramePr>
        <p:xfrm>
          <a:off x="8404859" y="1473309"/>
          <a:ext cx="726441" cy="4768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441">
                  <a:extLst>
                    <a:ext uri="{9D8B030D-6E8A-4147-A177-3AD203B41FA5}">
                      <a16:colId xmlns:a16="http://schemas.microsoft.com/office/drawing/2014/main" val="4078164495"/>
                    </a:ext>
                  </a:extLst>
                </a:gridCol>
              </a:tblGrid>
              <a:tr h="52987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421571"/>
                  </a:ext>
                </a:extLst>
              </a:tr>
              <a:tr h="52987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051676"/>
                  </a:ext>
                </a:extLst>
              </a:tr>
              <a:tr h="52987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07768"/>
                  </a:ext>
                </a:extLst>
              </a:tr>
              <a:tr h="52987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509159"/>
                  </a:ext>
                </a:extLst>
              </a:tr>
              <a:tr h="52987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149079"/>
                  </a:ext>
                </a:extLst>
              </a:tr>
              <a:tr h="52987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285854"/>
                  </a:ext>
                </a:extLst>
              </a:tr>
              <a:tr h="52987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684254"/>
                  </a:ext>
                </a:extLst>
              </a:tr>
              <a:tr h="52987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071614"/>
                  </a:ext>
                </a:extLst>
              </a:tr>
              <a:tr h="52987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836576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521455"/>
              </p:ext>
            </p:extLst>
          </p:nvPr>
        </p:nvGraphicFramePr>
        <p:xfrm>
          <a:off x="10394403" y="1473308"/>
          <a:ext cx="726441" cy="4768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441">
                  <a:extLst>
                    <a:ext uri="{9D8B030D-6E8A-4147-A177-3AD203B41FA5}">
                      <a16:colId xmlns:a16="http://schemas.microsoft.com/office/drawing/2014/main" val="4078164495"/>
                    </a:ext>
                  </a:extLst>
                </a:gridCol>
              </a:tblGrid>
              <a:tr h="52987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421571"/>
                  </a:ext>
                </a:extLst>
              </a:tr>
              <a:tr h="52987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051676"/>
                  </a:ext>
                </a:extLst>
              </a:tr>
              <a:tr h="52987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07768"/>
                  </a:ext>
                </a:extLst>
              </a:tr>
              <a:tr h="52987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509159"/>
                  </a:ext>
                </a:extLst>
              </a:tr>
              <a:tr h="52987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149079"/>
                  </a:ext>
                </a:extLst>
              </a:tr>
              <a:tr h="52987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285854"/>
                  </a:ext>
                </a:extLst>
              </a:tr>
              <a:tr h="52987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684254"/>
                  </a:ext>
                </a:extLst>
              </a:tr>
              <a:tr h="52987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071614"/>
                  </a:ext>
                </a:extLst>
              </a:tr>
              <a:tr h="52987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836576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 flipH="1" flipV="1">
            <a:off x="9131300" y="1828800"/>
            <a:ext cx="1263103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131300" y="2301279"/>
            <a:ext cx="1263103" cy="924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131300" y="2794000"/>
            <a:ext cx="1263103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9131300" y="3225800"/>
            <a:ext cx="1263103" cy="12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9131300" y="3352800"/>
            <a:ext cx="1263103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9131300" y="3352800"/>
            <a:ext cx="1263103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9131300" y="3352800"/>
            <a:ext cx="1263103" cy="169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131300" y="3352800"/>
            <a:ext cx="1263103" cy="209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131300" y="3454400"/>
            <a:ext cx="1263103" cy="256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36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452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Heart-lung sound separation based on  Self-attention mechanism</vt:lpstr>
      <vt:lpstr>Introduction</vt:lpstr>
      <vt:lpstr>Benefits of heart-lung sound separation</vt:lpstr>
      <vt:lpstr>Task Illustration</vt:lpstr>
      <vt:lpstr>Literature Review</vt:lpstr>
      <vt:lpstr>Literature Review</vt:lpstr>
      <vt:lpstr>My proposed Self-attention method</vt:lpstr>
      <vt:lpstr>How Transformer Works?</vt:lpstr>
      <vt:lpstr>Transformer in Sound </vt:lpstr>
      <vt:lpstr>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53</cp:revision>
  <dcterms:created xsi:type="dcterms:W3CDTF">2024-02-09T12:13:35Z</dcterms:created>
  <dcterms:modified xsi:type="dcterms:W3CDTF">2024-03-06T02:56:12Z</dcterms:modified>
</cp:coreProperties>
</file>