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TURI SARMAH" initials="KS" lastIdx="1" clrIdx="0">
    <p:extLst>
      <p:ext uri="{19B8F6BF-5375-455C-9EA6-DF929625EA0E}">
        <p15:presenceInfo xmlns:p15="http://schemas.microsoft.com/office/powerpoint/2012/main" userId="4a48c93df63cab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F0A168-F1E8-4FC3-A4AB-1592945A0DB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399945A-A403-42E5-B84F-68898BA2B1BA}">
      <dgm:prSet phldrT="[Text]"/>
      <dgm:spPr/>
      <dgm:t>
        <a:bodyPr/>
        <a:lstStyle/>
        <a:p>
          <a:r>
            <a:rPr lang="en-IN" dirty="0"/>
            <a:t>Data Cleaning</a:t>
          </a:r>
        </a:p>
      </dgm:t>
    </dgm:pt>
    <dgm:pt modelId="{B430FB79-0DEF-433B-87D8-4C36CE9BDDEB}" type="parTrans" cxnId="{9232A08D-A6E4-4656-A2AA-DAE7E19F8384}">
      <dgm:prSet/>
      <dgm:spPr/>
      <dgm:t>
        <a:bodyPr/>
        <a:lstStyle/>
        <a:p>
          <a:endParaRPr lang="en-IN"/>
        </a:p>
      </dgm:t>
    </dgm:pt>
    <dgm:pt modelId="{A2A68002-7856-4CEC-A928-BF081DEE143F}" type="sibTrans" cxnId="{9232A08D-A6E4-4656-A2AA-DAE7E19F8384}">
      <dgm:prSet/>
      <dgm:spPr/>
      <dgm:t>
        <a:bodyPr/>
        <a:lstStyle/>
        <a:p>
          <a:endParaRPr lang="en-IN"/>
        </a:p>
      </dgm:t>
    </dgm:pt>
    <dgm:pt modelId="{215BDCC5-A6A9-4659-9097-AD65D86C6CBB}">
      <dgm:prSet phldrT="[Text]"/>
      <dgm:spPr/>
      <dgm:t>
        <a:bodyPr/>
        <a:lstStyle/>
        <a:p>
          <a:r>
            <a:rPr lang="en-IN" dirty="0"/>
            <a:t>Data Exploration</a:t>
          </a:r>
        </a:p>
      </dgm:t>
    </dgm:pt>
    <dgm:pt modelId="{6F6FD01B-5C15-4625-841E-9072B4722B65}" type="parTrans" cxnId="{D2855CF0-FA88-4CBB-AB69-03C99097355D}">
      <dgm:prSet/>
      <dgm:spPr/>
      <dgm:t>
        <a:bodyPr/>
        <a:lstStyle/>
        <a:p>
          <a:endParaRPr lang="en-IN"/>
        </a:p>
      </dgm:t>
    </dgm:pt>
    <dgm:pt modelId="{43AD582A-E5D8-4EF3-8F85-55260DCC87DF}" type="sibTrans" cxnId="{D2855CF0-FA88-4CBB-AB69-03C99097355D}">
      <dgm:prSet/>
      <dgm:spPr/>
      <dgm:t>
        <a:bodyPr/>
        <a:lstStyle/>
        <a:p>
          <a:endParaRPr lang="en-IN"/>
        </a:p>
      </dgm:t>
    </dgm:pt>
    <dgm:pt modelId="{92DDBF1E-209D-462F-91CD-36FFAADEDAE0}">
      <dgm:prSet phldrT="[Text]"/>
      <dgm:spPr/>
      <dgm:t>
        <a:bodyPr/>
        <a:lstStyle/>
        <a:p>
          <a:r>
            <a:rPr lang="en-IN" dirty="0"/>
            <a:t>Predictive Modelling</a:t>
          </a:r>
        </a:p>
      </dgm:t>
    </dgm:pt>
    <dgm:pt modelId="{C957DC52-9541-47B4-B8B6-FDFC1322D453}" type="parTrans" cxnId="{1107D4D4-EE0D-45FA-9FDB-D31E4816F550}">
      <dgm:prSet/>
      <dgm:spPr/>
      <dgm:t>
        <a:bodyPr/>
        <a:lstStyle/>
        <a:p>
          <a:endParaRPr lang="en-IN"/>
        </a:p>
      </dgm:t>
    </dgm:pt>
    <dgm:pt modelId="{1B811121-8AE1-4AF6-BF50-F04C91A0F0A5}" type="sibTrans" cxnId="{1107D4D4-EE0D-45FA-9FDB-D31E4816F550}">
      <dgm:prSet/>
      <dgm:spPr/>
      <dgm:t>
        <a:bodyPr/>
        <a:lstStyle/>
        <a:p>
          <a:endParaRPr lang="en-IN"/>
        </a:p>
      </dgm:t>
    </dgm:pt>
    <dgm:pt modelId="{8E956349-6916-4DFD-A8BB-AB9EB1598B15}" type="pres">
      <dgm:prSet presAssocID="{0FF0A168-F1E8-4FC3-A4AB-1592945A0DB8}" presName="CompostProcess" presStyleCnt="0">
        <dgm:presLayoutVars>
          <dgm:dir/>
          <dgm:resizeHandles val="exact"/>
        </dgm:presLayoutVars>
      </dgm:prSet>
      <dgm:spPr/>
    </dgm:pt>
    <dgm:pt modelId="{78C6533F-FE65-49EB-A331-A095B64058A7}" type="pres">
      <dgm:prSet presAssocID="{0FF0A168-F1E8-4FC3-A4AB-1592945A0DB8}" presName="arrow" presStyleLbl="bgShp" presStyleIdx="0" presStyleCnt="1"/>
      <dgm:spPr/>
    </dgm:pt>
    <dgm:pt modelId="{3E86F9A3-61DA-49B6-9D9D-7E1599A6D941}" type="pres">
      <dgm:prSet presAssocID="{0FF0A168-F1E8-4FC3-A4AB-1592945A0DB8}" presName="linearProcess" presStyleCnt="0"/>
      <dgm:spPr/>
    </dgm:pt>
    <dgm:pt modelId="{7CBF738A-27D9-4423-84C7-02EF07F040F7}" type="pres">
      <dgm:prSet presAssocID="{A399945A-A403-42E5-B84F-68898BA2B1BA}" presName="textNode" presStyleLbl="node1" presStyleIdx="0" presStyleCnt="3">
        <dgm:presLayoutVars>
          <dgm:bulletEnabled val="1"/>
        </dgm:presLayoutVars>
      </dgm:prSet>
      <dgm:spPr/>
    </dgm:pt>
    <dgm:pt modelId="{5B0313D0-3735-4E38-A924-4913C845A191}" type="pres">
      <dgm:prSet presAssocID="{A2A68002-7856-4CEC-A928-BF081DEE143F}" presName="sibTrans" presStyleCnt="0"/>
      <dgm:spPr/>
    </dgm:pt>
    <dgm:pt modelId="{D92ACB28-AC8D-42B3-A9D2-6FAA3B0FA3BA}" type="pres">
      <dgm:prSet presAssocID="{215BDCC5-A6A9-4659-9097-AD65D86C6CBB}" presName="textNode" presStyleLbl="node1" presStyleIdx="1" presStyleCnt="3" custLinFactNeighborX="-10448">
        <dgm:presLayoutVars>
          <dgm:bulletEnabled val="1"/>
        </dgm:presLayoutVars>
      </dgm:prSet>
      <dgm:spPr/>
    </dgm:pt>
    <dgm:pt modelId="{E2274BF1-C755-4C71-9DAA-29B3816408DA}" type="pres">
      <dgm:prSet presAssocID="{43AD582A-E5D8-4EF3-8F85-55260DCC87DF}" presName="sibTrans" presStyleCnt="0"/>
      <dgm:spPr/>
    </dgm:pt>
    <dgm:pt modelId="{3281F363-F425-454E-ACBB-9C1775BC9A6F}" type="pres">
      <dgm:prSet presAssocID="{92DDBF1E-209D-462F-91CD-36FFAADEDAE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28BD14C-15EB-44A1-93EA-EB4291496B46}" type="presOf" srcId="{92DDBF1E-209D-462F-91CD-36FFAADEDAE0}" destId="{3281F363-F425-454E-ACBB-9C1775BC9A6F}" srcOrd="0" destOrd="0" presId="urn:microsoft.com/office/officeart/2005/8/layout/hProcess9"/>
    <dgm:cxn modelId="{E3DE238C-F1BA-4DF3-8FD5-54B09EF2B243}" type="presOf" srcId="{0FF0A168-F1E8-4FC3-A4AB-1592945A0DB8}" destId="{8E956349-6916-4DFD-A8BB-AB9EB1598B15}" srcOrd="0" destOrd="0" presId="urn:microsoft.com/office/officeart/2005/8/layout/hProcess9"/>
    <dgm:cxn modelId="{9232A08D-A6E4-4656-A2AA-DAE7E19F8384}" srcId="{0FF0A168-F1E8-4FC3-A4AB-1592945A0DB8}" destId="{A399945A-A403-42E5-B84F-68898BA2B1BA}" srcOrd="0" destOrd="0" parTransId="{B430FB79-0DEF-433B-87D8-4C36CE9BDDEB}" sibTransId="{A2A68002-7856-4CEC-A928-BF081DEE143F}"/>
    <dgm:cxn modelId="{0C98D09C-4571-4CDA-B065-303A4149F8DE}" type="presOf" srcId="{215BDCC5-A6A9-4659-9097-AD65D86C6CBB}" destId="{D92ACB28-AC8D-42B3-A9D2-6FAA3B0FA3BA}" srcOrd="0" destOrd="0" presId="urn:microsoft.com/office/officeart/2005/8/layout/hProcess9"/>
    <dgm:cxn modelId="{52262F9F-74FB-43BE-A923-96D0F173AAF0}" type="presOf" srcId="{A399945A-A403-42E5-B84F-68898BA2B1BA}" destId="{7CBF738A-27D9-4423-84C7-02EF07F040F7}" srcOrd="0" destOrd="0" presId="urn:microsoft.com/office/officeart/2005/8/layout/hProcess9"/>
    <dgm:cxn modelId="{1107D4D4-EE0D-45FA-9FDB-D31E4816F550}" srcId="{0FF0A168-F1E8-4FC3-A4AB-1592945A0DB8}" destId="{92DDBF1E-209D-462F-91CD-36FFAADEDAE0}" srcOrd="2" destOrd="0" parTransId="{C957DC52-9541-47B4-B8B6-FDFC1322D453}" sibTransId="{1B811121-8AE1-4AF6-BF50-F04C91A0F0A5}"/>
    <dgm:cxn modelId="{D2855CF0-FA88-4CBB-AB69-03C99097355D}" srcId="{0FF0A168-F1E8-4FC3-A4AB-1592945A0DB8}" destId="{215BDCC5-A6A9-4659-9097-AD65D86C6CBB}" srcOrd="1" destOrd="0" parTransId="{6F6FD01B-5C15-4625-841E-9072B4722B65}" sibTransId="{43AD582A-E5D8-4EF3-8F85-55260DCC87DF}"/>
    <dgm:cxn modelId="{299C4712-F16E-4608-8BD7-79B9E1F984DC}" type="presParOf" srcId="{8E956349-6916-4DFD-A8BB-AB9EB1598B15}" destId="{78C6533F-FE65-49EB-A331-A095B64058A7}" srcOrd="0" destOrd="0" presId="urn:microsoft.com/office/officeart/2005/8/layout/hProcess9"/>
    <dgm:cxn modelId="{AEAD95C7-5404-4EE2-A50E-20186F2294BC}" type="presParOf" srcId="{8E956349-6916-4DFD-A8BB-AB9EB1598B15}" destId="{3E86F9A3-61DA-49B6-9D9D-7E1599A6D941}" srcOrd="1" destOrd="0" presId="urn:microsoft.com/office/officeart/2005/8/layout/hProcess9"/>
    <dgm:cxn modelId="{4D0528E2-C4BA-40E9-805C-EB75053DEC39}" type="presParOf" srcId="{3E86F9A3-61DA-49B6-9D9D-7E1599A6D941}" destId="{7CBF738A-27D9-4423-84C7-02EF07F040F7}" srcOrd="0" destOrd="0" presId="urn:microsoft.com/office/officeart/2005/8/layout/hProcess9"/>
    <dgm:cxn modelId="{33467207-3267-43DE-9963-1D22699259ED}" type="presParOf" srcId="{3E86F9A3-61DA-49B6-9D9D-7E1599A6D941}" destId="{5B0313D0-3735-4E38-A924-4913C845A191}" srcOrd="1" destOrd="0" presId="urn:microsoft.com/office/officeart/2005/8/layout/hProcess9"/>
    <dgm:cxn modelId="{4D3F5108-2195-4457-AE39-37816C3DB83A}" type="presParOf" srcId="{3E86F9A3-61DA-49B6-9D9D-7E1599A6D941}" destId="{D92ACB28-AC8D-42B3-A9D2-6FAA3B0FA3BA}" srcOrd="2" destOrd="0" presId="urn:microsoft.com/office/officeart/2005/8/layout/hProcess9"/>
    <dgm:cxn modelId="{B010F4DE-D7A6-4414-B394-5A99BEA9C79C}" type="presParOf" srcId="{3E86F9A3-61DA-49B6-9D9D-7E1599A6D941}" destId="{E2274BF1-C755-4C71-9DAA-29B3816408DA}" srcOrd="3" destOrd="0" presId="urn:microsoft.com/office/officeart/2005/8/layout/hProcess9"/>
    <dgm:cxn modelId="{BE79BC01-D6C1-45A3-96E2-C8E753B57A83}" type="presParOf" srcId="{3E86F9A3-61DA-49B6-9D9D-7E1599A6D941}" destId="{3281F363-F425-454E-ACBB-9C1775BC9A6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B7DFCA-780B-4892-8D87-91B655B411C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6B73B30-243E-4EC0-A397-19E6207745CC}">
      <dgm:prSet phldrT="[Text]"/>
      <dgm:spPr/>
      <dgm:t>
        <a:bodyPr/>
        <a:lstStyle/>
        <a:p>
          <a:r>
            <a:rPr lang="en-IN" dirty="0"/>
            <a:t>Data </a:t>
          </a:r>
          <a:r>
            <a:rPr lang="en-IN" dirty="0" err="1"/>
            <a:t>Preprocessing</a:t>
          </a:r>
          <a:endParaRPr lang="en-IN" dirty="0"/>
        </a:p>
      </dgm:t>
    </dgm:pt>
    <dgm:pt modelId="{58255EBF-2F28-4FE9-9FAA-89C829E688C9}" type="parTrans" cxnId="{98452173-7D95-4104-85CB-F90ECE58BEBA}">
      <dgm:prSet/>
      <dgm:spPr/>
      <dgm:t>
        <a:bodyPr/>
        <a:lstStyle/>
        <a:p>
          <a:endParaRPr lang="en-IN"/>
        </a:p>
      </dgm:t>
    </dgm:pt>
    <dgm:pt modelId="{6335BE6B-07AE-4C87-95DD-B11B9DAC5BC1}" type="sibTrans" cxnId="{98452173-7D95-4104-85CB-F90ECE58BEBA}">
      <dgm:prSet/>
      <dgm:spPr/>
      <dgm:t>
        <a:bodyPr/>
        <a:lstStyle/>
        <a:p>
          <a:endParaRPr lang="en-IN"/>
        </a:p>
      </dgm:t>
    </dgm:pt>
    <dgm:pt modelId="{B29948FD-9440-4BB3-8379-3ED2F8BA9EC4}">
      <dgm:prSet phldrT="[Text]"/>
      <dgm:spPr/>
      <dgm:t>
        <a:bodyPr/>
        <a:lstStyle/>
        <a:p>
          <a:r>
            <a:rPr lang="en-IN" dirty="0"/>
            <a:t>Data Cleaning</a:t>
          </a:r>
        </a:p>
      </dgm:t>
    </dgm:pt>
    <dgm:pt modelId="{B8F708E5-5392-4E92-846B-DC586B064F5F}" type="parTrans" cxnId="{0187C944-0F84-4658-AE08-79C6559F3793}">
      <dgm:prSet/>
      <dgm:spPr/>
      <dgm:t>
        <a:bodyPr/>
        <a:lstStyle/>
        <a:p>
          <a:endParaRPr lang="en-IN"/>
        </a:p>
      </dgm:t>
    </dgm:pt>
    <dgm:pt modelId="{8305077A-D882-4071-91FC-023F80E0E503}" type="sibTrans" cxnId="{0187C944-0F84-4658-AE08-79C6559F3793}">
      <dgm:prSet/>
      <dgm:spPr/>
      <dgm:t>
        <a:bodyPr/>
        <a:lstStyle/>
        <a:p>
          <a:endParaRPr lang="en-IN"/>
        </a:p>
      </dgm:t>
    </dgm:pt>
    <dgm:pt modelId="{EA1D7A60-8B13-465D-9EC7-489840BDF429}">
      <dgm:prSet phldrT="[Text]"/>
      <dgm:spPr/>
      <dgm:t>
        <a:bodyPr/>
        <a:lstStyle/>
        <a:p>
          <a:r>
            <a:rPr lang="en-IN" dirty="0"/>
            <a:t>Model Evaluation</a:t>
          </a:r>
        </a:p>
      </dgm:t>
    </dgm:pt>
    <dgm:pt modelId="{733EDDA7-9235-41E3-B7FF-4CF954812D60}" type="parTrans" cxnId="{921DBF4F-FF32-4F69-8B61-004C4DF6B73D}">
      <dgm:prSet/>
      <dgm:spPr/>
      <dgm:t>
        <a:bodyPr/>
        <a:lstStyle/>
        <a:p>
          <a:endParaRPr lang="en-IN"/>
        </a:p>
      </dgm:t>
    </dgm:pt>
    <dgm:pt modelId="{F3BF602B-5C5C-4C69-A5B9-0EC41923CFCC}" type="sibTrans" cxnId="{921DBF4F-FF32-4F69-8B61-004C4DF6B73D}">
      <dgm:prSet/>
      <dgm:spPr/>
      <dgm:t>
        <a:bodyPr/>
        <a:lstStyle/>
        <a:p>
          <a:endParaRPr lang="en-IN"/>
        </a:p>
      </dgm:t>
    </dgm:pt>
    <dgm:pt modelId="{4CF5BC71-F28A-4B84-89A4-BE5D21C84029}" type="pres">
      <dgm:prSet presAssocID="{8DB7DFCA-780B-4892-8D87-91B655B411C1}" presName="CompostProcess" presStyleCnt="0">
        <dgm:presLayoutVars>
          <dgm:dir/>
          <dgm:resizeHandles val="exact"/>
        </dgm:presLayoutVars>
      </dgm:prSet>
      <dgm:spPr/>
    </dgm:pt>
    <dgm:pt modelId="{2288AD33-713B-440D-8E4F-78D66EAC0E54}" type="pres">
      <dgm:prSet presAssocID="{8DB7DFCA-780B-4892-8D87-91B655B411C1}" presName="arrow" presStyleLbl="bgShp" presStyleIdx="0" presStyleCnt="1"/>
      <dgm:spPr/>
    </dgm:pt>
    <dgm:pt modelId="{16A48EA6-279E-4733-8D68-EC986426F48A}" type="pres">
      <dgm:prSet presAssocID="{8DB7DFCA-780B-4892-8D87-91B655B411C1}" presName="linearProcess" presStyleCnt="0"/>
      <dgm:spPr/>
    </dgm:pt>
    <dgm:pt modelId="{93A3CA4B-CF34-480D-B3AC-054CD3BC381A}" type="pres">
      <dgm:prSet presAssocID="{A6B73B30-243E-4EC0-A397-19E6207745CC}" presName="textNode" presStyleLbl="node1" presStyleIdx="0" presStyleCnt="3">
        <dgm:presLayoutVars>
          <dgm:bulletEnabled val="1"/>
        </dgm:presLayoutVars>
      </dgm:prSet>
      <dgm:spPr/>
    </dgm:pt>
    <dgm:pt modelId="{51311106-88A1-4E33-911C-C3CE9C179AFC}" type="pres">
      <dgm:prSet presAssocID="{6335BE6B-07AE-4C87-95DD-B11B9DAC5BC1}" presName="sibTrans" presStyleCnt="0"/>
      <dgm:spPr/>
    </dgm:pt>
    <dgm:pt modelId="{00D527A4-7A46-4A5F-A5CC-F50F81966757}" type="pres">
      <dgm:prSet presAssocID="{B29948FD-9440-4BB3-8379-3ED2F8BA9EC4}" presName="textNode" presStyleLbl="node1" presStyleIdx="1" presStyleCnt="3">
        <dgm:presLayoutVars>
          <dgm:bulletEnabled val="1"/>
        </dgm:presLayoutVars>
      </dgm:prSet>
      <dgm:spPr/>
    </dgm:pt>
    <dgm:pt modelId="{9E617E9D-D93C-4B34-A39A-8ADA35362CE6}" type="pres">
      <dgm:prSet presAssocID="{8305077A-D882-4071-91FC-023F80E0E503}" presName="sibTrans" presStyleCnt="0"/>
      <dgm:spPr/>
    </dgm:pt>
    <dgm:pt modelId="{8604209E-45ED-4558-B177-B2B8974FC523}" type="pres">
      <dgm:prSet presAssocID="{EA1D7A60-8B13-465D-9EC7-489840BDF42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ADF4E3C-A606-414D-AC31-B9E4C5693945}" type="presOf" srcId="{8DB7DFCA-780B-4892-8D87-91B655B411C1}" destId="{4CF5BC71-F28A-4B84-89A4-BE5D21C84029}" srcOrd="0" destOrd="0" presId="urn:microsoft.com/office/officeart/2005/8/layout/hProcess9"/>
    <dgm:cxn modelId="{0187C944-0F84-4658-AE08-79C6559F3793}" srcId="{8DB7DFCA-780B-4892-8D87-91B655B411C1}" destId="{B29948FD-9440-4BB3-8379-3ED2F8BA9EC4}" srcOrd="1" destOrd="0" parTransId="{B8F708E5-5392-4E92-846B-DC586B064F5F}" sibTransId="{8305077A-D882-4071-91FC-023F80E0E503}"/>
    <dgm:cxn modelId="{921DBF4F-FF32-4F69-8B61-004C4DF6B73D}" srcId="{8DB7DFCA-780B-4892-8D87-91B655B411C1}" destId="{EA1D7A60-8B13-465D-9EC7-489840BDF429}" srcOrd="2" destOrd="0" parTransId="{733EDDA7-9235-41E3-B7FF-4CF954812D60}" sibTransId="{F3BF602B-5C5C-4C69-A5B9-0EC41923CFCC}"/>
    <dgm:cxn modelId="{10016951-3FD4-4CE2-A8DB-3C9C808E5FFD}" type="presOf" srcId="{A6B73B30-243E-4EC0-A397-19E6207745CC}" destId="{93A3CA4B-CF34-480D-B3AC-054CD3BC381A}" srcOrd="0" destOrd="0" presId="urn:microsoft.com/office/officeart/2005/8/layout/hProcess9"/>
    <dgm:cxn modelId="{98452173-7D95-4104-85CB-F90ECE58BEBA}" srcId="{8DB7DFCA-780B-4892-8D87-91B655B411C1}" destId="{A6B73B30-243E-4EC0-A397-19E6207745CC}" srcOrd="0" destOrd="0" parTransId="{58255EBF-2F28-4FE9-9FAA-89C829E688C9}" sibTransId="{6335BE6B-07AE-4C87-95DD-B11B9DAC5BC1}"/>
    <dgm:cxn modelId="{28B2C574-C474-47B8-9255-3FB6C903D4FA}" type="presOf" srcId="{B29948FD-9440-4BB3-8379-3ED2F8BA9EC4}" destId="{00D527A4-7A46-4A5F-A5CC-F50F81966757}" srcOrd="0" destOrd="0" presId="urn:microsoft.com/office/officeart/2005/8/layout/hProcess9"/>
    <dgm:cxn modelId="{757DF358-6C51-47E5-A24C-644D889EF252}" type="presOf" srcId="{EA1D7A60-8B13-465D-9EC7-489840BDF429}" destId="{8604209E-45ED-4558-B177-B2B8974FC523}" srcOrd="0" destOrd="0" presId="urn:microsoft.com/office/officeart/2005/8/layout/hProcess9"/>
    <dgm:cxn modelId="{F8EC8817-FA38-418D-8CB3-3A9C411CC72A}" type="presParOf" srcId="{4CF5BC71-F28A-4B84-89A4-BE5D21C84029}" destId="{2288AD33-713B-440D-8E4F-78D66EAC0E54}" srcOrd="0" destOrd="0" presId="urn:microsoft.com/office/officeart/2005/8/layout/hProcess9"/>
    <dgm:cxn modelId="{E2F5F361-9BD8-4C2D-9613-B2796CD3AD48}" type="presParOf" srcId="{4CF5BC71-F28A-4B84-89A4-BE5D21C84029}" destId="{16A48EA6-279E-4733-8D68-EC986426F48A}" srcOrd="1" destOrd="0" presId="urn:microsoft.com/office/officeart/2005/8/layout/hProcess9"/>
    <dgm:cxn modelId="{3B6B7DD9-1AC8-4C32-ACEF-39761EC0D14E}" type="presParOf" srcId="{16A48EA6-279E-4733-8D68-EC986426F48A}" destId="{93A3CA4B-CF34-480D-B3AC-054CD3BC381A}" srcOrd="0" destOrd="0" presId="urn:microsoft.com/office/officeart/2005/8/layout/hProcess9"/>
    <dgm:cxn modelId="{4C3A7AD0-7888-4FEC-A37F-AB8764ACB963}" type="presParOf" srcId="{16A48EA6-279E-4733-8D68-EC986426F48A}" destId="{51311106-88A1-4E33-911C-C3CE9C179AFC}" srcOrd="1" destOrd="0" presId="urn:microsoft.com/office/officeart/2005/8/layout/hProcess9"/>
    <dgm:cxn modelId="{5018078A-D3A2-4125-9F51-069DFEFDDC7E}" type="presParOf" srcId="{16A48EA6-279E-4733-8D68-EC986426F48A}" destId="{00D527A4-7A46-4A5F-A5CC-F50F81966757}" srcOrd="2" destOrd="0" presId="urn:microsoft.com/office/officeart/2005/8/layout/hProcess9"/>
    <dgm:cxn modelId="{5966B912-E29E-4959-AB57-6BBD600A3B44}" type="presParOf" srcId="{16A48EA6-279E-4733-8D68-EC986426F48A}" destId="{9E617E9D-D93C-4B34-A39A-8ADA35362CE6}" srcOrd="3" destOrd="0" presId="urn:microsoft.com/office/officeart/2005/8/layout/hProcess9"/>
    <dgm:cxn modelId="{E06A9FB4-8FC4-4E19-80EB-37A600B146AE}" type="presParOf" srcId="{16A48EA6-279E-4733-8D68-EC986426F48A}" destId="{8604209E-45ED-4558-B177-B2B8974FC52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6533F-FE65-49EB-A331-A095B64058A7}">
      <dsp:nvSpPr>
        <dsp:cNvPr id="0" name=""/>
        <dsp:cNvSpPr/>
      </dsp:nvSpPr>
      <dsp:spPr>
        <a:xfrm>
          <a:off x="803917" y="0"/>
          <a:ext cx="9111064" cy="78205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F738A-27D9-4423-84C7-02EF07F040F7}">
      <dsp:nvSpPr>
        <dsp:cNvPr id="0" name=""/>
        <dsp:cNvSpPr/>
      </dsp:nvSpPr>
      <dsp:spPr>
        <a:xfrm>
          <a:off x="199409" y="234616"/>
          <a:ext cx="3215669" cy="3128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Cleaning</a:t>
          </a:r>
        </a:p>
      </dsp:txBody>
      <dsp:txXfrm>
        <a:off x="214680" y="249887"/>
        <a:ext cx="3185127" cy="282280"/>
      </dsp:txXfrm>
    </dsp:sp>
    <dsp:sp modelId="{D92ACB28-AC8D-42B3-A9D2-6FAA3B0FA3BA}">
      <dsp:nvSpPr>
        <dsp:cNvPr id="0" name=""/>
        <dsp:cNvSpPr/>
      </dsp:nvSpPr>
      <dsp:spPr>
        <a:xfrm>
          <a:off x="3716453" y="234616"/>
          <a:ext cx="3215669" cy="3128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Exploration</a:t>
          </a:r>
        </a:p>
      </dsp:txBody>
      <dsp:txXfrm>
        <a:off x="3731724" y="249887"/>
        <a:ext cx="3185127" cy="282280"/>
      </dsp:txXfrm>
    </dsp:sp>
    <dsp:sp modelId="{3281F363-F425-454E-ACBB-9C1775BC9A6F}">
      <dsp:nvSpPr>
        <dsp:cNvPr id="0" name=""/>
        <dsp:cNvSpPr/>
      </dsp:nvSpPr>
      <dsp:spPr>
        <a:xfrm>
          <a:off x="7303820" y="234616"/>
          <a:ext cx="3215669" cy="3128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Predictive Modelling</a:t>
          </a:r>
        </a:p>
      </dsp:txBody>
      <dsp:txXfrm>
        <a:off x="7319091" y="249887"/>
        <a:ext cx="3185127" cy="282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8AD33-713B-440D-8E4F-78D66EAC0E54}">
      <dsp:nvSpPr>
        <dsp:cNvPr id="0" name=""/>
        <dsp:cNvSpPr/>
      </dsp:nvSpPr>
      <dsp:spPr>
        <a:xfrm>
          <a:off x="754379" y="0"/>
          <a:ext cx="8549640" cy="68592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3CA4B-CF34-480D-B3AC-054CD3BC381A}">
      <dsp:nvSpPr>
        <dsp:cNvPr id="0" name=""/>
        <dsp:cNvSpPr/>
      </dsp:nvSpPr>
      <dsp:spPr>
        <a:xfrm>
          <a:off x="272578" y="205776"/>
          <a:ext cx="3017520" cy="2743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Data </a:t>
          </a:r>
          <a:r>
            <a:rPr lang="en-IN" sz="1100" kern="1200" dirty="0" err="1"/>
            <a:t>Preprocessing</a:t>
          </a:r>
          <a:endParaRPr lang="en-IN" sz="1100" kern="1200" dirty="0"/>
        </a:p>
      </dsp:txBody>
      <dsp:txXfrm>
        <a:off x="285972" y="219170"/>
        <a:ext cx="2990732" cy="247580"/>
      </dsp:txXfrm>
    </dsp:sp>
    <dsp:sp modelId="{00D527A4-7A46-4A5F-A5CC-F50F81966757}">
      <dsp:nvSpPr>
        <dsp:cNvPr id="0" name=""/>
        <dsp:cNvSpPr/>
      </dsp:nvSpPr>
      <dsp:spPr>
        <a:xfrm>
          <a:off x="3520440" y="205776"/>
          <a:ext cx="3017520" cy="2743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Data Cleaning</a:t>
          </a:r>
        </a:p>
      </dsp:txBody>
      <dsp:txXfrm>
        <a:off x="3533834" y="219170"/>
        <a:ext cx="2990732" cy="247580"/>
      </dsp:txXfrm>
    </dsp:sp>
    <dsp:sp modelId="{8604209E-45ED-4558-B177-B2B8974FC523}">
      <dsp:nvSpPr>
        <dsp:cNvPr id="0" name=""/>
        <dsp:cNvSpPr/>
      </dsp:nvSpPr>
      <dsp:spPr>
        <a:xfrm>
          <a:off x="6768301" y="205776"/>
          <a:ext cx="3017520" cy="2743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Model Evaluation</a:t>
          </a:r>
        </a:p>
      </dsp:txBody>
      <dsp:txXfrm>
        <a:off x="6781695" y="219170"/>
        <a:ext cx="2990732" cy="247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005A-80E1-498D-85B6-28B401DCDDB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D7E-A451-47D6-98DB-347712DA7B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79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005A-80E1-498D-85B6-28B401DCDDB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D7E-A451-47D6-98DB-347712DA7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005A-80E1-498D-85B6-28B401DCDDB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D7E-A451-47D6-98DB-347712DA7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96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005A-80E1-498D-85B6-28B401DCDDB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D7E-A451-47D6-98DB-347712DA7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97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005A-80E1-498D-85B6-28B401DCDDB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D7E-A451-47D6-98DB-347712DA7B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7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005A-80E1-498D-85B6-28B401DCDDB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D7E-A451-47D6-98DB-347712DA7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30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005A-80E1-498D-85B6-28B401DCDDB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D7E-A451-47D6-98DB-347712DA7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74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005A-80E1-498D-85B6-28B401DCDDB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D7E-A451-47D6-98DB-347712DA7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0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005A-80E1-498D-85B6-28B401DCDDB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D7E-A451-47D6-98DB-347712DA7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99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75005A-80E1-498D-85B6-28B401DCDDB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0E8D7E-A451-47D6-98DB-347712DA7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6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005A-80E1-498D-85B6-28B401DCDDB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D7E-A451-47D6-98DB-347712DA7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07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75005A-80E1-498D-85B6-28B401DCDDBD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0E8D7E-A451-47D6-98DB-347712DA7B8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10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hyperlink" Target="https://github.com/tonmoy-khana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tonmoy-khanal-5573931b2/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hyperlink" Target="http://www.tonmoykhanal.tec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E90E-22B1-C6D1-9580-6B28D545A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Credit Card Default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D151A-C881-D496-25E4-E8AC8DA82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b="1" dirty="0"/>
              <a:t>-</a:t>
            </a:r>
            <a:r>
              <a:rPr lang="en-IN" b="1" dirty="0" err="1"/>
              <a:t>Tonmoy</a:t>
            </a:r>
            <a:r>
              <a:rPr lang="en-IN" b="1" dirty="0"/>
              <a:t> </a:t>
            </a:r>
            <a:r>
              <a:rPr lang="en-IN" b="1" dirty="0" err="1"/>
              <a:t>Khanal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4628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303A-6945-DB7E-A67B-42D6BA5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Credit Limit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E46913-2044-BB00-E86D-93E6770F0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39" y="1901931"/>
            <a:ext cx="5170078" cy="33662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AF3FC-A2E7-B3AA-415E-A12FB6C01D4B}"/>
              </a:ext>
            </a:extLst>
          </p:cNvPr>
          <p:cNvSpPr txBox="1"/>
          <p:nvPr/>
        </p:nvSpPr>
        <p:spPr>
          <a:xfrm>
            <a:off x="7526215" y="2365131"/>
            <a:ext cx="3763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Higher credit limits, </a:t>
            </a:r>
          </a:p>
          <a:p>
            <a:r>
              <a:rPr lang="en-US" sz="2800" b="1" dirty="0"/>
              <a:t>lower default risk.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9880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03D0-4705-BB81-8FA6-AE4972EF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7AF8-B34C-D12E-17A5-D0C1EB788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● Demographic factors that impact default risk are: </a:t>
            </a:r>
          </a:p>
          <a:p>
            <a:pPr lvl="1"/>
            <a:r>
              <a:rPr lang="en-US" sz="2800" dirty="0"/>
              <a:t>○ Education: Higher education is associated with lower default risk. </a:t>
            </a:r>
          </a:p>
          <a:p>
            <a:pPr lvl="1"/>
            <a:r>
              <a:rPr lang="en-US" sz="2800" dirty="0"/>
              <a:t>○ Age: Customers aged 30-50 have the lowest default risk. </a:t>
            </a:r>
          </a:p>
          <a:p>
            <a:pPr lvl="1"/>
            <a:r>
              <a:rPr lang="en-US" sz="2800" dirty="0"/>
              <a:t>○ Sex: Females have lower default risk than males in this dataset. </a:t>
            </a:r>
          </a:p>
          <a:p>
            <a:pPr lvl="1"/>
            <a:r>
              <a:rPr lang="en-US" sz="2800" dirty="0"/>
              <a:t>○ Credit limit: Higher credit limit is associated with lower default risk.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281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6A9170-67AB-4857-B4D7-619623CFE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 sz="4400" dirty="0"/>
          </a:p>
          <a:p>
            <a:r>
              <a:rPr lang="en-IN" sz="4400" dirty="0"/>
              <a:t>Part 2-</a:t>
            </a:r>
          </a:p>
          <a:p>
            <a:r>
              <a:rPr lang="en-IN" sz="4400" dirty="0"/>
              <a:t>Predictive Modelling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74563-310E-F27F-C273-EE4E01CD4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/>
              <a:t>Which variables are the strongest predictors of default payment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9698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0770B6-2882-2DF9-DA83-57FC9421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IN" dirty="0"/>
              <a:t>Modelling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58AE56-AFEB-95F9-6ECB-76CDE022B62F}"/>
              </a:ext>
            </a:extLst>
          </p:cNvPr>
          <p:cNvSpPr/>
          <p:nvPr/>
        </p:nvSpPr>
        <p:spPr>
          <a:xfrm>
            <a:off x="1213337" y="1951892"/>
            <a:ext cx="2637693" cy="509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Problem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D5AFD1-7571-725D-4586-D17A9BF673B1}"/>
              </a:ext>
            </a:extLst>
          </p:cNvPr>
          <p:cNvSpPr/>
          <p:nvPr/>
        </p:nvSpPr>
        <p:spPr>
          <a:xfrm>
            <a:off x="1213337" y="2919046"/>
            <a:ext cx="2637693" cy="509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Imbalanced Classes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7DE3FC-447A-536C-7F37-1A1B6A69B1F0}"/>
              </a:ext>
            </a:extLst>
          </p:cNvPr>
          <p:cNvSpPr/>
          <p:nvPr/>
        </p:nvSpPr>
        <p:spPr>
          <a:xfrm>
            <a:off x="1213337" y="3886200"/>
            <a:ext cx="2637693" cy="509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Tools Used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32E856-A9FF-FD81-9333-2A3EE7322188}"/>
              </a:ext>
            </a:extLst>
          </p:cNvPr>
          <p:cNvSpPr/>
          <p:nvPr/>
        </p:nvSpPr>
        <p:spPr>
          <a:xfrm>
            <a:off x="1213337" y="4853354"/>
            <a:ext cx="2637693" cy="509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Models applied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9D17B-0F57-ED05-74FE-45D47280F4EF}"/>
              </a:ext>
            </a:extLst>
          </p:cNvPr>
          <p:cNvSpPr txBox="1"/>
          <p:nvPr/>
        </p:nvSpPr>
        <p:spPr>
          <a:xfrm>
            <a:off x="6471138" y="1951892"/>
            <a:ext cx="43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Supervised learning / binary classification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AC8023-67D6-C39B-5AB5-8F2FBB12A863}"/>
              </a:ext>
            </a:extLst>
          </p:cNvPr>
          <p:cNvSpPr txBox="1"/>
          <p:nvPr/>
        </p:nvSpPr>
        <p:spPr>
          <a:xfrm>
            <a:off x="6471138" y="2914487"/>
            <a:ext cx="43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78% non-default vs. 22% default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424DCB-5325-0906-68C3-6BAC6E36A457}"/>
              </a:ext>
            </a:extLst>
          </p:cNvPr>
          <p:cNvSpPr txBox="1"/>
          <p:nvPr/>
        </p:nvSpPr>
        <p:spPr>
          <a:xfrm>
            <a:off x="6471138" y="3956511"/>
            <a:ext cx="43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Scikit learn library and </a:t>
            </a:r>
            <a:r>
              <a:rPr lang="en-US" dirty="0" err="1"/>
              <a:t>imblearn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BEC6E-7B62-FF5C-7218-7B90F84303BE}"/>
              </a:ext>
            </a:extLst>
          </p:cNvPr>
          <p:cNvSpPr txBox="1"/>
          <p:nvPr/>
        </p:nvSpPr>
        <p:spPr>
          <a:xfrm>
            <a:off x="6471138" y="4813869"/>
            <a:ext cx="468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/ Random Forest / </a:t>
            </a:r>
            <a:r>
              <a:rPr lang="en-US" dirty="0" err="1"/>
              <a:t>XGBoost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23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5466-E4C2-0400-1236-54F4FB71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Steps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E5BEA3-7346-54C6-3ECE-65E22037E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025925"/>
              </p:ext>
            </p:extLst>
          </p:nvPr>
        </p:nvGraphicFramePr>
        <p:xfrm>
          <a:off x="1096963" y="1846264"/>
          <a:ext cx="10058400" cy="685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C8C75A-1874-20AA-6247-9E8A27B2D534}"/>
              </a:ext>
            </a:extLst>
          </p:cNvPr>
          <p:cNvSpPr txBox="1"/>
          <p:nvPr/>
        </p:nvSpPr>
        <p:spPr>
          <a:xfrm>
            <a:off x="1450731" y="3086100"/>
            <a:ext cx="26640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● Feature selection </a:t>
            </a:r>
          </a:p>
          <a:p>
            <a:r>
              <a:rPr lang="en-IN" sz="2000" dirty="0"/>
              <a:t>● Feature engineering </a:t>
            </a:r>
          </a:p>
          <a:p>
            <a:r>
              <a:rPr lang="en-IN" sz="2000" dirty="0"/>
              <a:t>● Train-test data splitting (70%/30%) </a:t>
            </a:r>
          </a:p>
          <a:p>
            <a:r>
              <a:rPr lang="en-IN" sz="2000" dirty="0"/>
              <a:t>● Training data rescaling </a:t>
            </a:r>
          </a:p>
          <a:p>
            <a:r>
              <a:rPr lang="en-IN" sz="2000" dirty="0"/>
              <a:t>● SMOTE oversampling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237BC-0106-E023-8390-214F172A2E2C}"/>
              </a:ext>
            </a:extLst>
          </p:cNvPr>
          <p:cNvSpPr txBox="1"/>
          <p:nvPr/>
        </p:nvSpPr>
        <p:spPr>
          <a:xfrm>
            <a:off x="4856285" y="3086100"/>
            <a:ext cx="2664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● Start with default model parameters </a:t>
            </a:r>
          </a:p>
          <a:p>
            <a:r>
              <a:rPr lang="en-US" sz="2000" dirty="0"/>
              <a:t>● Hyperparameters tuning </a:t>
            </a:r>
          </a:p>
          <a:p>
            <a:r>
              <a:rPr lang="en-US" sz="2000" dirty="0"/>
              <a:t>● Measure ROC_AUC on training data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4E058-0CAA-1864-C62A-4DF6ED951A24}"/>
              </a:ext>
            </a:extLst>
          </p:cNvPr>
          <p:cNvSpPr txBox="1"/>
          <p:nvPr/>
        </p:nvSpPr>
        <p:spPr>
          <a:xfrm>
            <a:off x="8077200" y="3086100"/>
            <a:ext cx="26640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● Models testing </a:t>
            </a:r>
          </a:p>
          <a:p>
            <a:r>
              <a:rPr lang="en-US" sz="2000" dirty="0"/>
              <a:t>● </a:t>
            </a:r>
            <a:r>
              <a:rPr lang="en-US" sz="2000" dirty="0" err="1"/>
              <a:t>Precision_Recall</a:t>
            </a:r>
            <a:r>
              <a:rPr lang="en-US" sz="2000" dirty="0"/>
              <a:t> score </a:t>
            </a:r>
          </a:p>
          <a:p>
            <a:r>
              <a:rPr lang="en-US" sz="2000" dirty="0"/>
              <a:t>● Compare with </a:t>
            </a:r>
            <a:r>
              <a:rPr lang="en-US" sz="2000" dirty="0" err="1"/>
              <a:t>sklearn</a:t>
            </a:r>
            <a:r>
              <a:rPr lang="en-US" sz="2000" dirty="0"/>
              <a:t> dummy classifier </a:t>
            </a:r>
          </a:p>
          <a:p>
            <a:r>
              <a:rPr lang="en-US" sz="2000" dirty="0"/>
              <a:t>● Compare within the 3 models </a:t>
            </a:r>
            <a:endParaRPr lang="en-IN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CE9C73-FDA4-BA28-E935-C70FBA06909A}"/>
              </a:ext>
            </a:extLst>
          </p:cNvPr>
          <p:cNvCxnSpPr/>
          <p:nvPr/>
        </p:nvCxnSpPr>
        <p:spPr>
          <a:xfrm>
            <a:off x="4404946" y="3182815"/>
            <a:ext cx="0" cy="20134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095A8-5FCA-D900-4354-9F0DD1CCF367}"/>
              </a:ext>
            </a:extLst>
          </p:cNvPr>
          <p:cNvCxnSpPr/>
          <p:nvPr/>
        </p:nvCxnSpPr>
        <p:spPr>
          <a:xfrm>
            <a:off x="7810496" y="3231510"/>
            <a:ext cx="0" cy="20134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94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BC39-C865-E4DB-E860-E3C0A7B4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 Imbalanced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7295-8209-1F64-3483-C18B92226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27128"/>
          </a:xfrm>
        </p:spPr>
        <p:txBody>
          <a:bodyPr/>
          <a:lstStyle/>
          <a:p>
            <a:r>
              <a:rPr lang="en-US" dirty="0"/>
              <a:t>● Fit every model without and with SMOTE oversampling for comparison. </a:t>
            </a:r>
          </a:p>
          <a:p>
            <a:r>
              <a:rPr lang="en-US" dirty="0"/>
              <a:t>● Training AUC scores improved significantly with SMOTE.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B2FE6A-E986-0037-4289-891414545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39996"/>
              </p:ext>
            </p:extLst>
          </p:nvPr>
        </p:nvGraphicFramePr>
        <p:xfrm>
          <a:off x="1478084" y="3128758"/>
          <a:ext cx="9072684" cy="242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228">
                  <a:extLst>
                    <a:ext uri="{9D8B030D-6E8A-4147-A177-3AD203B41FA5}">
                      <a16:colId xmlns:a16="http://schemas.microsoft.com/office/drawing/2014/main" val="3383327302"/>
                    </a:ext>
                  </a:extLst>
                </a:gridCol>
                <a:gridCol w="3024228">
                  <a:extLst>
                    <a:ext uri="{9D8B030D-6E8A-4147-A177-3AD203B41FA5}">
                      <a16:colId xmlns:a16="http://schemas.microsoft.com/office/drawing/2014/main" val="2558899082"/>
                    </a:ext>
                  </a:extLst>
                </a:gridCol>
                <a:gridCol w="3024228">
                  <a:extLst>
                    <a:ext uri="{9D8B030D-6E8A-4147-A177-3AD203B41FA5}">
                      <a16:colId xmlns:a16="http://schemas.microsoft.com/office/drawing/2014/main" val="2900741757"/>
                    </a:ext>
                  </a:extLst>
                </a:gridCol>
              </a:tblGrid>
              <a:tr h="60699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AUC Without SMOTE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AUC With SMOTE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428099"/>
                  </a:ext>
                </a:extLst>
              </a:tr>
              <a:tr h="606995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0.794684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0.794689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590891"/>
                  </a:ext>
                </a:extLst>
              </a:tr>
              <a:tr h="606995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0.903371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0.903748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32882"/>
                  </a:ext>
                </a:extLst>
              </a:tr>
              <a:tr h="606995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 err="1">
                          <a:effectLst/>
                        </a:rPr>
                        <a:t>XGBoost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0.860241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0.860476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6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78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975F-FD2C-8E05-01D3-A888BA5A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Hyperparameters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4A469-8CEB-C2F6-0826-EA23975D4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● K-Fold Cross Validation to get average performance on the folds. </a:t>
            </a:r>
          </a:p>
          <a:p>
            <a:r>
              <a:rPr lang="en-US" sz="2400" dirty="0"/>
              <a:t>● Randomized Search on Logistic Regression since C has large search space. </a:t>
            </a:r>
          </a:p>
          <a:p>
            <a:r>
              <a:rPr lang="en-US" sz="2400" dirty="0"/>
              <a:t>● Grid Search on Random Forest on limited parameters combinations. </a:t>
            </a:r>
          </a:p>
          <a:p>
            <a:r>
              <a:rPr lang="en-US" sz="2400" dirty="0"/>
              <a:t>● Randomized Search on </a:t>
            </a:r>
            <a:r>
              <a:rPr lang="en-US" sz="2400" dirty="0" err="1"/>
              <a:t>XGBoost</a:t>
            </a:r>
            <a:r>
              <a:rPr lang="en-US" sz="2400" dirty="0"/>
              <a:t> because multiple hyperparameters to tune.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2091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3F2A-B731-E863-84B1-1B4CCEDD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Comparisons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C14D-9D7A-84ED-5FE7-DEE95753C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5051"/>
          </a:xfrm>
        </p:spPr>
        <p:txBody>
          <a:bodyPr/>
          <a:lstStyle/>
          <a:p>
            <a:r>
              <a:rPr lang="en-US" dirty="0"/>
              <a:t>● Compare the models to Scikit-</a:t>
            </a:r>
            <a:r>
              <a:rPr lang="en-US" dirty="0" err="1"/>
              <a:t>learn’s</a:t>
            </a:r>
            <a:r>
              <a:rPr lang="en-US" dirty="0"/>
              <a:t> dummy classifier. </a:t>
            </a:r>
          </a:p>
          <a:p>
            <a:r>
              <a:rPr lang="en-US" dirty="0"/>
              <a:t>● All models performed better than dummy model.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E16B90-DC28-82DE-E86D-467AF5B8A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562256"/>
              </p:ext>
            </p:extLst>
          </p:nvPr>
        </p:nvGraphicFramePr>
        <p:xfrm>
          <a:off x="1513254" y="2996874"/>
          <a:ext cx="89320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969">
                  <a:extLst>
                    <a:ext uri="{9D8B030D-6E8A-4147-A177-3AD203B41FA5}">
                      <a16:colId xmlns:a16="http://schemas.microsoft.com/office/drawing/2014/main" val="3561188203"/>
                    </a:ext>
                  </a:extLst>
                </a:gridCol>
                <a:gridCol w="1454835">
                  <a:extLst>
                    <a:ext uri="{9D8B030D-6E8A-4147-A177-3AD203B41FA5}">
                      <a16:colId xmlns:a16="http://schemas.microsoft.com/office/drawing/2014/main" val="3058259668"/>
                    </a:ext>
                  </a:extLst>
                </a:gridCol>
                <a:gridCol w="1786402">
                  <a:extLst>
                    <a:ext uri="{9D8B030D-6E8A-4147-A177-3AD203B41FA5}">
                      <a16:colId xmlns:a16="http://schemas.microsoft.com/office/drawing/2014/main" val="4203031944"/>
                    </a:ext>
                  </a:extLst>
                </a:gridCol>
                <a:gridCol w="1786402">
                  <a:extLst>
                    <a:ext uri="{9D8B030D-6E8A-4147-A177-3AD203B41FA5}">
                      <a16:colId xmlns:a16="http://schemas.microsoft.com/office/drawing/2014/main" val="2147875495"/>
                    </a:ext>
                  </a:extLst>
                </a:gridCol>
                <a:gridCol w="1786402">
                  <a:extLst>
                    <a:ext uri="{9D8B030D-6E8A-4147-A177-3AD203B41FA5}">
                      <a16:colId xmlns:a16="http://schemas.microsoft.com/office/drawing/2014/main" val="1727042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Models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F1 Score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1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Dummy Model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0.501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0.501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0.501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Benchmark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2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0.714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65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0.841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Best 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43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XGBoost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0.862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82659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6F468EC-3488-C5DA-A840-E514D7D1F9B4}"/>
              </a:ext>
            </a:extLst>
          </p:cNvPr>
          <p:cNvSpPr/>
          <p:nvPr/>
        </p:nvSpPr>
        <p:spPr>
          <a:xfrm>
            <a:off x="5055577" y="3721750"/>
            <a:ext cx="846992" cy="4044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146FEA-5E1D-2A1D-ECB4-402598E0B46D}"/>
              </a:ext>
            </a:extLst>
          </p:cNvPr>
          <p:cNvSpPr/>
          <p:nvPr/>
        </p:nvSpPr>
        <p:spPr>
          <a:xfrm>
            <a:off x="6852139" y="4049996"/>
            <a:ext cx="846992" cy="4044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7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B432-52B3-C4C8-B51C-D1F8261A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0F63-C8F7-8145-8EC6-D2B228FF9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743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● Compare within 3 models. </a:t>
            </a:r>
          </a:p>
          <a:p>
            <a:r>
              <a:rPr lang="en-US" dirty="0"/>
              <a:t>● Random Forest (black line) has the best </a:t>
            </a:r>
            <a:r>
              <a:rPr lang="en-US" dirty="0" err="1"/>
              <a:t>precision_recall</a:t>
            </a:r>
            <a:r>
              <a:rPr lang="en-US" dirty="0"/>
              <a:t> score.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ECC06-FD1F-CF5A-2C48-8CA4E391D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20108"/>
            <a:ext cx="6700486" cy="3663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D625A1-9A34-CD05-325F-C65254CC3940}"/>
              </a:ext>
            </a:extLst>
          </p:cNvPr>
          <p:cNvSpPr txBox="1"/>
          <p:nvPr/>
        </p:nvSpPr>
        <p:spPr>
          <a:xfrm>
            <a:off x="8590085" y="2232921"/>
            <a:ext cx="250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Terminology: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F7973-F3C9-277C-0290-36D6C1EBF270}"/>
              </a:ext>
            </a:extLst>
          </p:cNvPr>
          <p:cNvSpPr txBox="1"/>
          <p:nvPr/>
        </p:nvSpPr>
        <p:spPr>
          <a:xfrm>
            <a:off x="8326315" y="3086099"/>
            <a:ext cx="3174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★ Recall: how many 1s are being identified? </a:t>
            </a:r>
          </a:p>
          <a:p>
            <a:r>
              <a:rPr lang="en-US" dirty="0"/>
              <a:t>★ Precision: Among all the 1s that are flagged, how many are truly 1s? </a:t>
            </a:r>
          </a:p>
          <a:p>
            <a:r>
              <a:rPr lang="en-US" dirty="0"/>
              <a:t>★ Precision and recall trade-off: high recall will cause low precision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59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DD48-F6CA-6F1E-4F60-6901B07A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Usage - Recommendation 20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2C03E-1DB9-92D0-8AE0-24E0353B6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11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● I.e. recall = 0.8. Threshold can be adjusted to reach higher recall.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75D3A-B446-5B9D-48E1-8CE10AC7B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06869"/>
            <a:ext cx="7058955" cy="385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8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346-D53A-FC5E-14FB-2DF6FF20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81F2-8222-2229-D1D7-D99D3FBFF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 threats are displaying a trend about the credit risk of commercial banks as the</a:t>
            </a:r>
          </a:p>
          <a:p>
            <a:r>
              <a:rPr lang="en-US" dirty="0"/>
              <a:t>incredible improvement in the financial industry has arisen. In this way, one of the</a:t>
            </a:r>
          </a:p>
          <a:p>
            <a:r>
              <a:rPr lang="en-US" dirty="0"/>
              <a:t>The biggest threats faced by commercial banks is the risk prediction of credit clients.</a:t>
            </a:r>
          </a:p>
          <a:p>
            <a:r>
              <a:rPr lang="en-US" dirty="0"/>
              <a:t>The goal is to predict the probability of credit default based on credit card owner's</a:t>
            </a:r>
          </a:p>
          <a:p>
            <a:r>
              <a:rPr lang="en-US" dirty="0"/>
              <a:t>characteristics and payment history.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97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E7F9-2473-1D50-B0AA-FC5BF47C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75939A-DDE1-9841-F51A-895867333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737360"/>
            <a:ext cx="6190957" cy="4593291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E4D6E6-599D-7D41-EC43-A88C08932684}"/>
              </a:ext>
            </a:extLst>
          </p:cNvPr>
          <p:cNvSpPr/>
          <p:nvPr/>
        </p:nvSpPr>
        <p:spPr>
          <a:xfrm>
            <a:off x="1097280" y="1934308"/>
            <a:ext cx="740312" cy="11254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FE72E-2501-189F-E437-A837A5279678}"/>
              </a:ext>
            </a:extLst>
          </p:cNvPr>
          <p:cNvSpPr txBox="1"/>
          <p:nvPr/>
        </p:nvSpPr>
        <p:spPr>
          <a:xfrm>
            <a:off x="7789985" y="1934308"/>
            <a:ext cx="33656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Best model Random Forest feature importance plot. </a:t>
            </a:r>
          </a:p>
          <a:p>
            <a:endParaRPr lang="en-US" dirty="0"/>
          </a:p>
          <a:p>
            <a:r>
              <a:rPr lang="en-US" dirty="0"/>
              <a:t>★ PAY_1: most recent month’s payment status. </a:t>
            </a:r>
          </a:p>
          <a:p>
            <a:r>
              <a:rPr lang="en-US" dirty="0"/>
              <a:t>★ PAY_2: the month prior to current month’s payment status. ★ BILL_AMT1: most recent month’s bill amount. </a:t>
            </a:r>
          </a:p>
          <a:p>
            <a:r>
              <a:rPr lang="en-US" dirty="0"/>
              <a:t>★ LIMIT_BAL: credit limit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5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85C1-DC89-66BD-96E1-C14BD35F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&amp; Future 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1B7F8F-8844-848C-4374-5FF292D70914}"/>
              </a:ext>
            </a:extLst>
          </p:cNvPr>
          <p:cNvSpPr/>
          <p:nvPr/>
        </p:nvSpPr>
        <p:spPr>
          <a:xfrm>
            <a:off x="1327638" y="1969477"/>
            <a:ext cx="3974124" cy="4062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● Best model Random Forest can only detect 51% of default. </a:t>
            </a:r>
          </a:p>
          <a:p>
            <a:r>
              <a:rPr lang="en-US" sz="2000" dirty="0"/>
              <a:t>● Model can only be served as an aid in decision making instead of replacing human decision. </a:t>
            </a:r>
          </a:p>
          <a:p>
            <a:r>
              <a:rPr lang="en-US" sz="2000" dirty="0"/>
              <a:t>● Used only 30,000 records and not from US consumers. </a:t>
            </a:r>
            <a:endParaRPr lang="en-IN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BDA3F0-0784-E26B-7103-18B3D41F0233}"/>
              </a:ext>
            </a:extLst>
          </p:cNvPr>
          <p:cNvSpPr/>
          <p:nvPr/>
        </p:nvSpPr>
        <p:spPr>
          <a:xfrm>
            <a:off x="6890240" y="1969477"/>
            <a:ext cx="3974124" cy="4062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● Models are not exhaustive. Other models could perform better. </a:t>
            </a:r>
          </a:p>
          <a:p>
            <a:r>
              <a:rPr lang="en-US" dirty="0"/>
              <a:t>● Get more computational resources to tune </a:t>
            </a:r>
            <a:r>
              <a:rPr lang="en-US" dirty="0" err="1"/>
              <a:t>XGBoost</a:t>
            </a:r>
            <a:r>
              <a:rPr lang="en-US" dirty="0"/>
              <a:t> parameters. </a:t>
            </a:r>
          </a:p>
          <a:p>
            <a:r>
              <a:rPr lang="en-US" dirty="0"/>
              <a:t>● Acquire US customer data and more useful features.</a:t>
            </a:r>
          </a:p>
          <a:p>
            <a:r>
              <a:rPr lang="en-US" dirty="0"/>
              <a:t>i.e. customer income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6F857-F77E-AFE1-92D9-776266C0A320}"/>
              </a:ext>
            </a:extLst>
          </p:cNvPr>
          <p:cNvSpPr txBox="1"/>
          <p:nvPr/>
        </p:nvSpPr>
        <p:spPr>
          <a:xfrm>
            <a:off x="1934308" y="2277208"/>
            <a:ext cx="2831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Limitations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CB535C-7937-16CF-F04A-637120A2F5AA}"/>
              </a:ext>
            </a:extLst>
          </p:cNvPr>
          <p:cNvSpPr txBox="1"/>
          <p:nvPr/>
        </p:nvSpPr>
        <p:spPr>
          <a:xfrm>
            <a:off x="7394331" y="2453054"/>
            <a:ext cx="2954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Future Work </a:t>
            </a:r>
          </a:p>
          <a:p>
            <a:pPr algn="ctr"/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3116-ED7D-7A89-DC25-951A20B9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9C48-E481-3D88-3AAD-8B156007E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● Recent 2 payment status and credit limit are the strongest default predictors. </a:t>
            </a:r>
          </a:p>
          <a:p>
            <a:r>
              <a:rPr lang="en-US" dirty="0"/>
              <a:t>● Dormant customers can also have default risk. </a:t>
            </a:r>
          </a:p>
          <a:p>
            <a:r>
              <a:rPr lang="en-US" dirty="0"/>
              <a:t>● Random Forest has the best precision and recall balance. </a:t>
            </a:r>
          </a:p>
          <a:p>
            <a:r>
              <a:rPr lang="en-US" dirty="0"/>
              <a:t>● Higher recall can be achieved if low precision is acceptable. </a:t>
            </a:r>
          </a:p>
          <a:p>
            <a:r>
              <a:rPr lang="en-US" dirty="0"/>
              <a:t>● Model can be served as an aid to human decision. </a:t>
            </a:r>
          </a:p>
          <a:p>
            <a:r>
              <a:rPr lang="en-US" dirty="0"/>
              <a:t>● Suggest output probabilities rather than predictions.</a:t>
            </a:r>
          </a:p>
          <a:p>
            <a:r>
              <a:rPr lang="en-US" dirty="0"/>
              <a:t> ● Model can be improved with more data and computational resources.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6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631206-A15A-981D-4A0E-F0A0FABB63E6}"/>
              </a:ext>
            </a:extLst>
          </p:cNvPr>
          <p:cNvSpPr/>
          <p:nvPr/>
        </p:nvSpPr>
        <p:spPr>
          <a:xfrm>
            <a:off x="2226739" y="2079312"/>
            <a:ext cx="707552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10D16D9-F345-A10C-1246-77B3431DC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578" y="4833572"/>
            <a:ext cx="386130" cy="38613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9D53476-B53A-AEA5-D7D9-6494E260E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9686" y="5318613"/>
            <a:ext cx="431190" cy="4311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7AF9DE-A153-2635-D9E1-7AABE619FA69}"/>
              </a:ext>
            </a:extLst>
          </p:cNvPr>
          <p:cNvSpPr txBox="1"/>
          <p:nvPr/>
        </p:nvSpPr>
        <p:spPr>
          <a:xfrm flipH="1">
            <a:off x="2226739" y="-1160584"/>
            <a:ext cx="842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https://www.linkedin.com/in/tonmoy-khanal-5573931b2/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AF7C1-04EF-CC22-5FA9-4BC3D6877C58}"/>
              </a:ext>
            </a:extLst>
          </p:cNvPr>
          <p:cNvSpPr txBox="1"/>
          <p:nvPr/>
        </p:nvSpPr>
        <p:spPr>
          <a:xfrm>
            <a:off x="1846385" y="4850370"/>
            <a:ext cx="640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6"/>
              </a:rPr>
              <a:t>https://www.linkedin.com/in/tonmoy-khanal-5573931b2/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D5408E-1A28-A1C8-AC08-2EEBAA4D78FB}"/>
              </a:ext>
            </a:extLst>
          </p:cNvPr>
          <p:cNvSpPr txBox="1"/>
          <p:nvPr/>
        </p:nvSpPr>
        <p:spPr>
          <a:xfrm>
            <a:off x="1907931" y="5340044"/>
            <a:ext cx="640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7"/>
              </a:rPr>
              <a:t>https://github.com/tonmoy-khanal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CEA388-E8F2-05A5-E79D-8D02DFFE46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84" y="5848714"/>
            <a:ext cx="407507" cy="4075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79CE3F-BDBE-28CB-D019-1C50CAC59F27}"/>
              </a:ext>
            </a:extLst>
          </p:cNvPr>
          <p:cNvSpPr txBox="1"/>
          <p:nvPr/>
        </p:nvSpPr>
        <p:spPr>
          <a:xfrm>
            <a:off x="1907931" y="5848714"/>
            <a:ext cx="371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9"/>
              </a:rPr>
              <a:t>http://www.tonmoykhanal.tech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75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8290-5B48-67F3-EEF2-0B68730A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to Resolve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B5621-225C-D61E-DCC8-3997DED7D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8877B5-4EC2-156E-C2A7-43C8ABD678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● ML applications focused on credit score predicting. </a:t>
            </a:r>
          </a:p>
          <a:p>
            <a:r>
              <a:rPr lang="en-US" dirty="0"/>
              <a:t>● Relying on credit scores and credit history. </a:t>
            </a:r>
          </a:p>
          <a:p>
            <a:r>
              <a:rPr lang="en-US" dirty="0"/>
              <a:t>● Miss valuable customers with no credit history. I.e. immigrants. </a:t>
            </a:r>
          </a:p>
          <a:p>
            <a:r>
              <a:rPr lang="en-US" dirty="0"/>
              <a:t>● Regulatory constraints on banking industry forbids some ML algorithms. 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101304-424A-5DB5-C831-9CCE0E024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Purpose of Project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93D30B-8C71-7D36-01C5-EAC57A4CBF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● Conduct quantitative analysis on credit default risk by applying three interpretable machine learning models without utilizing credit score or credit history. 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30C75B-D646-81C2-4C0D-91F91CABECBA}"/>
              </a:ext>
            </a:extLst>
          </p:cNvPr>
          <p:cNvCxnSpPr/>
          <p:nvPr/>
        </p:nvCxnSpPr>
        <p:spPr>
          <a:xfrm>
            <a:off x="6035040" y="2582334"/>
            <a:ext cx="0" cy="28596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3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4EED-F17E-8057-CC7C-80D99B22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0DA910-DB59-B294-952F-3BB0D6F33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642193"/>
              </p:ext>
            </p:extLst>
          </p:nvPr>
        </p:nvGraphicFramePr>
        <p:xfrm>
          <a:off x="1097279" y="1845734"/>
          <a:ext cx="10718899" cy="782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E6BEE7-DD9D-DEEE-6420-C59D10C443E0}"/>
              </a:ext>
            </a:extLst>
          </p:cNvPr>
          <p:cNvSpPr txBox="1"/>
          <p:nvPr/>
        </p:nvSpPr>
        <p:spPr>
          <a:xfrm>
            <a:off x="1376039" y="3213716"/>
            <a:ext cx="300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● Find information on undocumented columns values </a:t>
            </a:r>
          </a:p>
          <a:p>
            <a:r>
              <a:rPr lang="en-US" dirty="0"/>
              <a:t>● Clean data to get it ready for analysis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2CEB-024C-A8A5-4BC4-94F3AAD3BEB0}"/>
              </a:ext>
            </a:extLst>
          </p:cNvPr>
          <p:cNvSpPr txBox="1"/>
          <p:nvPr/>
        </p:nvSpPr>
        <p:spPr>
          <a:xfrm>
            <a:off x="4864963" y="3213716"/>
            <a:ext cx="3222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● Exam data with visualization </a:t>
            </a:r>
          </a:p>
          <a:p>
            <a:r>
              <a:rPr lang="en-US" dirty="0"/>
              <a:t>● Verify findings with statistical tests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596CD-5616-C964-5FA9-F483EB14A025}"/>
              </a:ext>
            </a:extLst>
          </p:cNvPr>
          <p:cNvSpPr txBox="1"/>
          <p:nvPr/>
        </p:nvSpPr>
        <p:spPr>
          <a:xfrm>
            <a:off x="8513685" y="3213716"/>
            <a:ext cx="3009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● Logistic Regression </a:t>
            </a:r>
          </a:p>
          <a:p>
            <a:r>
              <a:rPr lang="en-US" dirty="0"/>
              <a:t>● Random Forest </a:t>
            </a:r>
          </a:p>
          <a:p>
            <a:r>
              <a:rPr lang="en-US" dirty="0"/>
              <a:t>● </a:t>
            </a:r>
            <a:r>
              <a:rPr lang="en-US" dirty="0" err="1"/>
              <a:t>XGBoost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03C06-A291-234A-B951-EF29A165C836}"/>
              </a:ext>
            </a:extLst>
          </p:cNvPr>
          <p:cNvSpPr txBox="1"/>
          <p:nvPr/>
        </p:nvSpPr>
        <p:spPr>
          <a:xfrm>
            <a:off x="1376039" y="2787588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Understand and Clean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6182A-A76C-D6DC-E511-B355F8223FD5}"/>
              </a:ext>
            </a:extLst>
          </p:cNvPr>
          <p:cNvSpPr txBox="1"/>
          <p:nvPr/>
        </p:nvSpPr>
        <p:spPr>
          <a:xfrm>
            <a:off x="4891594" y="2787588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Exploration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22B0D4-5BFF-2B57-2E20-59C8E537F4E4}"/>
              </a:ext>
            </a:extLst>
          </p:cNvPr>
          <p:cNvSpPr txBox="1"/>
          <p:nvPr/>
        </p:nvSpPr>
        <p:spPr>
          <a:xfrm>
            <a:off x="8531438" y="2787588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Machine Learning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D7FA86-67E3-9CF1-F3F4-26B7FDAF056D}"/>
              </a:ext>
            </a:extLst>
          </p:cNvPr>
          <p:cNvCxnSpPr/>
          <p:nvPr/>
        </p:nvCxnSpPr>
        <p:spPr>
          <a:xfrm>
            <a:off x="4660777" y="2858610"/>
            <a:ext cx="0" cy="18324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4E29C-92C2-4D63-C1DC-3066E7F166CC}"/>
              </a:ext>
            </a:extLst>
          </p:cNvPr>
          <p:cNvCxnSpPr/>
          <p:nvPr/>
        </p:nvCxnSpPr>
        <p:spPr>
          <a:xfrm>
            <a:off x="8382008" y="2815705"/>
            <a:ext cx="0" cy="18324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19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4D13-9029-F2AD-33BA-D2514568A7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Part1- Exploratory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C7FC2C-F6BC-12DE-6E33-48EB8F202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02336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How does the probability of default payment vary by categories of different demographic variables?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754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CC3AAC-715B-3E4C-1877-C020C692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Gender variables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3FF63C7-37E3-5A98-C69E-F98295467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0" y="1737360"/>
            <a:ext cx="7377021" cy="402272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1AC99E-804A-14A0-E120-484DCC8DEDE0}"/>
              </a:ext>
            </a:extLst>
          </p:cNvPr>
          <p:cNvSpPr txBox="1"/>
          <p:nvPr/>
        </p:nvSpPr>
        <p:spPr>
          <a:xfrm>
            <a:off x="8371643" y="2068497"/>
            <a:ext cx="32225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30% </a:t>
            </a:r>
            <a:r>
              <a:rPr lang="en-US" sz="2800" dirty="0"/>
              <a:t>of males </a:t>
            </a:r>
          </a:p>
          <a:p>
            <a:r>
              <a:rPr lang="en-US" sz="2800" dirty="0"/>
              <a:t>and </a:t>
            </a:r>
            <a:r>
              <a:rPr lang="en-US" sz="2800" b="1" dirty="0"/>
              <a:t>26% </a:t>
            </a:r>
            <a:r>
              <a:rPr lang="en-US" sz="2800" dirty="0"/>
              <a:t>of females have payment default.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200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8CA7-648C-7EB3-F3F0-EB4DE061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2510"/>
            <a:ext cx="10058400" cy="1450757"/>
          </a:xfrm>
        </p:spPr>
        <p:txBody>
          <a:bodyPr/>
          <a:lstStyle/>
          <a:p>
            <a:r>
              <a:rPr lang="en-IN" dirty="0"/>
              <a:t>Education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8A31A-BF9E-D619-C822-525C2CA6E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1" y="1555284"/>
            <a:ext cx="4982507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51B16B-F18F-6C33-5B2D-77529C035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7" y="1783975"/>
            <a:ext cx="4725477" cy="3290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2B8D2-7E79-760F-3685-7DC915E352FF}"/>
              </a:ext>
            </a:extLst>
          </p:cNvPr>
          <p:cNvSpPr txBox="1"/>
          <p:nvPr/>
        </p:nvSpPr>
        <p:spPr>
          <a:xfrm>
            <a:off x="10333608" y="2157274"/>
            <a:ext cx="1571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Higher education </a:t>
            </a:r>
            <a:r>
              <a:rPr lang="en-US" dirty="0"/>
              <a:t>level, lower default risk.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2E772-4E76-DC82-230E-E345155707AA}"/>
              </a:ext>
            </a:extLst>
          </p:cNvPr>
          <p:cNvSpPr txBox="1"/>
          <p:nvPr/>
        </p:nvSpPr>
        <p:spPr>
          <a:xfrm>
            <a:off x="1171852" y="5827350"/>
            <a:ext cx="970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Others” only consists 1.56% of total customers even if they appear to have the least default.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38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E6E0-2CAD-5FCB-7A87-640D8C65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FA214-88DB-F633-0B0D-203922B83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6936914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5E57DC-FDB8-6F86-0F12-E5BDC2BB0D32}"/>
              </a:ext>
            </a:extLst>
          </p:cNvPr>
          <p:cNvSpPr txBox="1"/>
          <p:nvPr/>
        </p:nvSpPr>
        <p:spPr>
          <a:xfrm>
            <a:off x="8484577" y="2400300"/>
            <a:ext cx="24794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30-50: </a:t>
            </a:r>
            <a:r>
              <a:rPr lang="en-US" sz="2800" dirty="0"/>
              <a:t>Lowest risk </a:t>
            </a:r>
          </a:p>
          <a:p>
            <a:r>
              <a:rPr lang="en-US" sz="2800" b="1" dirty="0"/>
              <a:t>&lt; 30 or &gt;50: </a:t>
            </a:r>
            <a:r>
              <a:rPr lang="en-US" sz="2800" dirty="0"/>
              <a:t>Risk increases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4855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7E13-C364-B3D9-3883-00366833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Marital Status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33E929-87FD-A954-992F-64D9D568C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6578405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6748E5-3C37-E75B-2C9E-BC098D42C5FA}"/>
              </a:ext>
            </a:extLst>
          </p:cNvPr>
          <p:cNvSpPr txBox="1"/>
          <p:nvPr/>
        </p:nvSpPr>
        <p:spPr>
          <a:xfrm>
            <a:off x="8132885" y="2567354"/>
            <a:ext cx="26992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significant correlations of default risk and marital status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6436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Words>965</Words>
  <Application>Microsoft Office PowerPoint</Application>
  <PresentationFormat>Widescreen</PresentationFormat>
  <Paragraphs>172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Calibri Light</vt:lpstr>
      <vt:lpstr>Retrospect</vt:lpstr>
      <vt:lpstr>Credit Card Default Prediction</vt:lpstr>
      <vt:lpstr>Problem Statement</vt:lpstr>
      <vt:lpstr>Problems to Resolve</vt:lpstr>
      <vt:lpstr>Approach Overview</vt:lpstr>
      <vt:lpstr>PowerPoint Presentation</vt:lpstr>
      <vt:lpstr>Gender variables </vt:lpstr>
      <vt:lpstr>Education Variable</vt:lpstr>
      <vt:lpstr>Age variable</vt:lpstr>
      <vt:lpstr>Marital Status Variable</vt:lpstr>
      <vt:lpstr>Credit Limit Variable</vt:lpstr>
      <vt:lpstr>EDA Summary</vt:lpstr>
      <vt:lpstr>PowerPoint Presentation</vt:lpstr>
      <vt:lpstr>Modelling Overview</vt:lpstr>
      <vt:lpstr>Modelling Steps </vt:lpstr>
      <vt:lpstr>Correct Imbalanced Classes</vt:lpstr>
      <vt:lpstr>Hyperparameters Tuning</vt:lpstr>
      <vt:lpstr>Model Comparisons </vt:lpstr>
      <vt:lpstr>Model Comparisons</vt:lpstr>
      <vt:lpstr>Model Usage - Recommendation 20</vt:lpstr>
      <vt:lpstr>Feature Importance</vt:lpstr>
      <vt:lpstr>Limitations &amp; Future Work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Prediction</dc:title>
  <dc:creator>KASTURI SARMAH</dc:creator>
  <cp:lastModifiedBy>KASTURI SARMAH</cp:lastModifiedBy>
  <cp:revision>2</cp:revision>
  <dcterms:created xsi:type="dcterms:W3CDTF">2022-05-02T12:31:12Z</dcterms:created>
  <dcterms:modified xsi:type="dcterms:W3CDTF">2022-05-02T16:07:00Z</dcterms:modified>
</cp:coreProperties>
</file>