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51" r:id="rId1"/>
  </p:sldMasterIdLst>
  <p:notesMasterIdLst>
    <p:notesMasterId r:id="rId33"/>
  </p:notesMasterIdLst>
  <p:handoutMasterIdLst>
    <p:handoutMasterId r:id="rId34"/>
  </p:handoutMasterIdLst>
  <p:sldIdLst>
    <p:sldId id="335" r:id="rId2"/>
    <p:sldId id="336" r:id="rId3"/>
    <p:sldId id="832" r:id="rId4"/>
    <p:sldId id="678" r:id="rId5"/>
    <p:sldId id="810" r:id="rId6"/>
    <p:sldId id="809" r:id="rId7"/>
    <p:sldId id="808" r:id="rId8"/>
    <p:sldId id="811" r:id="rId9"/>
    <p:sldId id="813" r:id="rId10"/>
    <p:sldId id="815" r:id="rId11"/>
    <p:sldId id="812" r:id="rId12"/>
    <p:sldId id="814" r:id="rId13"/>
    <p:sldId id="816" r:id="rId14"/>
    <p:sldId id="817" r:id="rId15"/>
    <p:sldId id="819" r:id="rId16"/>
    <p:sldId id="821" r:id="rId17"/>
    <p:sldId id="822" r:id="rId18"/>
    <p:sldId id="823" r:id="rId19"/>
    <p:sldId id="824" r:id="rId20"/>
    <p:sldId id="825" r:id="rId21"/>
    <p:sldId id="828" r:id="rId22"/>
    <p:sldId id="829" r:id="rId23"/>
    <p:sldId id="830" r:id="rId24"/>
    <p:sldId id="831" r:id="rId25"/>
    <p:sldId id="833" r:id="rId26"/>
    <p:sldId id="834" r:id="rId27"/>
    <p:sldId id="835" r:id="rId28"/>
    <p:sldId id="836" r:id="rId29"/>
    <p:sldId id="837" r:id="rId30"/>
    <p:sldId id="838" r:id="rId31"/>
    <p:sldId id="839" r:id="rId32"/>
  </p:sldIdLst>
  <p:sldSz cx="9144000" cy="6858000" type="screen4x3"/>
  <p:notesSz cx="6934200" cy="100711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0000"/>
    <a:srgbClr val="CCFFCC"/>
    <a:srgbClr val="FFDD87"/>
    <a:srgbClr val="FFD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9" autoAdjust="0"/>
    <p:restoredTop sz="94683" autoAdjust="0"/>
  </p:normalViewPr>
  <p:slideViewPr>
    <p:cSldViewPr snapToGrid="0">
      <p:cViewPr varScale="1">
        <p:scale>
          <a:sx n="73" d="100"/>
          <a:sy n="73" d="100"/>
        </p:scale>
        <p:origin x="-112" y="-5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02"/>
    </p:cViewPr>
  </p:sorterViewPr>
  <p:notesViewPr>
    <p:cSldViewPr snapToGrid="0">
      <p:cViewPr varScale="1">
        <p:scale>
          <a:sx n="54" d="100"/>
          <a:sy n="54" d="100"/>
        </p:scale>
        <p:origin x="-1890" y="-108"/>
      </p:cViewPr>
      <p:guideLst>
        <p:guide orient="horz" pos="3172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t" anchorCtr="0" compatLnSpc="1">
            <a:prstTxWarp prst="textNoShape">
              <a:avLst/>
            </a:prstTxWarp>
          </a:bodyPr>
          <a:lstStyle>
            <a:lvl1pPr algn="l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t" anchorCtr="0" compatLnSpc="1">
            <a:prstTxWarp prst="textNoShape">
              <a:avLst/>
            </a:prstTxWarp>
          </a:bodyPr>
          <a:lstStyle>
            <a:lvl1pPr algn="r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67863"/>
            <a:ext cx="300513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b" anchorCtr="0" compatLnSpc="1">
            <a:prstTxWarp prst="textNoShape">
              <a:avLst/>
            </a:prstTxWarp>
          </a:bodyPr>
          <a:lstStyle>
            <a:lvl1pPr algn="l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9567863"/>
            <a:ext cx="300513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b" anchorCtr="0" compatLnSpc="1">
            <a:prstTxWarp prst="textNoShape">
              <a:avLst/>
            </a:prstTxWarp>
          </a:bodyPr>
          <a:lstStyle>
            <a:lvl1pPr algn="r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00376F1-73F2-41CB-9F8A-DFE6DF5244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41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9325" y="755650"/>
            <a:ext cx="5035550" cy="3776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783138"/>
            <a:ext cx="5546725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66275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9566275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043CDDB-18AD-4D8A-BBE4-889053665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57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239922"/>
            <a:ext cx="7772400" cy="1470025"/>
          </a:xfrm>
        </p:spPr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12628"/>
            <a:ext cx="6400800" cy="687341"/>
          </a:xfrm>
        </p:spPr>
        <p:txBody>
          <a:bodyPr/>
          <a:lstStyle>
            <a:lvl1pPr marL="0" indent="0" algn="ctr">
              <a:buFontTx/>
              <a:buNone/>
              <a:defRPr>
                <a:latin typeface="Bookman Old Style" pitchFamily="18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644525" y="6243471"/>
            <a:ext cx="8499475" cy="182562"/>
          </a:xfrm>
        </p:spPr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3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5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68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5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200" u="sng">
                <a:latin typeface="Bookman Old Style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Bookman Old Style" pitchFamily="18" charset="0"/>
              </a:defRPr>
            </a:lvl1pPr>
            <a:lvl2pPr>
              <a:defRPr sz="2000">
                <a:latin typeface="Bookman Old Style" pitchFamily="18" charset="0"/>
              </a:defRPr>
            </a:lvl2pPr>
            <a:lvl3pPr>
              <a:defRPr sz="1800">
                <a:latin typeface="Bookman Old Style" pitchFamily="18" charset="0"/>
              </a:defRPr>
            </a:lvl3pPr>
            <a:lvl4pPr>
              <a:defRPr sz="1800">
                <a:latin typeface="Bookman Old Style" pitchFamily="18" charset="0"/>
              </a:defRPr>
            </a:lvl4pPr>
            <a:lvl5pPr>
              <a:defRPr sz="1800">
                <a:latin typeface="Bookman Old Style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68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4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3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2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2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7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9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6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580188"/>
            <a:ext cx="8499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685800" y="6507163"/>
            <a:ext cx="822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sz="900" dirty="0" smtClean="0"/>
              <a:t>Uses material from </a:t>
            </a:r>
            <a:r>
              <a:rPr lang="en-US" sz="900" i="1" dirty="0" smtClean="0"/>
              <a:t>JAVA: An Introduction to Problem Solving &amp; Programming, 6</a:t>
            </a:r>
            <a:r>
              <a:rPr lang="en-US" sz="900" baseline="30000" dirty="0" smtClean="0"/>
              <a:t>th</a:t>
            </a:r>
            <a:r>
              <a:rPr lang="en-US" sz="900" dirty="0" smtClean="0"/>
              <a:t> Ed. By Walter </a:t>
            </a:r>
            <a:r>
              <a:rPr lang="en-US" sz="900" dirty="0" err="1" smtClean="0"/>
              <a:t>Savitch</a:t>
            </a:r>
            <a:r>
              <a:rPr lang="en-US" sz="900" dirty="0" smtClean="0"/>
              <a:t> ISBN 0132162709</a:t>
            </a:r>
            <a:r>
              <a:rPr lang="en-US" sz="900" dirty="0" smtClean="0">
                <a:cs typeface="Arial" charset="0"/>
              </a:rPr>
              <a:t> © 2012 Pearson Education, Inc.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1863" y="2519363"/>
            <a:ext cx="7307262" cy="1143000"/>
          </a:xfrm>
        </p:spPr>
        <p:txBody>
          <a:bodyPr/>
          <a:lstStyle/>
          <a:p>
            <a:pPr algn="ctr" eaLnBrk="1" hangingPunct="1"/>
            <a:r>
              <a:rPr lang="en-US" b="1" dirty="0" smtClean="0"/>
              <a:t>CSCI 1301</a:t>
            </a:r>
            <a:br>
              <a:rPr lang="en-US" b="1" dirty="0" smtClean="0"/>
            </a:br>
            <a:r>
              <a:rPr lang="en-US" sz="3400" dirty="0" smtClean="0"/>
              <a:t>Introduction to Computing and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079875"/>
            <a:ext cx="6400800" cy="519113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Summer 2015</a:t>
            </a:r>
            <a:endParaRPr lang="en-US" sz="3000" dirty="0" smtClean="0">
              <a:solidFill>
                <a:schemeClr val="tx2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25435" cy="4525963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/>
              <a:t> are both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variables, how is using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 == t</a:t>
            </a:r>
            <a:r>
              <a:rPr lang="en-US" dirty="0"/>
              <a:t> different than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s.equals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(t)</a:t>
            </a:r>
            <a:r>
              <a:rPr lang="en-US" dirty="0"/>
              <a:t>?  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091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25435" cy="4525963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/>
              <a:t> are both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variables, how is using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 == t</a:t>
            </a:r>
            <a:r>
              <a:rPr lang="en-US" dirty="0"/>
              <a:t> different than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s.equals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(t)</a:t>
            </a:r>
            <a:r>
              <a:rPr lang="en-US" dirty="0"/>
              <a:t>?  </a:t>
            </a:r>
            <a:endParaRPr lang="en-US" dirty="0" smtClean="0"/>
          </a:p>
          <a:p>
            <a:endParaRPr lang="en-US" dirty="0" smtClean="0"/>
          </a:p>
          <a:p>
            <a:pPr marL="341313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 == t</a:t>
            </a:r>
            <a:r>
              <a:rPr lang="en-US" dirty="0"/>
              <a:t> i</a:t>
            </a:r>
            <a:r>
              <a:rPr lang="en-US" dirty="0" smtClean="0"/>
              <a:t>s true if and only if the strings for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and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/>
              <a:t> are stored in the same memory location (that is,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and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/>
              <a:t> hold the same references). </a:t>
            </a:r>
            <a:endParaRPr lang="en-US" dirty="0"/>
          </a:p>
          <a:p>
            <a:pPr marL="341313" indent="0">
              <a:buNone/>
            </a:pPr>
            <a:endParaRPr lang="en-US" dirty="0" smtClean="0"/>
          </a:p>
          <a:p>
            <a:pPr marL="341313" indent="0">
              <a:buNone/>
            </a:pPr>
            <a:r>
              <a:rPr lang="en-US" dirty="0" smtClean="0"/>
              <a:t>In contrast,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s.equals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/>
              <a:t>is true if and only if the strings for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and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dirty="0" smtClean="0"/>
              <a:t>are identical on a character by character basis.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346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25435" cy="4525963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/>
              <a:t> are primitive data type variables, will the method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s.equals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(t)</a:t>
            </a:r>
            <a:r>
              <a:rPr lang="en-US" dirty="0" smtClean="0"/>
              <a:t> </a:t>
            </a:r>
            <a:r>
              <a:rPr lang="en-US" dirty="0"/>
              <a:t>test for equality?  Why or why not?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67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25435" cy="4525963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/>
              <a:t> are primitive data type variables, will the method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s.equals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(t)</a:t>
            </a:r>
            <a:r>
              <a:rPr lang="en-US" dirty="0" smtClean="0"/>
              <a:t> </a:t>
            </a:r>
            <a:r>
              <a:rPr lang="en-US" dirty="0"/>
              <a:t>test for equality?  Why or why not?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marL="341313" indent="0">
              <a:buNone/>
            </a:pPr>
            <a:r>
              <a:rPr lang="en-US" dirty="0" smtClean="0"/>
              <a:t>This will cause a compiler error. If s is a primitive data type variable, then it has no methods defined for it. And so invoking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s.equals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(t)</a:t>
            </a:r>
            <a:r>
              <a:rPr lang="en-US" dirty="0"/>
              <a:t> </a:t>
            </a:r>
            <a:r>
              <a:rPr lang="en-US" dirty="0" smtClean="0"/>
              <a:t>is syntactically incorrect.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43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</a:tabLst>
            </a:pPr>
            <a:r>
              <a:rPr lang="en-US" sz="1800" dirty="0">
                <a:latin typeface="Times New Roman" pitchFamily="18" charset="0"/>
                <a:ea typeface="Times New Roman"/>
                <a:cs typeface="Times New Roman" pitchFamily="18" charset="0"/>
              </a:rPr>
              <a:t>Given that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Times New Roman"/>
              </a:rPr>
              <a:t>x</a:t>
            </a:r>
            <a:r>
              <a:rPr lang="en-US" sz="1800" dirty="0">
                <a:latin typeface="Times New Roman" pitchFamily="18" charset="0"/>
                <a:ea typeface="Times New Roman"/>
                <a:cs typeface="Times New Roman" pitchFamily="18" charset="0"/>
              </a:rPr>
              <a:t> is a variable of type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Times New Roman"/>
              </a:rPr>
              <a:t>float</a:t>
            </a:r>
            <a:r>
              <a:rPr lang="en-US" sz="1800" dirty="0">
                <a:latin typeface="Times New Roman" pitchFamily="18" charset="0"/>
                <a:ea typeface="Times New Roman"/>
                <a:cs typeface="Times New Roman" pitchFamily="18" charset="0"/>
              </a:rPr>
              <a:t> and has value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Times New Roman"/>
              </a:rPr>
              <a:t>5.0</a:t>
            </a:r>
            <a:r>
              <a:rPr lang="en-US" sz="1800" dirty="0">
                <a:latin typeface="Times New Roman" pitchFamily="18" charset="0"/>
                <a:ea typeface="Times New Roman"/>
                <a:cs typeface="Times New Roman" pitchFamily="18" charset="0"/>
              </a:rPr>
              <a:t>, which of the below assignment statements is correct, and which will generate a compile time error? 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NewRoman,Bold"/>
                <a:ea typeface="Times New Roman"/>
                <a:cs typeface="TimesNewRoman,Bold"/>
              </a:rPr>
              <a:t> </a:t>
            </a:r>
            <a:endParaRPr lang="en-US" sz="1600" dirty="0">
              <a:latin typeface="Times New Roman"/>
              <a:ea typeface="Times New Roman"/>
            </a:endParaRP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en-US" sz="1600" b="1" dirty="0" err="1">
                <a:solidFill>
                  <a:srgbClr val="C00000"/>
                </a:solidFill>
                <a:latin typeface="Courier New"/>
                <a:ea typeface="Times New Roman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Times New Roman"/>
              </a:rPr>
              <a:t> result = x;  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en-US" sz="1600" b="1" dirty="0">
                <a:solidFill>
                  <a:srgbClr val="C00000"/>
                </a:solidFill>
                <a:latin typeface="Courier New"/>
                <a:ea typeface="Times New Roman"/>
              </a:rPr>
              <a:t> 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en-US" sz="1600" b="1" dirty="0">
                <a:solidFill>
                  <a:srgbClr val="C00000"/>
                </a:solidFill>
                <a:latin typeface="Courier New"/>
                <a:ea typeface="Times New Roman"/>
              </a:rPr>
              <a:t>double result = x;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en-US" sz="1600" b="1" dirty="0">
                <a:solidFill>
                  <a:srgbClr val="C00000"/>
                </a:solidFill>
                <a:latin typeface="Courier New"/>
                <a:ea typeface="Times New Roman"/>
              </a:rPr>
              <a:t> 	 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en-US" sz="1600" b="1" dirty="0" err="1">
                <a:solidFill>
                  <a:srgbClr val="C00000"/>
                </a:solidFill>
                <a:latin typeface="Courier New"/>
                <a:ea typeface="Times New Roman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Times New Roman"/>
              </a:rPr>
              <a:t> result = (short) x;  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en-US" sz="1600" b="1" dirty="0">
              <a:solidFill>
                <a:srgbClr val="C00000"/>
              </a:solidFill>
              <a:latin typeface="Courier New"/>
              <a:ea typeface="Times New Roman"/>
            </a:endParaRP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en-US" sz="1600" b="1" dirty="0" err="1">
                <a:solidFill>
                  <a:srgbClr val="C00000"/>
                </a:solidFill>
                <a:latin typeface="Courier New"/>
                <a:ea typeface="Times New Roman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Times New Roman"/>
              </a:rPr>
              <a:t> result = (long) x;  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en-US" sz="1600" b="1" dirty="0">
              <a:solidFill>
                <a:srgbClr val="C00000"/>
              </a:solidFill>
              <a:latin typeface="Courier New"/>
              <a:ea typeface="Times New Roman"/>
            </a:endParaRP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en-US" sz="1600" b="1" dirty="0" err="1">
                <a:solidFill>
                  <a:srgbClr val="C00000"/>
                </a:solidFill>
                <a:latin typeface="Courier New"/>
                <a:ea typeface="Times New Roman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Times New Roman"/>
              </a:rPr>
              <a:t> result  = (byte)((double) x));  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en-US" sz="1600" dirty="0">
              <a:latin typeface="Times New Roman"/>
              <a:ea typeface="Times New Roman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73772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8894" cy="4525963"/>
          </a:xfrm>
        </p:spPr>
        <p:txBody>
          <a:bodyPr/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</a:tabLst>
            </a:pPr>
            <a:r>
              <a:rPr lang="en-US" sz="1800" dirty="0">
                <a:latin typeface="Times New Roman" pitchFamily="18" charset="0"/>
                <a:ea typeface="Times New Roman"/>
                <a:cs typeface="Times New Roman" pitchFamily="18" charset="0"/>
              </a:rPr>
              <a:t>Given that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Times New Roman"/>
              </a:rPr>
              <a:t>x i</a:t>
            </a:r>
            <a:r>
              <a:rPr lang="en-US" sz="1800" dirty="0">
                <a:latin typeface="Times New Roman" pitchFamily="18" charset="0"/>
                <a:ea typeface="Times New Roman"/>
                <a:cs typeface="Times New Roman" pitchFamily="18" charset="0"/>
              </a:rPr>
              <a:t>s a variable of type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Times New Roman"/>
              </a:rPr>
              <a:t>float</a:t>
            </a:r>
            <a:r>
              <a:rPr lang="en-US" sz="1800" dirty="0">
                <a:latin typeface="Times New Roman" pitchFamily="18" charset="0"/>
                <a:ea typeface="Times New Roman"/>
                <a:cs typeface="Times New Roman" pitchFamily="18" charset="0"/>
              </a:rPr>
              <a:t> and has value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Times New Roman"/>
              </a:rPr>
              <a:t>5.0</a:t>
            </a:r>
            <a:r>
              <a:rPr lang="en-US" sz="1800" dirty="0">
                <a:latin typeface="Times New Roman" pitchFamily="18" charset="0"/>
                <a:ea typeface="Times New Roman"/>
                <a:cs typeface="Times New Roman" pitchFamily="18" charset="0"/>
              </a:rPr>
              <a:t>, which of the below assignment statements is correct, and which will generate a compile time error? 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NewRoman,Bold"/>
                <a:ea typeface="Times New Roman"/>
                <a:cs typeface="TimesNewRoman,Bold"/>
              </a:rPr>
              <a:t> </a:t>
            </a:r>
            <a:endParaRPr lang="en-US" sz="1600" dirty="0">
              <a:latin typeface="Times New Roman"/>
              <a:ea typeface="Times New Roman"/>
            </a:endParaRP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en-US" sz="1600" b="1" dirty="0" err="1">
                <a:solidFill>
                  <a:srgbClr val="C00000"/>
                </a:solidFill>
                <a:latin typeface="Courier New"/>
                <a:ea typeface="Times New Roman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Times New Roman"/>
              </a:rPr>
              <a:t> result = x;  </a:t>
            </a:r>
            <a:r>
              <a:rPr lang="en-US" sz="1600" b="1" dirty="0" smtClean="0">
                <a:solidFill>
                  <a:srgbClr val="C00000"/>
                </a:solidFill>
                <a:latin typeface="Courier New"/>
                <a:ea typeface="Times New Roman"/>
              </a:rPr>
              <a:t>		//NO! Must explicitly cast as an </a:t>
            </a:r>
            <a:r>
              <a:rPr lang="en-US" sz="1600" b="1" dirty="0" err="1" smtClean="0">
                <a:solidFill>
                  <a:srgbClr val="C00000"/>
                </a:solidFill>
                <a:latin typeface="Courier New"/>
                <a:ea typeface="Times New Roman"/>
              </a:rPr>
              <a:t>int</a:t>
            </a:r>
            <a:endParaRPr lang="en-US" sz="1600" b="1" dirty="0" smtClean="0">
              <a:solidFill>
                <a:srgbClr val="C00000"/>
              </a:solidFill>
              <a:latin typeface="Courier New"/>
              <a:ea typeface="Times New Roman"/>
            </a:endParaRP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en-US" sz="1600" b="1" dirty="0">
                <a:solidFill>
                  <a:srgbClr val="C00000"/>
                </a:solidFill>
                <a:latin typeface="Courier New"/>
                <a:ea typeface="Times New Roman"/>
              </a:rPr>
              <a:t> </a:t>
            </a:r>
            <a:endParaRPr lang="en-US" sz="1600" dirty="0">
              <a:solidFill>
                <a:srgbClr val="C00000"/>
              </a:solidFill>
              <a:latin typeface="Times New Roman"/>
              <a:ea typeface="Times New Roman"/>
            </a:endParaRP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en-US" sz="1600" b="1" dirty="0">
                <a:solidFill>
                  <a:srgbClr val="C00000"/>
                </a:solidFill>
                <a:latin typeface="Courier New"/>
                <a:ea typeface="Times New Roman"/>
              </a:rPr>
              <a:t>double result = x</a:t>
            </a:r>
            <a:r>
              <a:rPr lang="en-US" sz="1600" b="1" dirty="0" smtClean="0">
                <a:solidFill>
                  <a:srgbClr val="C00000"/>
                </a:solidFill>
                <a:latin typeface="Courier New"/>
                <a:ea typeface="Times New Roman"/>
              </a:rPr>
              <a:t>;		//OK. float values can be “promoted” 					  to doubles.  	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Times New Roman"/>
              </a:rPr>
              <a:t>	 </a:t>
            </a:r>
            <a:endParaRPr lang="en-US" sz="1600" dirty="0">
              <a:solidFill>
                <a:srgbClr val="C00000"/>
              </a:solidFill>
              <a:latin typeface="Times New Roman"/>
              <a:ea typeface="Times New Roman"/>
            </a:endParaRP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en-US" sz="1600" b="1" dirty="0" smtClean="0">
              <a:solidFill>
                <a:srgbClr val="C00000"/>
              </a:solidFill>
              <a:latin typeface="Courier New"/>
              <a:ea typeface="Times New Roman"/>
            </a:endParaRP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en-US" sz="1600" b="1" dirty="0" err="1" smtClean="0">
                <a:solidFill>
                  <a:srgbClr val="C00000"/>
                </a:solidFill>
                <a:latin typeface="Courier New"/>
                <a:ea typeface="Times New Roman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/>
                <a:ea typeface="Times New Roman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Times New Roman"/>
              </a:rPr>
              <a:t>result = (short) x;  </a:t>
            </a:r>
            <a:r>
              <a:rPr lang="en-US" sz="1600" b="1" dirty="0" smtClean="0">
                <a:solidFill>
                  <a:srgbClr val="C00000"/>
                </a:solidFill>
                <a:latin typeface="Courier New"/>
                <a:ea typeface="Times New Roman"/>
              </a:rPr>
              <a:t>	//OK. Explicitly casting to a short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en-US" sz="1600" b="1" dirty="0">
                <a:solidFill>
                  <a:srgbClr val="C00000"/>
                </a:solidFill>
                <a:latin typeface="Courier New"/>
                <a:ea typeface="Times New Roman"/>
              </a:rPr>
              <a:t>	</a:t>
            </a:r>
            <a:r>
              <a:rPr lang="en-US" sz="1600" b="1" dirty="0" smtClean="0">
                <a:solidFill>
                  <a:srgbClr val="C00000"/>
                </a:solidFill>
                <a:latin typeface="Courier New"/>
                <a:ea typeface="Times New Roman"/>
              </a:rPr>
              <a:t>				  is OK. The short is then promoted 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en-US" sz="1600" b="1" dirty="0">
                <a:solidFill>
                  <a:srgbClr val="C00000"/>
                </a:solidFill>
                <a:latin typeface="Courier New"/>
                <a:ea typeface="Times New Roman"/>
              </a:rPr>
              <a:t>	</a:t>
            </a:r>
            <a:r>
              <a:rPr lang="en-US" sz="1600" b="1" dirty="0" smtClean="0">
                <a:solidFill>
                  <a:srgbClr val="C00000"/>
                </a:solidFill>
                <a:latin typeface="Courier New"/>
                <a:ea typeface="Times New Roman"/>
              </a:rPr>
              <a:t>				  to an int. 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en-US" sz="1600" dirty="0">
              <a:solidFill>
                <a:srgbClr val="C00000"/>
              </a:solidFill>
              <a:latin typeface="Times New Roman"/>
              <a:ea typeface="Times New Roman"/>
            </a:endParaRP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en-US" sz="1600" b="1" dirty="0" err="1">
                <a:solidFill>
                  <a:srgbClr val="C00000"/>
                </a:solidFill>
                <a:latin typeface="Courier New"/>
                <a:ea typeface="Times New Roman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Times New Roman"/>
              </a:rPr>
              <a:t> result = (long) x; </a:t>
            </a:r>
            <a:r>
              <a:rPr lang="en-US" sz="1600" dirty="0">
                <a:solidFill>
                  <a:srgbClr val="C00000"/>
                </a:solidFill>
                <a:latin typeface="TimesNewRoman,Bold"/>
                <a:ea typeface="Times New Roman"/>
                <a:cs typeface="TimesNewRoman,Bold"/>
              </a:rPr>
              <a:t> </a:t>
            </a:r>
            <a:r>
              <a:rPr lang="en-US" sz="1600" dirty="0" smtClean="0">
                <a:solidFill>
                  <a:srgbClr val="C00000"/>
                </a:solidFill>
                <a:latin typeface="TimesNewRoman,Bold"/>
                <a:ea typeface="Times New Roman"/>
                <a:cs typeface="TimesNewRoman,Bold"/>
              </a:rPr>
              <a:t> 	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Times New Roman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/>
                <a:ea typeface="Times New Roman"/>
              </a:rPr>
              <a:t>//NO! A long will not fit into an 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en-US" sz="1600" b="1" dirty="0">
                <a:solidFill>
                  <a:srgbClr val="C00000"/>
                </a:solidFill>
                <a:latin typeface="Courier New"/>
                <a:ea typeface="Times New Roman"/>
              </a:rPr>
              <a:t>	</a:t>
            </a:r>
            <a:r>
              <a:rPr lang="en-US" sz="1600" b="1" dirty="0" smtClean="0">
                <a:solidFill>
                  <a:srgbClr val="C00000"/>
                </a:solidFill>
                <a:latin typeface="Courier New"/>
                <a:ea typeface="Times New Roman"/>
              </a:rPr>
              <a:t>				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/>
                <a:ea typeface="Times New Roman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/>
                <a:ea typeface="Times New Roman"/>
              </a:rPr>
              <a:t> variable. </a:t>
            </a:r>
            <a:endParaRPr lang="en-US" sz="1600" dirty="0" smtClean="0">
              <a:solidFill>
                <a:srgbClr val="C00000"/>
              </a:solidFill>
              <a:latin typeface="TimesNewRoman,Bold"/>
              <a:ea typeface="Times New Roman"/>
              <a:cs typeface="TimesNewRoman,Bold"/>
            </a:endParaRP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en-US" sz="1600" dirty="0">
              <a:solidFill>
                <a:srgbClr val="C00000"/>
              </a:solidFill>
              <a:latin typeface="TimesNewRoman,Bold"/>
              <a:ea typeface="Times New Roman"/>
            </a:endParaRP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en-US" sz="1600" b="1" dirty="0" err="1">
                <a:solidFill>
                  <a:srgbClr val="C00000"/>
                </a:solidFill>
                <a:latin typeface="Courier New"/>
                <a:ea typeface="Times New Roman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Times New Roman"/>
              </a:rPr>
              <a:t> result  = (byte)((double) x</a:t>
            </a:r>
            <a:r>
              <a:rPr lang="en-US" sz="1600" b="1" dirty="0" smtClean="0">
                <a:solidFill>
                  <a:srgbClr val="C00000"/>
                </a:solidFill>
                <a:latin typeface="Courier New"/>
                <a:ea typeface="Times New Roman"/>
              </a:rPr>
              <a:t>)); //OK. The float is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Times New Roman"/>
              </a:rPr>
              <a:t>c</a:t>
            </a:r>
            <a:r>
              <a:rPr lang="en-US" sz="1600" b="1" dirty="0" smtClean="0">
                <a:solidFill>
                  <a:srgbClr val="C00000"/>
                </a:solidFill>
                <a:latin typeface="Courier New"/>
                <a:ea typeface="Times New Roman"/>
              </a:rPr>
              <a:t>ast to a 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en-US" sz="1600" b="1" dirty="0" smtClean="0">
                <a:solidFill>
                  <a:srgbClr val="C00000"/>
                </a:solidFill>
                <a:latin typeface="Courier New"/>
                <a:ea typeface="Times New Roman"/>
              </a:rPr>
              <a:t>double, which is cast to a byte, which is promoted to an int.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Times New Roman"/>
              </a:rPr>
              <a:t> 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en-US" sz="1600" dirty="0">
              <a:solidFill>
                <a:srgbClr val="C00000"/>
              </a:solidFill>
              <a:latin typeface="Times New Roman"/>
              <a:ea typeface="Times New Roman"/>
            </a:endParaRPr>
          </a:p>
          <a:p>
            <a:pPr marL="0" indent="0">
              <a:buNone/>
            </a:pP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607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</a:tabLst>
            </a:pPr>
            <a:r>
              <a:rPr lang="en-US" sz="1600" dirty="0">
                <a:latin typeface="Times New Roman" pitchFamily="18" charset="0"/>
                <a:ea typeface="Times New Roman"/>
                <a:cs typeface="Times New Roman" pitchFamily="18" charset="0"/>
              </a:rPr>
              <a:t>Where the variables are defined as below, what will be the </a:t>
            </a:r>
            <a:r>
              <a:rPr lang="en-US" sz="1600" b="1" i="1" dirty="0">
                <a:latin typeface="Times New Roman" pitchFamily="18" charset="0"/>
                <a:ea typeface="Times New Roman"/>
                <a:cs typeface="Times New Roman" pitchFamily="18" charset="0"/>
              </a:rPr>
              <a:t>value</a:t>
            </a:r>
            <a:r>
              <a:rPr lang="en-US" sz="1600" dirty="0">
                <a:latin typeface="Times New Roman" pitchFamily="18" charset="0"/>
                <a:ea typeface="Times New Roman"/>
                <a:cs typeface="Times New Roman" pitchFamily="18" charset="0"/>
              </a:rPr>
              <a:t> and </a:t>
            </a:r>
            <a:r>
              <a:rPr lang="en-US" sz="1600" b="1" i="1" dirty="0">
                <a:latin typeface="Times New Roman" pitchFamily="18" charset="0"/>
                <a:ea typeface="Times New Roman"/>
                <a:cs typeface="Times New Roman" pitchFamily="18" charset="0"/>
              </a:rPr>
              <a:t>data type</a:t>
            </a:r>
            <a:r>
              <a:rPr lang="en-US" sz="1600" b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ea typeface="Times New Roman"/>
                <a:cs typeface="Times New Roman" pitchFamily="18" charset="0"/>
              </a:rPr>
              <a:t>of each of the </a:t>
            </a:r>
            <a:r>
              <a:rPr lang="en-US" sz="16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following? </a:t>
            </a:r>
            <a:r>
              <a:rPr lang="en-US" sz="1600" dirty="0">
                <a:latin typeface="Times New Roman" pitchFamily="18" charset="0"/>
                <a:ea typeface="Times New Roman"/>
                <a:cs typeface="Times New Roman" pitchFamily="18" charset="0"/>
              </a:rPr>
              <a:t>u</a:t>
            </a:r>
            <a:r>
              <a:rPr lang="en-US" sz="16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se </a:t>
            </a:r>
            <a:r>
              <a:rPr lang="en-US" sz="1600" dirty="0">
                <a:latin typeface="Times New Roman" pitchFamily="18" charset="0"/>
                <a:ea typeface="Times New Roman"/>
                <a:cs typeface="Times New Roman" pitchFamily="18" charset="0"/>
              </a:rPr>
              <a:t>decimal points to indicate floating point values (e.g., ‘1.0’ rather than ‘1’).  </a:t>
            </a:r>
            <a:endParaRPr lang="en-US" sz="1800" dirty="0"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marL="0" marR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Courier New"/>
                <a:ea typeface="Times New Roman"/>
              </a:rPr>
              <a:t>	</a:t>
            </a:r>
          </a:p>
          <a:p>
            <a:pPr marL="0" marR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/>
                <a:ea typeface="Times New Roman"/>
              </a:rPr>
              <a:t>	</a:t>
            </a:r>
            <a:r>
              <a:rPr lang="en-US" sz="1600" b="1" dirty="0" err="1" smtClean="0">
                <a:solidFill>
                  <a:srgbClr val="C00000"/>
                </a:solidFill>
                <a:latin typeface="Courier New"/>
                <a:ea typeface="Times New Roman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/>
                <a:ea typeface="Times New Roman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Times New Roman"/>
              </a:rPr>
              <a:t>i1 = 10, i2 = 5;  </a:t>
            </a:r>
            <a:endParaRPr lang="en-US" sz="1800" dirty="0">
              <a:solidFill>
                <a:srgbClr val="C00000"/>
              </a:solidFill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C00000"/>
                </a:solidFill>
                <a:latin typeface="Courier New"/>
                <a:ea typeface="Times New Roman"/>
              </a:rPr>
              <a:t>	byte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Times New Roman"/>
              </a:rPr>
              <a:t>b = 5; </a:t>
            </a:r>
            <a:endParaRPr lang="en-US" sz="1800" dirty="0">
              <a:solidFill>
                <a:srgbClr val="C00000"/>
              </a:solidFill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C00000"/>
                </a:solidFill>
                <a:latin typeface="Courier New"/>
                <a:ea typeface="Times New Roman"/>
              </a:rPr>
              <a:t>	float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Times New Roman"/>
              </a:rPr>
              <a:t>f = 200.00F; </a:t>
            </a:r>
            <a:endParaRPr lang="en-US" sz="1800" dirty="0">
              <a:solidFill>
                <a:srgbClr val="C00000"/>
              </a:solidFill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C00000"/>
                </a:solidFill>
                <a:latin typeface="Courier New"/>
                <a:ea typeface="Times New Roman"/>
              </a:rPr>
              <a:t>	double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Times New Roman"/>
              </a:rPr>
              <a:t>d = 0.1; </a:t>
            </a:r>
            <a:endParaRPr lang="en-US" sz="1800" dirty="0">
              <a:solidFill>
                <a:srgbClr val="C00000"/>
              </a:solidFill>
              <a:latin typeface="Times New Roman"/>
              <a:ea typeface="Times New Roman"/>
            </a:endParaRPr>
          </a:p>
          <a:p>
            <a:endParaRPr lang="en-US" sz="1600" b="1" dirty="0">
              <a:solidFill>
                <a:srgbClr val="C00000"/>
              </a:solidFill>
              <a:latin typeface="Courier New"/>
              <a:ea typeface="Times New Roman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29464"/>
              </p:ext>
            </p:extLst>
          </p:nvPr>
        </p:nvGraphicFramePr>
        <p:xfrm>
          <a:off x="188260" y="3801036"/>
          <a:ext cx="8749552" cy="189155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605616"/>
                <a:gridCol w="1454176"/>
                <a:gridCol w="1984398"/>
                <a:gridCol w="2705362"/>
              </a:tblGrid>
              <a:tr h="37831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  <a:tabLst>
                          <a:tab pos="342900" algn="l"/>
                          <a:tab pos="1828800" algn="l"/>
                        </a:tabLst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b/i2 - i1 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en-US" sz="1400" b="1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  <a:tabLst>
                          <a:tab pos="400050" algn="l"/>
                        </a:tabLst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f*d*d 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en-US" sz="1400" b="1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831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  <a:tabLst>
                          <a:tab pos="342900" algn="l"/>
                          <a:tab pos="1828800" algn="l"/>
                        </a:tabLst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((b*b) + (i2 * i2))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en-US" sz="1400" b="1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  <a:tabLst>
                          <a:tab pos="400050" algn="l"/>
                        </a:tabLst>
                      </a:pPr>
                      <a:r>
                        <a:rPr lang="en-US" sz="1400" b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b++</a:t>
                      </a:r>
                      <a:endParaRPr lang="en-US" sz="1400" b="1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en-US" sz="1400" b="1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7831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  <a:tabLst>
                          <a:tab pos="342900" algn="l"/>
                          <a:tab pos="1828800" algn="l"/>
                        </a:tabLst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)f % b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en-US" sz="1400" b="1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  <a:tabLst>
                          <a:tab pos="400050" algn="l"/>
                        </a:tabLst>
                      </a:pPr>
                      <a:r>
                        <a:rPr lang="en-US" sz="1400" b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d/i1</a:t>
                      </a:r>
                      <a:endParaRPr lang="en-US" sz="1400" b="1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en-US" sz="1400" b="1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7831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  <a:tabLst>
                          <a:tab pos="342900" algn="l"/>
                          <a:tab pos="1828800" algn="l"/>
                        </a:tabLst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 * d 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en-US" sz="1400" b="1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  <a:tabLst>
                          <a:tab pos="400050" algn="l"/>
                        </a:tabLst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i2/i1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en-US" sz="1400" b="1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7831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  <a:tabLst>
                          <a:tab pos="342900" algn="l"/>
                          <a:tab pos="1828800" algn="l"/>
                        </a:tabLst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)(i1/f)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en-US" sz="1400" b="1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  <a:tabLst>
                          <a:tab pos="400050" algn="l"/>
                        </a:tabLst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i1 + f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en-US" sz="1400" b="1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24089" y="5960640"/>
            <a:ext cx="3276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What is the data type of  </a:t>
            </a:r>
            <a:r>
              <a:rPr lang="en-US" sz="1600" b="1" dirty="0" smtClean="0">
                <a:solidFill>
                  <a:srgbClr val="C00000"/>
                </a:solidFill>
                <a:latin typeface="Courier New"/>
                <a:ea typeface="Times New Roman"/>
              </a:rPr>
              <a:t>b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Times New Roman"/>
              </a:rPr>
              <a:t>* </a:t>
            </a:r>
            <a:r>
              <a:rPr lang="en-US" sz="1600" b="1" dirty="0" smtClean="0">
                <a:solidFill>
                  <a:srgbClr val="C00000"/>
                </a:solidFill>
                <a:latin typeface="Courier New"/>
                <a:ea typeface="Times New Roman"/>
              </a:rPr>
              <a:t>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36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</a:tabLst>
            </a:pPr>
            <a:r>
              <a:rPr lang="en-US" sz="1600" dirty="0">
                <a:latin typeface="Times New Roman" pitchFamily="18" charset="0"/>
                <a:ea typeface="Times New Roman"/>
                <a:cs typeface="Times New Roman" pitchFamily="18" charset="0"/>
              </a:rPr>
              <a:t>Where the variables are defined as below, what will be the </a:t>
            </a:r>
            <a:r>
              <a:rPr lang="en-US" sz="1600" b="1" i="1" dirty="0">
                <a:latin typeface="Times New Roman" pitchFamily="18" charset="0"/>
                <a:ea typeface="Times New Roman"/>
                <a:cs typeface="Times New Roman" pitchFamily="18" charset="0"/>
              </a:rPr>
              <a:t>value</a:t>
            </a:r>
            <a:r>
              <a:rPr lang="en-US" sz="1600" dirty="0">
                <a:latin typeface="Times New Roman" pitchFamily="18" charset="0"/>
                <a:ea typeface="Times New Roman"/>
                <a:cs typeface="Times New Roman" pitchFamily="18" charset="0"/>
              </a:rPr>
              <a:t> and </a:t>
            </a:r>
            <a:r>
              <a:rPr lang="en-US" sz="1600" b="1" i="1" dirty="0">
                <a:latin typeface="Times New Roman" pitchFamily="18" charset="0"/>
                <a:ea typeface="Times New Roman"/>
                <a:cs typeface="Times New Roman" pitchFamily="18" charset="0"/>
              </a:rPr>
              <a:t>data type</a:t>
            </a:r>
            <a:r>
              <a:rPr lang="en-US" sz="1600" b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ea typeface="Times New Roman"/>
                <a:cs typeface="Times New Roman" pitchFamily="18" charset="0"/>
              </a:rPr>
              <a:t>of each of the </a:t>
            </a:r>
            <a:r>
              <a:rPr lang="en-US" sz="16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following? </a:t>
            </a:r>
            <a:r>
              <a:rPr lang="en-US" sz="1600" dirty="0">
                <a:latin typeface="Times New Roman" pitchFamily="18" charset="0"/>
                <a:ea typeface="Times New Roman"/>
                <a:cs typeface="Times New Roman" pitchFamily="18" charset="0"/>
              </a:rPr>
              <a:t>u</a:t>
            </a:r>
            <a:r>
              <a:rPr lang="en-US" sz="16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se </a:t>
            </a:r>
            <a:r>
              <a:rPr lang="en-US" sz="1600" dirty="0">
                <a:latin typeface="Times New Roman" pitchFamily="18" charset="0"/>
                <a:ea typeface="Times New Roman"/>
                <a:cs typeface="Times New Roman" pitchFamily="18" charset="0"/>
              </a:rPr>
              <a:t>decimal points to indicate floating point values (e.g., ‘1.0’ rather than ‘1’).  </a:t>
            </a:r>
            <a:endParaRPr lang="en-US" sz="1800" dirty="0"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marL="0" marR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Courier New"/>
                <a:ea typeface="Times New Roman"/>
              </a:rPr>
              <a:t>	</a:t>
            </a:r>
          </a:p>
          <a:p>
            <a:pPr marL="0" marR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/>
                <a:ea typeface="Times New Roman"/>
              </a:rPr>
              <a:t>	</a:t>
            </a:r>
            <a:r>
              <a:rPr lang="en-US" sz="1600" b="1" dirty="0" err="1" smtClean="0">
                <a:solidFill>
                  <a:srgbClr val="C00000"/>
                </a:solidFill>
                <a:latin typeface="Courier New"/>
                <a:ea typeface="Times New Roman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/>
                <a:ea typeface="Times New Roman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Times New Roman"/>
              </a:rPr>
              <a:t>i1 = 10, i2 = 5;  </a:t>
            </a:r>
            <a:endParaRPr lang="en-US" sz="1800" dirty="0">
              <a:solidFill>
                <a:srgbClr val="C00000"/>
              </a:solidFill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C00000"/>
                </a:solidFill>
                <a:latin typeface="Courier New"/>
                <a:ea typeface="Times New Roman"/>
              </a:rPr>
              <a:t>	byte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Times New Roman"/>
              </a:rPr>
              <a:t>b = 5; </a:t>
            </a:r>
            <a:endParaRPr lang="en-US" sz="1800" dirty="0">
              <a:solidFill>
                <a:srgbClr val="C00000"/>
              </a:solidFill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C00000"/>
                </a:solidFill>
                <a:latin typeface="Courier New"/>
                <a:ea typeface="Times New Roman"/>
              </a:rPr>
              <a:t>	float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Times New Roman"/>
              </a:rPr>
              <a:t>f = 200.00F; </a:t>
            </a:r>
            <a:endParaRPr lang="en-US" sz="1800" dirty="0">
              <a:solidFill>
                <a:srgbClr val="C00000"/>
              </a:solidFill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C00000"/>
                </a:solidFill>
                <a:latin typeface="Courier New"/>
                <a:ea typeface="Times New Roman"/>
              </a:rPr>
              <a:t>	double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Times New Roman"/>
              </a:rPr>
              <a:t>d = 0.1; </a:t>
            </a:r>
            <a:endParaRPr lang="en-US" sz="1800" dirty="0">
              <a:solidFill>
                <a:srgbClr val="C00000"/>
              </a:solidFill>
              <a:latin typeface="Times New Roman"/>
              <a:ea typeface="Times New Roman"/>
            </a:endParaRPr>
          </a:p>
          <a:p>
            <a:endParaRPr lang="en-US" sz="1600" b="1" dirty="0">
              <a:solidFill>
                <a:srgbClr val="C00000"/>
              </a:solidFill>
              <a:latin typeface="Courier New"/>
              <a:ea typeface="Times New Roman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401907"/>
              </p:ext>
            </p:extLst>
          </p:nvPr>
        </p:nvGraphicFramePr>
        <p:xfrm>
          <a:off x="233085" y="3801036"/>
          <a:ext cx="8749552" cy="189155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605616"/>
                <a:gridCol w="1454176"/>
                <a:gridCol w="1984398"/>
                <a:gridCol w="2705362"/>
              </a:tblGrid>
              <a:tr h="37831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  <a:tabLst>
                          <a:tab pos="342900" algn="l"/>
                          <a:tab pos="1828800" algn="l"/>
                        </a:tabLst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b/i2 - i1 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-9 </a:t>
                      </a:r>
                      <a:r>
                        <a:rPr lang="en-US" sz="1400" b="1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  <a:tabLst>
                          <a:tab pos="400050" algn="l"/>
                        </a:tabLst>
                      </a:pPr>
                      <a:r>
                        <a:rPr lang="en-US" sz="1400" b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f*d*d </a:t>
                      </a:r>
                      <a:endParaRPr lang="en-US" sz="1400" b="1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sz="1400" b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2.0 double</a:t>
                      </a:r>
                      <a:endParaRPr lang="en-US" sz="1400" b="1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831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  <a:tabLst>
                          <a:tab pos="342900" algn="l"/>
                          <a:tab pos="1828800" algn="l"/>
                        </a:tabLst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((b*b) + (i2 * i2))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 </a:t>
                      </a:r>
                      <a:r>
                        <a:rPr lang="en-US" sz="1400" b="1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  <a:tabLst>
                          <a:tab pos="400050" algn="l"/>
                        </a:tabLst>
                      </a:pPr>
                      <a:r>
                        <a:rPr lang="en-US" sz="1400" b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b++</a:t>
                      </a:r>
                      <a:endParaRPr lang="en-US" sz="1400" b="1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sz="1400" b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 byte</a:t>
                      </a:r>
                      <a:endParaRPr lang="en-US" sz="1400" b="1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7831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  <a:tabLst>
                          <a:tab pos="342900" algn="l"/>
                          <a:tab pos="1828800" algn="l"/>
                        </a:tabLst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)f % b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 </a:t>
                      </a:r>
                      <a:r>
                        <a:rPr lang="en-US" sz="1400" b="1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  <a:tabLst>
                          <a:tab pos="400050" algn="l"/>
                        </a:tabLst>
                      </a:pPr>
                      <a:r>
                        <a:rPr lang="en-US" sz="1400" b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d/i1</a:t>
                      </a:r>
                      <a:endParaRPr lang="en-US" sz="1400" b="1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0.01 double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7831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  <a:tabLst>
                          <a:tab pos="342900" algn="l"/>
                          <a:tab pos="1828800" algn="l"/>
                        </a:tabLst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 * d 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0.5 double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  <a:tabLst>
                          <a:tab pos="400050" algn="l"/>
                        </a:tabLst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i2/i1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 </a:t>
                      </a:r>
                      <a:r>
                        <a:rPr lang="en-US" sz="1400" b="1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7831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  <a:tabLst>
                          <a:tab pos="342900" algn="l"/>
                          <a:tab pos="1828800" algn="l"/>
                        </a:tabLst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)(i1/f)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 </a:t>
                      </a:r>
                      <a:r>
                        <a:rPr lang="en-US" sz="1400" b="1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  <a:tabLst>
                          <a:tab pos="400050" algn="l"/>
                        </a:tabLst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i1 + f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210.0 float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6725" y="34813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519" y="5960640"/>
            <a:ext cx="3886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What is the data type of  </a:t>
            </a:r>
            <a:r>
              <a:rPr lang="en-US" sz="1600" b="1" dirty="0" smtClean="0">
                <a:solidFill>
                  <a:srgbClr val="C00000"/>
                </a:solidFill>
                <a:latin typeface="Courier New"/>
                <a:ea typeface="Times New Roman"/>
              </a:rPr>
              <a:t>b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Times New Roman"/>
              </a:rPr>
              <a:t>* </a:t>
            </a:r>
            <a:r>
              <a:rPr lang="en-US" sz="1600" b="1" dirty="0" smtClean="0">
                <a:solidFill>
                  <a:srgbClr val="C00000"/>
                </a:solidFill>
                <a:latin typeface="Courier New"/>
                <a:ea typeface="Times New Roman"/>
              </a:rPr>
              <a:t>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 </a:t>
            </a:r>
            <a:r>
              <a:rPr lang="en-US" b="1" dirty="0" err="1" smtClean="0">
                <a:solidFill>
                  <a:srgbClr val="C00000"/>
                </a:solidFill>
                <a:latin typeface="Courier New"/>
                <a:ea typeface="Times New Roman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0738" y="32443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/>
                <a:ea typeface="Times New Roman"/>
              </a:rPr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43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the below table,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are both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variables, while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are both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variables.  For the values shown below, write the truth value of the corresponding expression. 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/>
              <a:t>In the first row, will the program actually evaluate the expression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(sum &lt;= result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 smtClean="0"/>
              <a:t>? How </a:t>
            </a:r>
            <a:r>
              <a:rPr lang="en-US" sz="1800" dirty="0"/>
              <a:t>about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(q || !q) </a:t>
            </a:r>
            <a:r>
              <a:rPr lang="en-US" sz="1800" dirty="0"/>
              <a:t>in </a:t>
            </a:r>
            <a:r>
              <a:rPr lang="en-US" sz="1800" dirty="0" smtClean="0"/>
              <a:t>row 3?</a:t>
            </a:r>
            <a:endParaRPr lang="en-US" sz="1800" dirty="0"/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315216"/>
              </p:ext>
            </p:extLst>
          </p:nvPr>
        </p:nvGraphicFramePr>
        <p:xfrm>
          <a:off x="521208" y="2954877"/>
          <a:ext cx="8229600" cy="127879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758952"/>
                <a:gridCol w="768096"/>
                <a:gridCol w="822960"/>
                <a:gridCol w="1051560"/>
                <a:gridCol w="3456432"/>
                <a:gridCol w="1371600"/>
              </a:tblGrid>
              <a:tr h="293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q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sum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result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Expression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value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true</a:t>
                      </a:r>
                      <a:endParaRPr lang="en-US" sz="1400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true</a:t>
                      </a:r>
                      <a:endParaRPr lang="en-US" sz="1400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92.0</a:t>
                      </a:r>
                      <a:endParaRPr lang="en-US" sz="140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98.0</a:t>
                      </a:r>
                      <a:endParaRPr lang="en-US" sz="140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(p &amp;&amp; !q) &amp;&amp; (sum &lt;= result) </a:t>
                      </a:r>
                      <a:endParaRPr lang="en-US" sz="1400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i="0" dirty="0"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true</a:t>
                      </a:r>
                      <a:endParaRPr lang="en-US" sz="140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false</a:t>
                      </a:r>
                      <a:endParaRPr lang="en-US" sz="140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92.0</a:t>
                      </a:r>
                      <a:endParaRPr lang="en-US" sz="140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98.0</a:t>
                      </a:r>
                      <a:endParaRPr lang="en-US" sz="1400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!((result – sum) &gt;= 10) || p </a:t>
                      </a:r>
                      <a:endParaRPr lang="en-US" sz="140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i="0" dirty="0"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false</a:t>
                      </a:r>
                      <a:endParaRPr lang="en-US" sz="140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true</a:t>
                      </a:r>
                      <a:endParaRPr lang="en-US" sz="140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92.0</a:t>
                      </a:r>
                      <a:endParaRPr lang="en-US" sz="140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98.0</a:t>
                      </a:r>
                      <a:endParaRPr lang="en-US" sz="140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(p &amp;&amp; !p) || (q || !q)</a:t>
                      </a:r>
                      <a:endParaRPr lang="en-US" sz="1400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i="0" dirty="0"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false</a:t>
                      </a:r>
                      <a:endParaRPr lang="en-US" sz="140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false</a:t>
                      </a:r>
                      <a:endParaRPr lang="en-US" sz="1400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92.0</a:t>
                      </a:r>
                      <a:endParaRPr lang="en-US" sz="140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98.0</a:t>
                      </a:r>
                      <a:endParaRPr lang="en-US" sz="140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((int)sum / (int)result)&gt; 0) </a:t>
                      </a:r>
                      <a:endParaRPr lang="en-US" sz="140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i="0" dirty="0"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288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the below table,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are both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variables, while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are both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variables.  For the values shown below, write the truth value of the corresponding expression. 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/>
              <a:t>In the first row, will the program actually evaluate the expression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(sum &lt;= result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 smtClean="0"/>
              <a:t>? How </a:t>
            </a:r>
            <a:r>
              <a:rPr lang="en-US" sz="1800" dirty="0"/>
              <a:t>about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(q || !q) </a:t>
            </a:r>
            <a:r>
              <a:rPr lang="en-US" sz="1800" dirty="0"/>
              <a:t>in </a:t>
            </a:r>
            <a:r>
              <a:rPr lang="en-US" sz="1800" dirty="0" smtClean="0"/>
              <a:t>row 3?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600" dirty="0" smtClean="0"/>
              <a:t>In row 1, since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!q </a:t>
            </a:r>
            <a:r>
              <a:rPr lang="en-US" sz="1600" dirty="0" smtClean="0"/>
              <a:t>is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600" dirty="0" smtClean="0"/>
              <a:t>, the left hand side of the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sz="1600" dirty="0" smtClean="0"/>
              <a:t> is false. Because of short-circuit evaluation, the right hand side will not be evaluated. </a:t>
            </a:r>
          </a:p>
          <a:p>
            <a:pPr marL="0" indent="0">
              <a:buNone/>
            </a:pPr>
            <a:r>
              <a:rPr lang="en-US" sz="1600" dirty="0" smtClean="0"/>
              <a:t>In row 3, the left hand side of || evaluates to false. To determine the truth value of the whole expression, the right-hand side must be evaluated. </a:t>
            </a:r>
            <a:endParaRPr lang="en-US" sz="1600" dirty="0"/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576595"/>
              </p:ext>
            </p:extLst>
          </p:nvPr>
        </p:nvGraphicFramePr>
        <p:xfrm>
          <a:off x="521208" y="2954877"/>
          <a:ext cx="8229600" cy="127879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758952"/>
                <a:gridCol w="768096"/>
                <a:gridCol w="822960"/>
                <a:gridCol w="1051560"/>
                <a:gridCol w="3456432"/>
                <a:gridCol w="1371600"/>
              </a:tblGrid>
              <a:tr h="293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q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sum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result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Expression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value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true</a:t>
                      </a:r>
                      <a:endParaRPr lang="en-US" sz="1400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true</a:t>
                      </a:r>
                      <a:endParaRPr lang="en-US" sz="1400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92.0</a:t>
                      </a:r>
                      <a:endParaRPr lang="en-US" sz="140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98.0</a:t>
                      </a:r>
                      <a:endParaRPr lang="en-US" sz="140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(p &amp;&amp; !q) &amp;&amp; (sum &lt;= result) </a:t>
                      </a:r>
                      <a:endParaRPr lang="en-US" sz="1400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false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true</a:t>
                      </a:r>
                      <a:endParaRPr lang="en-US" sz="140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false</a:t>
                      </a:r>
                      <a:endParaRPr lang="en-US" sz="140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92.0</a:t>
                      </a:r>
                      <a:endParaRPr lang="en-US" sz="140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98.0</a:t>
                      </a:r>
                      <a:endParaRPr lang="en-US" sz="1400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!((result – sum) &gt;= 10) || p </a:t>
                      </a:r>
                      <a:endParaRPr lang="en-US" sz="1400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true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false</a:t>
                      </a:r>
                      <a:endParaRPr lang="en-US" sz="140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true</a:t>
                      </a:r>
                      <a:endParaRPr lang="en-US" sz="140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92.0</a:t>
                      </a:r>
                      <a:endParaRPr lang="en-US" sz="140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98.0</a:t>
                      </a:r>
                      <a:endParaRPr lang="en-US" sz="140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(p &amp;&amp; !p) || (q || !q)</a:t>
                      </a:r>
                      <a:endParaRPr lang="en-US" sz="1400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true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false</a:t>
                      </a:r>
                      <a:endParaRPr lang="en-US" sz="140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false</a:t>
                      </a:r>
                      <a:endParaRPr lang="en-US" sz="1400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92.0</a:t>
                      </a:r>
                      <a:endParaRPr lang="en-US" sz="140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98.0</a:t>
                      </a:r>
                      <a:endParaRPr lang="en-US" sz="140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((int)sum / (int)result)&gt; 0) </a:t>
                      </a:r>
                      <a:endParaRPr lang="en-US" sz="140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false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272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239963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Test 1 Review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835" y="1600200"/>
            <a:ext cx="8390965" cy="4525963"/>
          </a:xfrm>
        </p:spPr>
        <p:txBody>
          <a:bodyPr/>
          <a:lstStyle/>
          <a:p>
            <a:pPr marL="0" lvl="0" indent="0">
              <a:buNone/>
            </a:pPr>
            <a:r>
              <a:rPr lang="en-US" sz="1800" dirty="0" smtClean="0"/>
              <a:t>List the errors </a:t>
            </a:r>
            <a:r>
              <a:rPr lang="en-US" sz="1800" dirty="0"/>
              <a:t>in the following program.  </a:t>
            </a:r>
          </a:p>
          <a:p>
            <a:pPr marL="0" indent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MoreErrors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 main()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//*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A few Errors appear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in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this program *//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x1 = 1; x2 = 2; x3 = 3;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long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10000.0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x1 + x2 + x3 +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("the Sum of these three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integers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is: " + x4);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54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Suppose that a user has input a digit from the set {0,1,2,3,4}, and this is stored in an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variable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digit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.  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Write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statement to print out the written equivalent of the digit (e.g.,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"Four"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).  </a:t>
            </a: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Include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case to handle when the user mistakenly inputs a number outside of this range.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84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F0055"/>
                </a:solidFill>
                <a:latin typeface="Consolas"/>
              </a:rPr>
              <a:t>switch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(digit)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1: 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i="1" dirty="0">
                <a:solidFill>
                  <a:srgbClr val="2A00FF"/>
                </a:solidFill>
                <a:latin typeface="Consolas"/>
              </a:rPr>
              <a:t>"One"</a:t>
            </a:r>
            <a:r>
              <a:rPr lang="en-US" sz="2000" b="1" i="1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2000" b="1" i="1" dirty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sz="2000" b="1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2: 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i="1" dirty="0">
                <a:solidFill>
                  <a:srgbClr val="2A00FF"/>
                </a:solidFill>
                <a:latin typeface="Consolas"/>
              </a:rPr>
              <a:t>"Two"</a:t>
            </a:r>
            <a:r>
              <a:rPr lang="en-US" sz="2000" b="1" i="1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2000" b="1" i="1" dirty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sz="2000" b="1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3: 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i="1" dirty="0">
                <a:solidFill>
                  <a:srgbClr val="2A00FF"/>
                </a:solidFill>
                <a:latin typeface="Consolas"/>
              </a:rPr>
              <a:t>"Three"</a:t>
            </a:r>
            <a:r>
              <a:rPr lang="en-US" sz="2000" b="1" i="1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2000" b="1" i="1" dirty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sz="2000" b="1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4: 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i="1" dirty="0">
                <a:solidFill>
                  <a:srgbClr val="2A00FF"/>
                </a:solidFill>
                <a:latin typeface="Consolas"/>
              </a:rPr>
              <a:t>"Four"</a:t>
            </a:r>
            <a:r>
              <a:rPr lang="en-US" sz="2000" b="1" i="1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2000" b="1" i="1" dirty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sz="2000" b="1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F0055"/>
                </a:solidFill>
                <a:latin typeface="Consolas"/>
              </a:rPr>
              <a:t>default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i="1" dirty="0">
                <a:solidFill>
                  <a:srgbClr val="2A00FF"/>
                </a:solidFill>
                <a:latin typeface="Consolas"/>
              </a:rPr>
              <a:t>"Number Out of Range!"</a:t>
            </a:r>
            <a:r>
              <a:rPr lang="en-US" sz="20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4090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Now rewrite the previous example using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if…else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statements instead of a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statement.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892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(digit == 1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800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8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8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8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800" i="1" dirty="0">
                <a:solidFill>
                  <a:srgbClr val="2A00FF"/>
                </a:solidFill>
                <a:latin typeface="Consolas"/>
              </a:rPr>
              <a:t>One"</a:t>
            </a:r>
            <a:r>
              <a:rPr lang="en-US" sz="18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(digit == 2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8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8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/>
              </a:rPr>
              <a:t>"Two"</a:t>
            </a:r>
            <a:r>
              <a:rPr lang="en-US" sz="18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(digit == 3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8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8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/>
              </a:rPr>
              <a:t>"Three"</a:t>
            </a:r>
            <a:r>
              <a:rPr lang="en-US" sz="18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(digit == 4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8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8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/>
              </a:rPr>
              <a:t>"Four"</a:t>
            </a:r>
            <a:r>
              <a:rPr lang="en-US" sz="18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/>
              </a:rPr>
              <a:t>"Number Out of Range!"</a:t>
            </a:r>
            <a:r>
              <a:rPr lang="en-US" sz="18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8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53353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64071" cy="4525963"/>
          </a:xfrm>
        </p:spPr>
        <p:txBody>
          <a:bodyPr/>
          <a:lstStyle/>
          <a:p>
            <a:r>
              <a:rPr lang="en-US" sz="2000" dirty="0" smtClean="0"/>
              <a:t>Write a program to read in three integers and determines the minimum value entered.</a:t>
            </a:r>
          </a:p>
          <a:p>
            <a:r>
              <a:rPr lang="en-US" sz="2000" dirty="0" smtClean="0"/>
              <a:t>You may assume the three values are entered on a single line.</a:t>
            </a:r>
          </a:p>
          <a:p>
            <a:r>
              <a:rPr lang="en-US" sz="2000" dirty="0" smtClean="0"/>
              <a:t>You may only use two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/>
              <a:t> variables,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min</a:t>
            </a:r>
            <a:r>
              <a:rPr lang="en-US" sz="2000" dirty="0" smtClean="0"/>
              <a:t> and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en-US" sz="2000" dirty="0" smtClean="0"/>
              <a:t>. </a:t>
            </a:r>
          </a:p>
          <a:p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167246" y="3515499"/>
            <a:ext cx="45720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Enter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3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integers.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Enter them all on one line.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&gt; 9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2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3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Minimum is: 2</a:t>
            </a:r>
          </a:p>
        </p:txBody>
      </p:sp>
    </p:spTree>
    <p:extLst>
      <p:ext uri="{BB962C8B-B14F-4D97-AF65-F5344CB8AC3E}">
        <p14:creationId xmlns:p14="http://schemas.microsoft.com/office/powerpoint/2010/main" val="4139580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64071" cy="4525963"/>
          </a:xfrm>
        </p:spPr>
        <p:txBody>
          <a:bodyPr/>
          <a:lstStyle/>
          <a:p>
            <a:r>
              <a:rPr lang="en-US" sz="2000" dirty="0" smtClean="0"/>
              <a:t>Now write a program to read in three integers and print them in order.</a:t>
            </a:r>
          </a:p>
          <a:p>
            <a:r>
              <a:rPr lang="en-US" sz="2000" dirty="0" smtClean="0"/>
              <a:t>You may assume the values are entered on a single line.</a:t>
            </a:r>
          </a:p>
          <a:p>
            <a:r>
              <a:rPr lang="en-US" sz="2000" dirty="0" smtClean="0"/>
              <a:t>You may use 4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/>
              <a:t> variables,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min</a:t>
            </a:r>
            <a:r>
              <a:rPr lang="en-US" sz="2000" dirty="0" smtClean="0"/>
              <a:t>,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middle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z="2000" dirty="0" smtClean="0"/>
              <a:t>, and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en-US" sz="2000" dirty="0" smtClean="0"/>
              <a:t>. </a:t>
            </a:r>
          </a:p>
          <a:p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167246" y="3515499"/>
            <a:ext cx="45720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Enter 3 integers.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Enter them all on one line.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&gt; 42 7 30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nsolas"/>
              </a:rPr>
              <a:t>7 30 42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61198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225" y="1600200"/>
            <a:ext cx="8624046" cy="4525963"/>
          </a:xfrm>
        </p:spPr>
        <p:txBody>
          <a:bodyPr/>
          <a:lstStyle/>
          <a:p>
            <a:r>
              <a:rPr lang="en-US" sz="2000" dirty="0" smtClean="0"/>
              <a:t>Write a program which prompts the user to enter a day of the week, and then prints out the meal served that day. </a:t>
            </a:r>
          </a:p>
          <a:p>
            <a:r>
              <a:rPr lang="en-US" sz="2000" dirty="0" smtClean="0"/>
              <a:t>If the user enters a value, print out </a:t>
            </a:r>
            <a:r>
              <a:rPr lang="en-US" sz="2000" dirty="0"/>
              <a:t>“I </a:t>
            </a:r>
            <a:r>
              <a:rPr lang="en-US" sz="2000" dirty="0" smtClean="0"/>
              <a:t>DID </a:t>
            </a:r>
            <a:r>
              <a:rPr lang="en-US" sz="2000" dirty="0"/>
              <a:t>NOT UNDERSTAND </a:t>
            </a:r>
            <a:r>
              <a:rPr lang="en-US" sz="2000" dirty="0" smtClean="0"/>
              <a:t>THAT. GOODBYE” and then exit the program. </a:t>
            </a:r>
          </a:p>
          <a:p>
            <a:r>
              <a:rPr lang="en-US" sz="2000" dirty="0" smtClean="0"/>
              <a:t>Otherwise, print out the menu item for that day. </a:t>
            </a:r>
          </a:p>
        </p:txBody>
      </p:sp>
      <p:sp>
        <p:nvSpPr>
          <p:cNvPr id="6" name="Rectangle 5"/>
          <p:cNvSpPr/>
          <p:nvPr/>
        </p:nvSpPr>
        <p:spPr>
          <a:xfrm>
            <a:off x="941293" y="4115472"/>
            <a:ext cx="7279340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Monday: 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Meatloaf“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	</a:t>
            </a:r>
          </a:p>
          <a:p>
            <a:pPr algn="l"/>
            <a:r>
              <a:rPr lang="en-US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Tuesday: Papa John's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</a:t>
            </a:r>
            <a:endParaRPr lang="en-US" i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Wednesday: Red Beans and Rice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</a:t>
            </a:r>
            <a:endParaRPr lang="en-US" i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i="1" dirty="0" smtClean="0">
                <a:solidFill>
                  <a:srgbClr val="2A00FF"/>
                </a:solidFill>
                <a:latin typeface="Consolas"/>
              </a:rPr>
              <a:t>"Thursday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: 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Pasta“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	</a:t>
            </a:r>
          </a:p>
          <a:p>
            <a:pPr algn="l"/>
            <a:r>
              <a:rPr lang="en-US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Friday: Fish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</a:t>
            </a:r>
            <a:endParaRPr lang="en-US" i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Saturday: 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Chicken“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	</a:t>
            </a:r>
          </a:p>
          <a:p>
            <a:pPr algn="l"/>
            <a:r>
              <a:rPr lang="en-US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Sunday: Roast Beef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99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could we change the code to ignore the case of the input word?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201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4: Letter grades to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225" y="1600200"/>
            <a:ext cx="8624046" cy="4525963"/>
          </a:xfrm>
        </p:spPr>
        <p:txBody>
          <a:bodyPr/>
          <a:lstStyle/>
          <a:p>
            <a:r>
              <a:rPr lang="en-US" sz="2000" dirty="0" smtClean="0"/>
              <a:t>Write a program to convert letter grades to numerical scores: 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Use switch statements. </a:t>
            </a:r>
          </a:p>
          <a:p>
            <a:r>
              <a:rPr lang="en-US" sz="2000" dirty="0" smtClean="0"/>
              <a:t>The user should be prompted to enter a letter grade.</a:t>
            </a:r>
          </a:p>
          <a:p>
            <a:r>
              <a:rPr lang="en-US" sz="2000" dirty="0" smtClean="0"/>
              <a:t>If the input is not a valid letter grade, then the program should output an error message and exit. </a:t>
            </a:r>
          </a:p>
          <a:p>
            <a:r>
              <a:rPr lang="en-US" sz="2000" dirty="0"/>
              <a:t>What type of value can the controlling expression be</a:t>
            </a:r>
            <a:r>
              <a:rPr lang="en-US" sz="2000" dirty="0" smtClean="0"/>
              <a:t>?</a:t>
            </a:r>
          </a:p>
          <a:p>
            <a:r>
              <a:rPr lang="en-US" sz="2000" dirty="0" smtClean="0"/>
              <a:t>What if we wanted to cover A+, A-, B+, …?</a:t>
            </a:r>
          </a:p>
          <a:p>
            <a:pPr lvl="1"/>
            <a:r>
              <a:rPr lang="en-US" sz="1800" dirty="0" smtClean="0"/>
              <a:t>Could we use a switch statement?</a:t>
            </a:r>
          </a:p>
          <a:p>
            <a:pPr lvl="1"/>
            <a:r>
              <a:rPr lang="en-US" sz="1800" dirty="0" smtClean="0"/>
              <a:t>Could we use the same type of controlling expression?</a:t>
            </a:r>
            <a:endParaRPr lang="en-US" sz="1800" dirty="0"/>
          </a:p>
          <a:p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846695" y="2071522"/>
            <a:ext cx="5074024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i="1" dirty="0" smtClean="0">
                <a:solidFill>
                  <a:srgbClr val="2A00FF"/>
                </a:solidFill>
                <a:latin typeface="Consolas"/>
              </a:rPr>
              <a:t>A:	4.0	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D:	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1.0</a:t>
            </a:r>
          </a:p>
          <a:p>
            <a:pPr algn="l"/>
            <a:r>
              <a:rPr lang="en-US" i="1" dirty="0" smtClean="0">
                <a:solidFill>
                  <a:srgbClr val="2A00FF"/>
                </a:solidFill>
                <a:latin typeface="Consolas"/>
              </a:rPr>
              <a:t>B:	3.0	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F:	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0.0</a:t>
            </a:r>
          </a:p>
          <a:p>
            <a:pPr algn="l"/>
            <a:r>
              <a:rPr lang="en-US" i="1" dirty="0" smtClean="0">
                <a:solidFill>
                  <a:srgbClr val="2A00FF"/>
                </a:solidFill>
                <a:latin typeface="Consolas"/>
              </a:rPr>
              <a:t>C:	2.0</a:t>
            </a:r>
          </a:p>
        </p:txBody>
      </p:sp>
    </p:spTree>
    <p:extLst>
      <p:ext uri="{BB962C8B-B14F-4D97-AF65-F5344CB8AC3E}">
        <p14:creationId xmlns:p14="http://schemas.microsoft.com/office/powerpoint/2010/main" val="3866434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test will consist of:</a:t>
            </a:r>
          </a:p>
          <a:p>
            <a:pPr lvl="1"/>
            <a:r>
              <a:rPr lang="en-US" sz="1800" dirty="0" smtClean="0"/>
              <a:t>10-15 True/False </a:t>
            </a:r>
            <a:endParaRPr lang="en-US" sz="1800" dirty="0"/>
          </a:p>
          <a:p>
            <a:pPr lvl="1"/>
            <a:r>
              <a:rPr lang="en-US" sz="1800" dirty="0" smtClean="0"/>
              <a:t>10-15 Multiple Choice</a:t>
            </a:r>
          </a:p>
          <a:p>
            <a:pPr lvl="1"/>
            <a:r>
              <a:rPr lang="en-US" sz="1800" dirty="0" smtClean="0"/>
              <a:t>6-8 Short Answer</a:t>
            </a:r>
          </a:p>
          <a:p>
            <a:pPr lvl="1"/>
            <a:r>
              <a:rPr lang="en-US" sz="1800" dirty="0" smtClean="0"/>
              <a:t>2 Writing Code </a:t>
            </a:r>
            <a:r>
              <a:rPr lang="en-US" sz="1800" dirty="0"/>
              <a:t>Problems (small but complete programs to perform some </a:t>
            </a:r>
            <a:r>
              <a:rPr lang="en-US" sz="1800" dirty="0" smtClean="0"/>
              <a:t>task</a:t>
            </a:r>
            <a:r>
              <a:rPr lang="en-US" sz="1800" dirty="0"/>
              <a:t>)</a:t>
            </a:r>
            <a:endParaRPr lang="en-US" sz="1800" dirty="0" smtClean="0"/>
          </a:p>
          <a:p>
            <a:r>
              <a:rPr lang="en-US" sz="2000" dirty="0" smtClean="0"/>
              <a:t>Short Answer can be anything from:</a:t>
            </a:r>
          </a:p>
          <a:p>
            <a:pPr lvl="1"/>
            <a:r>
              <a:rPr lang="en-US" sz="1800" dirty="0" smtClean="0"/>
              <a:t>Code reading</a:t>
            </a:r>
          </a:p>
          <a:p>
            <a:pPr lvl="1"/>
            <a:r>
              <a:rPr lang="en-US" sz="1800" dirty="0" smtClean="0"/>
              <a:t>Finding code errors</a:t>
            </a:r>
          </a:p>
          <a:p>
            <a:pPr lvl="1"/>
            <a:r>
              <a:rPr lang="en-US" sz="1800" dirty="0" smtClean="0"/>
              <a:t>Expression evaluation</a:t>
            </a:r>
          </a:p>
          <a:p>
            <a:pPr lvl="1"/>
            <a:r>
              <a:rPr lang="en-US" sz="1800" dirty="0" smtClean="0"/>
              <a:t>Testing your binary knowledge</a:t>
            </a:r>
          </a:p>
        </p:txBody>
      </p:sp>
    </p:spTree>
    <p:extLst>
      <p:ext uri="{BB962C8B-B14F-4D97-AF65-F5344CB8AC3E}">
        <p14:creationId xmlns:p14="http://schemas.microsoft.com/office/powerpoint/2010/main" val="4045004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5: Storm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Tropical storms are classified according to the speed of their sustainable winds as follows: </a:t>
            </a:r>
          </a:p>
          <a:p>
            <a:pPr marL="0" indent="0">
              <a:buNone/>
            </a:pPr>
            <a:endParaRPr lang="en-US" sz="2000" dirty="0"/>
          </a:p>
          <a:p>
            <a:pPr lvl="0"/>
            <a:endParaRPr lang="en-US" sz="2000" dirty="0" smtClean="0"/>
          </a:p>
          <a:p>
            <a:pPr lvl="0"/>
            <a:endParaRPr lang="en-US" sz="2000" dirty="0"/>
          </a:p>
          <a:p>
            <a:pPr lvl="0"/>
            <a:endParaRPr lang="en-US" sz="2000" dirty="0" smtClean="0"/>
          </a:p>
          <a:p>
            <a:pPr lvl="0"/>
            <a:endParaRPr lang="en-US" sz="2000" dirty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r>
              <a:rPr lang="en-US" sz="2000" dirty="0" smtClean="0"/>
              <a:t>[1] Sustainable </a:t>
            </a:r>
            <a:r>
              <a:rPr lang="en-US" sz="2000" dirty="0"/>
              <a:t>wind speed: average wind speed measured over a period of 1minute at 33 </a:t>
            </a:r>
            <a:r>
              <a:rPr lang="en-US" sz="2000" dirty="0" err="1"/>
              <a:t>ft</a:t>
            </a:r>
            <a:r>
              <a:rPr lang="en-US" sz="2000" dirty="0"/>
              <a:t> above the surface.</a:t>
            </a:r>
          </a:p>
          <a:p>
            <a:r>
              <a:rPr lang="en-US" sz="2000" dirty="0"/>
              <a:t>Write a class </a:t>
            </a:r>
            <a:r>
              <a:rPr lang="en-US" sz="2000" b="1" dirty="0" err="1"/>
              <a:t>StormClassification</a:t>
            </a:r>
            <a:r>
              <a:rPr lang="en-US" sz="2000" dirty="0"/>
              <a:t> to prompt the user for wind speed and outputs the correct category. 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525" y="2342878"/>
            <a:ext cx="6023275" cy="246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6955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Practice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dirty="0" smtClean="0"/>
              <a:t> be an 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/>
              <a:t> variable. </a:t>
            </a:r>
          </a:p>
          <a:p>
            <a:r>
              <a:rPr lang="en-US" dirty="0" smtClean="0"/>
              <a:t>Write an </a:t>
            </a:r>
            <a:r>
              <a:rPr lang="en-US" b="1" dirty="0">
                <a:solidFill>
                  <a:srgbClr val="FF0000"/>
                </a:solidFill>
              </a:rPr>
              <a:t>if-else</a:t>
            </a:r>
            <a:r>
              <a:rPr lang="en-US" dirty="0" smtClean="0"/>
              <a:t> (or </a:t>
            </a:r>
            <a:r>
              <a:rPr lang="en-US" b="1" dirty="0">
                <a:solidFill>
                  <a:srgbClr val="FF0000"/>
                </a:solidFill>
              </a:rPr>
              <a:t>switch</a:t>
            </a:r>
            <a:r>
              <a:rPr lang="en-US" dirty="0" smtClean="0"/>
              <a:t>) statement to output </a:t>
            </a:r>
            <a:r>
              <a:rPr lang="en-US" b="1" dirty="0">
                <a:solidFill>
                  <a:srgbClr val="FF0000"/>
                </a:solidFill>
              </a:rPr>
              <a:t>“EVEN” </a:t>
            </a:r>
            <a:r>
              <a:rPr lang="en-US" dirty="0" smtClean="0"/>
              <a:t>if </a:t>
            </a:r>
            <a:r>
              <a:rPr lang="en-US" b="1" dirty="0">
                <a:solidFill>
                  <a:srgbClr val="FF0000"/>
                </a:solidFill>
              </a:rPr>
              <a:t>x </a:t>
            </a:r>
            <a:r>
              <a:rPr lang="en-US" dirty="0" smtClean="0"/>
              <a:t>is even and </a:t>
            </a:r>
            <a:r>
              <a:rPr lang="en-US" b="1" dirty="0">
                <a:solidFill>
                  <a:srgbClr val="FF0000"/>
                </a:solidFill>
              </a:rPr>
              <a:t>“</a:t>
            </a:r>
            <a:r>
              <a:rPr lang="en-US" b="1" dirty="0" smtClean="0">
                <a:solidFill>
                  <a:srgbClr val="FF0000"/>
                </a:solidFill>
              </a:rPr>
              <a:t>ODD”</a:t>
            </a:r>
            <a:r>
              <a:rPr lang="en-US" dirty="0" smtClean="0"/>
              <a:t> if  x is odd.</a:t>
            </a:r>
          </a:p>
          <a:p>
            <a:r>
              <a:rPr lang="en-US" dirty="0" smtClean="0"/>
              <a:t>You may not use any variable assignments.</a:t>
            </a:r>
          </a:p>
        </p:txBody>
      </p:sp>
    </p:spTree>
    <p:extLst>
      <p:ext uri="{BB962C8B-B14F-4D97-AF65-F5344CB8AC3E}">
        <p14:creationId xmlns:p14="http://schemas.microsoft.com/office/powerpoint/2010/main" val="2946755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93059" y="284809"/>
            <a:ext cx="8229600" cy="584775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smtClean="0"/>
              <a:t>Running Java Programs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61365" y="1600200"/>
            <a:ext cx="8892987" cy="2665345"/>
          </a:xfrm>
        </p:spPr>
        <p:txBody>
          <a:bodyPr wrap="square">
            <a:spAutoFit/>
          </a:bodyPr>
          <a:lstStyle/>
          <a:p>
            <a:pPr lvl="0"/>
            <a:r>
              <a:rPr lang="en-US" dirty="0"/>
              <a:t>Java </a:t>
            </a:r>
            <a:r>
              <a:rPr lang="en-US" dirty="0" smtClean="0"/>
              <a:t>does not directly compile to machine code.  What does it do instead?  </a:t>
            </a:r>
          </a:p>
          <a:p>
            <a:r>
              <a:rPr lang="en-US" dirty="0"/>
              <a:t>What is needed to run a Java byte code program on a given computer?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How </a:t>
            </a:r>
            <a:r>
              <a:rPr lang="en-US" dirty="0"/>
              <a:t>does this make </a:t>
            </a:r>
            <a:r>
              <a:rPr lang="en-US" dirty="0" smtClean="0"/>
              <a:t>Java </a:t>
            </a:r>
            <a:r>
              <a:rPr lang="en-US" i="1" dirty="0"/>
              <a:t>architecture </a:t>
            </a:r>
            <a:r>
              <a:rPr lang="en-US" i="1" dirty="0" smtClean="0"/>
              <a:t>neutral (able to run on many machines)</a:t>
            </a:r>
            <a:r>
              <a:rPr lang="en-US" dirty="0" smtClean="0"/>
              <a:t>?  </a:t>
            </a:r>
          </a:p>
        </p:txBody>
      </p:sp>
    </p:spTree>
    <p:extLst>
      <p:ext uri="{BB962C8B-B14F-4D97-AF65-F5344CB8AC3E}">
        <p14:creationId xmlns:p14="http://schemas.microsoft.com/office/powerpoint/2010/main" val="624302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93059" y="284809"/>
            <a:ext cx="8229600" cy="584775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smtClean="0"/>
              <a:t>Running Java Programs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61365" y="3659935"/>
            <a:ext cx="8892987" cy="3053143"/>
          </a:xfrm>
        </p:spPr>
        <p:txBody>
          <a:bodyPr wrap="square">
            <a:spAutoFit/>
          </a:bodyPr>
          <a:lstStyle/>
          <a:p>
            <a:pPr lvl="0"/>
            <a:endParaRPr lang="en-US" dirty="0"/>
          </a:p>
          <a:p>
            <a:pPr marL="341313" indent="0">
              <a:buNone/>
            </a:pPr>
            <a:r>
              <a:rPr lang="en-US" sz="2000" dirty="0"/>
              <a:t>Java </a:t>
            </a:r>
            <a:r>
              <a:rPr lang="en-US" sz="2000" dirty="0" smtClean="0"/>
              <a:t>programs </a:t>
            </a:r>
            <a:r>
              <a:rPr lang="en-US" sz="2000" dirty="0"/>
              <a:t>are compiled into </a:t>
            </a:r>
            <a:r>
              <a:rPr lang="en-US" sz="2000" b="1" dirty="0" err="1"/>
              <a:t>bytecode</a:t>
            </a:r>
            <a:r>
              <a:rPr lang="en-US" sz="2000" dirty="0"/>
              <a:t>.  </a:t>
            </a:r>
            <a:r>
              <a:rPr lang="en-US" sz="2000" dirty="0" smtClean="0"/>
              <a:t>To </a:t>
            </a:r>
            <a:r>
              <a:rPr lang="en-US" sz="2000" dirty="0"/>
              <a:t>run the </a:t>
            </a:r>
            <a:r>
              <a:rPr lang="en-US" sz="2000" dirty="0" err="1"/>
              <a:t>bytecode</a:t>
            </a:r>
            <a:r>
              <a:rPr lang="en-US" sz="2000" dirty="0"/>
              <a:t> program, a computer must have a suitable </a:t>
            </a:r>
            <a:r>
              <a:rPr lang="en-US" sz="2000" b="1" dirty="0"/>
              <a:t>Java virtual machine </a:t>
            </a:r>
            <a:r>
              <a:rPr lang="en-US" sz="2000" dirty="0" smtClean="0"/>
              <a:t>(an interpreter) installed.  </a:t>
            </a:r>
            <a:r>
              <a:rPr lang="en-US" sz="2000" dirty="0"/>
              <a:t>This translates the </a:t>
            </a:r>
            <a:r>
              <a:rPr lang="en-US" sz="2000" dirty="0" err="1"/>
              <a:t>bytecode</a:t>
            </a:r>
            <a:r>
              <a:rPr lang="en-US" sz="2000" dirty="0"/>
              <a:t> into the local machine code of the computer.  Since Java virtual machines have been developed for many different types of computer</a:t>
            </a:r>
            <a:r>
              <a:rPr lang="en-US" sz="2000" dirty="0" smtClean="0"/>
              <a:t>, and each VM can run the same byte code, the </a:t>
            </a:r>
            <a:r>
              <a:rPr lang="en-US" sz="2000" dirty="0"/>
              <a:t>byte code program is </a:t>
            </a:r>
            <a:r>
              <a:rPr lang="en-US" sz="2000" dirty="0" smtClean="0"/>
              <a:t>called architecture </a:t>
            </a:r>
            <a:r>
              <a:rPr lang="en-US" sz="2000" dirty="0"/>
              <a:t>neutral. 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1365" y="1282691"/>
            <a:ext cx="8892987" cy="266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Bookman Old Style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Bookman Old Style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Bookman Old Style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Bookman Old Style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Bookman Old Style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mtClean="0"/>
              <a:t>Java does not directly compile to machine code.  What does it do instead?  </a:t>
            </a:r>
          </a:p>
          <a:p>
            <a:r>
              <a:rPr lang="en-US" smtClean="0"/>
              <a:t>What is needed to run a Java byte code program on a given computer?</a:t>
            </a:r>
          </a:p>
          <a:p>
            <a:endParaRPr lang="en-US" smtClean="0"/>
          </a:p>
          <a:p>
            <a:r>
              <a:rPr lang="en-US" smtClean="0"/>
              <a:t>How does this make Java </a:t>
            </a:r>
            <a:r>
              <a:rPr lang="en-US" i="1" smtClean="0"/>
              <a:t>architecture neutral (able to run on many machines)</a:t>
            </a:r>
            <a:r>
              <a:rPr lang="en-US" smtClean="0"/>
              <a:t>?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3738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93059" y="284809"/>
            <a:ext cx="8229600" cy="584775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smtClean="0"/>
              <a:t>Primitive Data Types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61365" y="1600200"/>
            <a:ext cx="8892987" cy="769441"/>
          </a:xfrm>
        </p:spPr>
        <p:txBody>
          <a:bodyPr wrap="square">
            <a:spAutoFit/>
          </a:bodyPr>
          <a:lstStyle/>
          <a:p>
            <a:pPr lvl="0"/>
            <a:r>
              <a:rPr lang="en-US" dirty="0"/>
              <a:t>List the 8 primitive data types used in Java as well as the number of bytes used to store a </a:t>
            </a:r>
            <a:r>
              <a:rPr lang="en-US" dirty="0" smtClean="0"/>
              <a:t>value of </a:t>
            </a:r>
            <a:r>
              <a:rPr lang="en-US" dirty="0"/>
              <a:t>each type.   </a:t>
            </a:r>
          </a:p>
        </p:txBody>
      </p:sp>
    </p:spTree>
    <p:extLst>
      <p:ext uri="{BB962C8B-B14F-4D97-AF65-F5344CB8AC3E}">
        <p14:creationId xmlns:p14="http://schemas.microsoft.com/office/powerpoint/2010/main" val="3600089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93059" y="284809"/>
            <a:ext cx="8229600" cy="584775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smtClean="0"/>
              <a:t>Primitive Data Types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61365" y="1600200"/>
            <a:ext cx="8892987" cy="4019561"/>
          </a:xfrm>
        </p:spPr>
        <p:txBody>
          <a:bodyPr wrap="square">
            <a:spAutoFit/>
          </a:bodyPr>
          <a:lstStyle/>
          <a:p>
            <a:pPr lvl="0"/>
            <a:r>
              <a:rPr lang="en-US" dirty="0"/>
              <a:t>List the 8 primitive data types used in Java as well as the number of bytes used to store a </a:t>
            </a:r>
            <a:r>
              <a:rPr lang="en-US" dirty="0" smtClean="0"/>
              <a:t>value of </a:t>
            </a:r>
            <a:r>
              <a:rPr lang="en-US" dirty="0"/>
              <a:t>each type.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  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b="1" kern="12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3377" y="2669297"/>
            <a:ext cx="63111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	1 byte</a:t>
            </a:r>
          </a:p>
          <a:p>
            <a:pPr algn="l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byte 		1 byte</a:t>
            </a:r>
          </a:p>
          <a:p>
            <a:pPr algn="l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short 		2 bytes</a:t>
            </a:r>
          </a:p>
          <a:p>
            <a:pPr algn="l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 		2 bytes</a:t>
            </a:r>
          </a:p>
          <a:p>
            <a:pPr algn="l"/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		4 bytes</a:t>
            </a:r>
          </a:p>
          <a:p>
            <a:pPr algn="l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long 		8 bytes</a:t>
            </a:r>
          </a:p>
          <a:p>
            <a:pPr algn="l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 		4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bytes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8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bytes</a:t>
            </a:r>
          </a:p>
        </p:txBody>
      </p:sp>
    </p:spTree>
    <p:extLst>
      <p:ext uri="{BB962C8B-B14F-4D97-AF65-F5344CB8AC3E}">
        <p14:creationId xmlns:p14="http://schemas.microsoft.com/office/powerpoint/2010/main" val="2483166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25435" cy="4525963"/>
          </a:xfrm>
        </p:spPr>
        <p:txBody>
          <a:bodyPr/>
          <a:lstStyle/>
          <a:p>
            <a:pPr lvl="0"/>
            <a:r>
              <a:rPr lang="en-US" dirty="0" smtClean="0"/>
              <a:t>If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/>
              <a:t> are both variables for primitive data types (e.g.,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), </a:t>
            </a:r>
            <a:r>
              <a:rPr lang="en-US" dirty="0"/>
              <a:t>what sorts of thing do the variables actually store</a:t>
            </a:r>
            <a:r>
              <a:rPr lang="en-US" dirty="0" smtClean="0"/>
              <a:t>?  What about class types?</a:t>
            </a:r>
          </a:p>
          <a:p>
            <a:pPr lvl="0"/>
            <a:endParaRPr lang="en-US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3333CC"/>
                </a:solidFill>
              </a:rPr>
              <a:t> </a:t>
            </a:r>
            <a:endParaRPr lang="en-US" sz="2400" dirty="0">
              <a:solidFill>
                <a:srgbClr val="3333CC"/>
              </a:solidFill>
            </a:endParaRP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1755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25435" cy="4525963"/>
          </a:xfrm>
        </p:spPr>
        <p:txBody>
          <a:bodyPr/>
          <a:lstStyle/>
          <a:p>
            <a:pPr lvl="0"/>
            <a:r>
              <a:rPr lang="en-US" dirty="0" smtClean="0"/>
              <a:t>If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/>
              <a:t> are both variables for primitive data types (e.g.,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), </a:t>
            </a:r>
            <a:r>
              <a:rPr lang="en-US" dirty="0"/>
              <a:t>what sorts of thing do the variables actually store</a:t>
            </a:r>
            <a:r>
              <a:rPr lang="en-US" dirty="0" smtClean="0"/>
              <a:t>?  What about class types?</a:t>
            </a:r>
          </a:p>
          <a:p>
            <a:pPr lvl="0"/>
            <a:endParaRPr lang="en-US" dirty="0"/>
          </a:p>
          <a:p>
            <a:pPr marL="341313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/>
              <a:t> </a:t>
            </a:r>
            <a:r>
              <a:rPr lang="en-US" dirty="0" smtClean="0"/>
              <a:t>would both hold binary representations of the values. E.g., If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dirty="0" smtClean="0"/>
              <a:t>is assigned the value 10, then it will hold a binary representation of 10.</a:t>
            </a:r>
          </a:p>
          <a:p>
            <a:pPr marL="341313" indent="0">
              <a:buNone/>
            </a:pPr>
            <a:endParaRPr lang="en-US" dirty="0"/>
          </a:p>
          <a:p>
            <a:pPr marL="341313" indent="0">
              <a:buNone/>
            </a:pPr>
            <a:r>
              <a:rPr lang="en-US" dirty="0" smtClean="0"/>
              <a:t>The same is not true if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and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/>
              <a:t> have been declared to be the type of a class (e.g.,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/>
              <a:t>). In that case,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dirty="0" smtClean="0"/>
              <a:t>each hold a reference to an object (that is, the memory location of the object). 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8841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Savitch5Template</Template>
  <TotalTime>0</TotalTime>
  <Words>1972</Words>
  <Application>Microsoft Macintosh PowerPoint</Application>
  <PresentationFormat>On-screen Show (4:3)</PresentationFormat>
  <Paragraphs>308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Savitch4Template</vt:lpstr>
      <vt:lpstr>CSCI 1301 Introduction to Computing and Programming</vt:lpstr>
      <vt:lpstr>Test 1 Review</vt:lpstr>
      <vt:lpstr>Test Format</vt:lpstr>
      <vt:lpstr>Running Java Programs</vt:lpstr>
      <vt:lpstr>Running Java Programs</vt:lpstr>
      <vt:lpstr>Primitive Data Types</vt:lpstr>
      <vt:lpstr>Primitive 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 #1</vt:lpstr>
      <vt:lpstr>Practice #2</vt:lpstr>
      <vt:lpstr>Practice #3</vt:lpstr>
      <vt:lpstr>Practice #3</vt:lpstr>
      <vt:lpstr>Practice 4: Letter grades to numbers</vt:lpstr>
      <vt:lpstr>Practice 5: Storm Classification</vt:lpstr>
      <vt:lpstr>Practice 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2012-08-25T20:36:00Z</dcterms:created>
  <dcterms:modified xsi:type="dcterms:W3CDTF">2015-06-22T23:15:07Z</dcterms:modified>
</cp:coreProperties>
</file>