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335" r:id="rId2"/>
    <p:sldId id="336" r:id="rId3"/>
    <p:sldId id="832" r:id="rId4"/>
    <p:sldId id="339" r:id="rId5"/>
    <p:sldId id="678" r:id="rId6"/>
    <p:sldId id="810" r:id="rId7"/>
    <p:sldId id="836" r:id="rId8"/>
    <p:sldId id="837" r:id="rId9"/>
    <p:sldId id="838" r:id="rId10"/>
    <p:sldId id="839" r:id="rId11"/>
    <p:sldId id="840" r:id="rId12"/>
    <p:sldId id="842" r:id="rId13"/>
    <p:sldId id="845" r:id="rId14"/>
    <p:sldId id="846" r:id="rId15"/>
    <p:sldId id="847" r:id="rId16"/>
    <p:sldId id="843" r:id="rId17"/>
    <p:sldId id="844" r:id="rId18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72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CCFFCC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9" autoAdjust="0"/>
    <p:restoredTop sz="94683" autoAdjust="0"/>
  </p:normalViewPr>
  <p:slideViewPr>
    <p:cSldViewPr snapToGrid="0">
      <p:cViewPr varScale="1">
        <p:scale>
          <a:sx n="117" d="100"/>
          <a:sy n="117" d="100"/>
        </p:scale>
        <p:origin x="-96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00376F1-73F2-41CB-9F8A-DFE6DF524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43CDDB-18AD-4D8A-BBE4-889053665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72014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57835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43655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29476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F7679-BF54-2C4F-9FCA-55F72660B1D6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Bookman Old Style" pitchFamily="18" charset="0"/>
              </a:defRPr>
            </a:lvl1pPr>
            <a:lvl2pPr>
              <a:defRPr sz="2000">
                <a:latin typeface="Bookman Old Style" pitchFamily="18" charset="0"/>
              </a:defRPr>
            </a:lvl2pPr>
            <a:lvl3pPr>
              <a:defRPr sz="1800">
                <a:latin typeface="Bookman Old Style" pitchFamily="18" charset="0"/>
              </a:defRPr>
            </a:lvl3pPr>
            <a:lvl4pPr>
              <a:defRPr sz="1800">
                <a:latin typeface="Bookman Old Style" pitchFamily="18" charset="0"/>
              </a:defRPr>
            </a:lvl4pPr>
            <a:lvl5pPr>
              <a:defRPr sz="1800"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/>
              <a:t>Uses material from </a:t>
            </a: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> ISBN 0132162709</a:t>
            </a:r>
            <a:r>
              <a:rPr lang="en-US" sz="900" dirty="0" smtClean="0">
                <a:cs typeface="Arial" charset="0"/>
              </a:rPr>
              <a:t> © 2012 Pearson Education, Inc.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1863" y="2519363"/>
            <a:ext cx="7307262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CSCI 1301</a:t>
            </a:r>
            <a:br>
              <a:rPr lang="en-US" b="1" dirty="0" smtClean="0"/>
            </a:br>
            <a:r>
              <a:rPr lang="en-US" sz="3400" dirty="0" smtClean="0"/>
              <a:t>Introduction to Computing and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079875"/>
            <a:ext cx="640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Summer 2015</a:t>
            </a:r>
            <a:endParaRPr lang="en-US" sz="300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Linear Search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7163" y="685800"/>
            <a:ext cx="8986837" cy="548005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solidFill>
                  <a:srgbClr val="3F7F5F"/>
                </a:solidFill>
                <a:latin typeface="Consolas" charset="0"/>
              </a:rPr>
              <a:t>// An array to search through</a:t>
            </a:r>
          </a:p>
          <a:p>
            <a:pPr>
              <a:buFontTx/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arrayToSearch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 {-9, 0, 9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78, 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</a:rPr>
              <a:t>128, 9}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3F7F5F"/>
                </a:solidFill>
                <a:latin typeface="Consolas" charset="0"/>
              </a:rPr>
              <a:t>// A value to search for</a:t>
            </a:r>
          </a:p>
          <a:p>
            <a:pPr>
              <a:buFontTx/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searchValue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 9;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3F7F5F"/>
                </a:solidFill>
                <a:latin typeface="Consolas" charset="0"/>
              </a:rPr>
              <a:t>// Index to use while stepping through an array</a:t>
            </a:r>
          </a:p>
          <a:p>
            <a:pPr>
              <a:buFontTx/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 -1;</a:t>
            </a:r>
            <a:endParaRPr lang="en-US" sz="1800" dirty="0">
              <a:latin typeface="Consolas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3F7F5F"/>
                </a:solidFill>
                <a:latin typeface="Consolas" charset="0"/>
              </a:rPr>
              <a:t>// This loops does a linear search 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</a:rPr>
              <a:t>for 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=0 ;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arrayToSearch.</a:t>
            </a:r>
            <a:r>
              <a:rPr lang="en-US" sz="1800" b="1" dirty="0" err="1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&lt; 0;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++){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</a:rPr>
              <a:t>	if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arrayToSearch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] ==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searchValue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		{ 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; }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 == -1){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charset="0"/>
              </a:rPr>
              <a:t>"Value of "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searchValue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800" i="1" dirty="0">
                <a:solidFill>
                  <a:srgbClr val="2A00FF"/>
                </a:solidFill>
                <a:latin typeface="Consolas" charset="0"/>
              </a:rPr>
              <a:t>" not found"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charset="0"/>
              </a:rPr>
              <a:t>"Value of "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searchValue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800" i="1" dirty="0">
                <a:solidFill>
                  <a:srgbClr val="2A00FF"/>
                </a:solidFill>
                <a:latin typeface="Consolas" charset="0"/>
              </a:rPr>
              <a:t>" found at index "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 + 	</a:t>
            </a:r>
            <a:r>
              <a:rPr lang="en-US" sz="1800" i="1" dirty="0" err="1">
                <a:solidFill>
                  <a:srgbClr val="000000"/>
                </a:solidFill>
                <a:latin typeface="Consolas" charset="0"/>
              </a:rPr>
              <a:t>indexOfSearch</a:t>
            </a:r>
            <a:r>
              <a:rPr lang="en-US" sz="1800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0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538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For-each statement with an array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46100" y="1176215"/>
            <a:ext cx="8597900" cy="3573463"/>
          </a:xfrm>
        </p:spPr>
        <p:txBody>
          <a:bodyPr/>
          <a:lstStyle/>
          <a:p>
            <a:pPr>
              <a:buFontTx/>
              <a:buNone/>
            </a:pPr>
            <a:r>
              <a:rPr lang="fr-FR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[] x = {7.5, 6, 2, 5.7, 0, 99, 108, 66, . . .};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sum = 0;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average = 0;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7F0055"/>
              </a:solidFill>
              <a:latin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charset="0"/>
                <a:cs typeface="Consolas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value : x){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	sum += value;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7F0055"/>
              </a:solidFill>
              <a:latin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if(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x.</a:t>
            </a:r>
            <a:r>
              <a:rPr lang="en-US" sz="1800" b="1" dirty="0" err="1">
                <a:solidFill>
                  <a:srgbClr val="0000C0"/>
                </a:solidFill>
                <a:latin typeface="Consolas" charset="0"/>
                <a:cs typeface="Consolas" charset="0"/>
              </a:rPr>
              <a:t>length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!= 0) </a:t>
            </a:r>
            <a:endParaRPr lang="en-US" sz="1800" b="1" dirty="0" smtClean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charset="0"/>
                <a:cs typeface="Consolas" charset="0"/>
              </a:rPr>
              <a:t>{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cs typeface="Consolas" charset="0"/>
              </a:rPr>
              <a:t>  average </a:t>
            </a:r>
            <a:r>
              <a:rPr lang="en-US" sz="1800" b="1" dirty="0">
                <a:solidFill>
                  <a:srgbClr val="000000"/>
                </a:solidFill>
                <a:latin typeface="Consolas" charset="0"/>
                <a:cs typeface="Consolas" charset="0"/>
              </a:rPr>
              <a:t>= sum / </a:t>
            </a:r>
            <a:r>
              <a:rPr lang="en-US" sz="1800" b="1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x.</a:t>
            </a:r>
            <a:r>
              <a:rPr lang="en-US" sz="1800" b="1" dirty="0" err="1">
                <a:solidFill>
                  <a:srgbClr val="0000C0"/>
                </a:solidFill>
                <a:latin typeface="Consolas" charset="0"/>
                <a:cs typeface="Consolas" charset="0"/>
              </a:rPr>
              <a:t>length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charset="0"/>
                <a:cs typeface="Consolas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charset="0"/>
                <a:cs typeface="Consolas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charset="0"/>
                <a:cs typeface="Consolas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charset="0"/>
                <a:cs typeface="Consolas" charset="0"/>
              </a:rPr>
              <a:t>"The average of the values in x is "</a:t>
            </a:r>
            <a:r>
              <a:rPr lang="en-US" sz="1800" b="1" i="1" dirty="0">
                <a:solidFill>
                  <a:srgbClr val="000000"/>
                </a:solidFill>
                <a:latin typeface="Consolas" charset="0"/>
                <a:cs typeface="Consolas" charset="0"/>
              </a:rPr>
              <a:t> + average);</a:t>
            </a:r>
            <a:endParaRPr lang="en-US" sz="1800" b="1" dirty="0">
              <a:latin typeface="Consolas" charset="0"/>
              <a:cs typeface="Consolas" charset="0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198" y="332810"/>
            <a:ext cx="4572000" cy="5909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MethodChaining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"Inside Method 1"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"Leaving Method 1"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1;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methodTwo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"Inside Method 2"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methodOne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+ 1;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"Leaving Method 2"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methodThree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"Inside Method 3"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methodTwo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+ 2;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"Leaving Method 3"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value;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MethodChaining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mc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MethodChaining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mc.methodThree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"Final value is: 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+ v);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667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796925"/>
          </a:xfrm>
        </p:spPr>
        <p:txBody>
          <a:bodyPr/>
          <a:lstStyle/>
          <a:p>
            <a:r>
              <a:rPr lang="en-US" sz="3600" dirty="0">
                <a:latin typeface="Arial" charset="0"/>
              </a:rPr>
              <a:t>Ch. 4 </a:t>
            </a:r>
            <a:r>
              <a:rPr lang="en-US" sz="3600" dirty="0" smtClean="0">
                <a:latin typeface="Arial" charset="0"/>
              </a:rPr>
              <a:t>Practice</a:t>
            </a:r>
            <a:endParaRPr lang="en-US" sz="3600" dirty="0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995363"/>
            <a:ext cx="8489950" cy="5405437"/>
          </a:xfrm>
        </p:spPr>
        <p:txBody>
          <a:bodyPr/>
          <a:lstStyle/>
          <a:p>
            <a:pPr marL="514350" indent="-514350"/>
            <a:r>
              <a:rPr lang="en-US" sz="2400" dirty="0" smtClean="0">
                <a:latin typeface="Arial" charset="0"/>
              </a:rPr>
              <a:t>Assume </a:t>
            </a:r>
            <a:r>
              <a:rPr lang="en-US" sz="2400" dirty="0">
                <a:latin typeface="Arial" charset="0"/>
              </a:rPr>
              <a:t>a user inputs two nonnegative integers x and y.  Without using a * operator, compute their product and print it.  Do </a:t>
            </a:r>
            <a:r>
              <a:rPr lang="en-US" sz="2400" b="1" i="1" dirty="0">
                <a:latin typeface="Arial" charset="0"/>
              </a:rPr>
              <a:t>not</a:t>
            </a:r>
            <a:r>
              <a:rPr lang="en-US" sz="2400" dirty="0">
                <a:latin typeface="Arial" charset="0"/>
              </a:rPr>
              <a:t> use any methods in the Math class. </a:t>
            </a:r>
          </a:p>
          <a:p>
            <a:pPr marL="914400" lvl="1" indent="-514350"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marL="514350" indent="-514350"/>
            <a:r>
              <a:rPr lang="en-US" sz="2400" dirty="0">
                <a:latin typeface="Arial" charset="0"/>
              </a:rPr>
              <a:t>Assume a user inputs two nonnegative integers x and y.  Compute </a:t>
            </a:r>
            <a:r>
              <a:rPr lang="en-US" sz="2400" dirty="0" err="1">
                <a:latin typeface="Arial" charset="0"/>
              </a:rPr>
              <a:t>x</a:t>
            </a:r>
            <a:r>
              <a:rPr lang="en-US" sz="2400" baseline="30000" dirty="0" err="1">
                <a:latin typeface="Arial" charset="0"/>
              </a:rPr>
              <a:t>y</a:t>
            </a:r>
            <a:r>
              <a:rPr lang="en-US" sz="2400" dirty="0">
                <a:latin typeface="Arial" charset="0"/>
              </a:rPr>
              <a:t>, x raised to the power of y, and print it.  Do </a:t>
            </a:r>
            <a:r>
              <a:rPr lang="en-US" sz="2400" b="1" i="1" dirty="0">
                <a:latin typeface="Arial" charset="0"/>
              </a:rPr>
              <a:t>not</a:t>
            </a:r>
            <a:r>
              <a:rPr lang="en-US" sz="2400" dirty="0">
                <a:latin typeface="Arial" charset="0"/>
              </a:rPr>
              <a:t> use any methods in the Math class.</a:t>
            </a: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1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796925"/>
          </a:xfrm>
        </p:spPr>
        <p:txBody>
          <a:bodyPr/>
          <a:lstStyle/>
          <a:p>
            <a:r>
              <a:rPr lang="en-US" sz="3600" smtClean="0">
                <a:latin typeface="Arial" charset="0"/>
              </a:rPr>
              <a:t>Practice (</a:t>
            </a:r>
            <a:r>
              <a:rPr lang="en-US" sz="3600" dirty="0">
                <a:latin typeface="Arial" charset="0"/>
              </a:rPr>
              <a:t>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798513"/>
            <a:ext cx="8597900" cy="5510212"/>
          </a:xfrm>
        </p:spPr>
        <p:txBody>
          <a:bodyPr/>
          <a:lstStyle/>
          <a:p>
            <a:pPr marL="514350" indent="-514350">
              <a:buFontTx/>
              <a:buNone/>
            </a:pPr>
            <a:r>
              <a:rPr lang="en-US" sz="2800">
                <a:latin typeface="Arial" charset="0"/>
              </a:rPr>
              <a:t>Input:  String s, where s.length() &gt; 0</a:t>
            </a:r>
          </a:p>
          <a:p>
            <a:pPr marL="514350" indent="-514350">
              <a:buFontTx/>
              <a:buNone/>
            </a:pPr>
            <a:r>
              <a:rPr lang="en-US" sz="2800">
                <a:latin typeface="Arial" charset="0"/>
              </a:rPr>
              <a:t>Output:  The number of English lowercase letters in s</a:t>
            </a:r>
          </a:p>
          <a:p>
            <a:pPr marL="514350" indent="-514350">
              <a:buFontTx/>
              <a:buNone/>
            </a:pPr>
            <a:endParaRPr lang="en-US" sz="2400">
              <a:latin typeface="Arial" charset="0"/>
            </a:endParaRPr>
          </a:p>
          <a:p>
            <a:pPr marL="914400" lvl="1" indent="-514350">
              <a:buFont typeface="Wingdings" charset="0"/>
              <a:buNone/>
            </a:pPr>
            <a:r>
              <a:rPr lang="en-US" sz="2400">
                <a:latin typeface="Arial" charset="0"/>
              </a:rPr>
              <a:t>	</a:t>
            </a:r>
            <a:r>
              <a:rPr lang="en-US" sz="2400" u="sng">
                <a:latin typeface="Arial" charset="0"/>
              </a:rPr>
              <a:t>Examples</a:t>
            </a:r>
          </a:p>
          <a:p>
            <a:pPr marL="914400" lvl="1" indent="-514350">
              <a:buFont typeface="Wingdings" charset="0"/>
              <a:buNone/>
            </a:pPr>
            <a:endParaRPr lang="en-US" sz="2400" u="sng">
              <a:latin typeface="Arial" charset="0"/>
            </a:endParaRPr>
          </a:p>
          <a:p>
            <a:pPr marL="914400" lvl="1" indent="-514350">
              <a:buFont typeface="Wingdings" charset="0"/>
              <a:buNone/>
            </a:pPr>
            <a:r>
              <a:rPr lang="en-US" sz="2400">
                <a:latin typeface="Arial" charset="0"/>
              </a:rPr>
              <a:t>	Enter a String s:  BanAnA</a:t>
            </a:r>
          </a:p>
          <a:p>
            <a:pPr marL="914400" lvl="1" indent="-514350">
              <a:buFont typeface="Wingdings" charset="0"/>
              <a:buNone/>
            </a:pPr>
            <a:r>
              <a:rPr lang="en-US" sz="2400">
                <a:latin typeface="Arial" charset="0"/>
              </a:rPr>
              <a:t>	Output:  BanAnA has 3 lowercase letters </a:t>
            </a:r>
          </a:p>
          <a:p>
            <a:pPr marL="914400" lvl="1" indent="-514350">
              <a:buFont typeface="Wingdings" charset="0"/>
              <a:buNone/>
            </a:pPr>
            <a:endParaRPr lang="en-US" sz="2400">
              <a:latin typeface="Arial" charset="0"/>
            </a:endParaRPr>
          </a:p>
          <a:p>
            <a:pPr marL="914400" lvl="1" indent="-514350">
              <a:buFont typeface="Wingdings" charset="0"/>
              <a:buNone/>
            </a:pPr>
            <a:r>
              <a:rPr lang="en-US" sz="2400">
                <a:latin typeface="Arial" charset="0"/>
              </a:rPr>
              <a:t>	Enter a String s:  ABcdefGHi123;</a:t>
            </a:r>
          </a:p>
          <a:p>
            <a:pPr marL="914400" lvl="1" indent="-514350">
              <a:buFont typeface="Wingdings" charset="0"/>
              <a:buNone/>
            </a:pPr>
            <a:r>
              <a:rPr lang="en-US" sz="2400">
                <a:latin typeface="Arial" charset="0"/>
              </a:rPr>
              <a:t>	Output:  ABcdefGHi123; has 5 lowercase letters </a:t>
            </a:r>
          </a:p>
          <a:p>
            <a:pPr marL="914400" lvl="1" indent="-514350">
              <a:buFont typeface="Wingdings" charset="0"/>
              <a:buNone/>
            </a:pPr>
            <a:r>
              <a:rPr lang="en-US" sz="2400">
                <a:latin typeface="Arial" charset="0"/>
              </a:rPr>
              <a:t>	</a:t>
            </a:r>
            <a:endParaRPr lang="en-US">
              <a:latin typeface="Arial" charset="0"/>
            </a:endParaRPr>
          </a:p>
          <a:p>
            <a:pPr marL="914400" lvl="1" indent="-514350">
              <a:buFont typeface="Arial" charset="0"/>
              <a:buAutoNum type="arabicPeriod" startAt="6"/>
            </a:pPr>
            <a:endParaRPr lang="en-US">
              <a:latin typeface="Arial" charset="0"/>
            </a:endParaRPr>
          </a:p>
          <a:p>
            <a:pPr marL="914400" lvl="1" indent="-514350">
              <a:buFont typeface="Arial" charset="0"/>
              <a:buAutoNum type="arabicPeriod" startAt="6"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1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796925"/>
          </a:xfrm>
        </p:spPr>
        <p:txBody>
          <a:bodyPr/>
          <a:lstStyle/>
          <a:p>
            <a:r>
              <a:rPr lang="en-US" sz="3600" dirty="0" smtClean="0">
                <a:latin typeface="Arial" charset="0"/>
              </a:rPr>
              <a:t>Practice </a:t>
            </a:r>
            <a:r>
              <a:rPr lang="en-US" sz="3600" dirty="0">
                <a:latin typeface="Arial" charset="0"/>
              </a:rPr>
              <a:t>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798513"/>
            <a:ext cx="8489950" cy="5510212"/>
          </a:xfrm>
        </p:spPr>
        <p:txBody>
          <a:bodyPr/>
          <a:lstStyle/>
          <a:p>
            <a:pPr marL="514350" indent="-514350"/>
            <a:endParaRPr lang="en-US" sz="2400" dirty="0">
              <a:latin typeface="Arial" charset="0"/>
            </a:endParaRPr>
          </a:p>
          <a:p>
            <a:pPr marL="514350" indent="-514350"/>
            <a:r>
              <a:rPr lang="en-US" sz="2400" dirty="0">
                <a:latin typeface="Arial" charset="0"/>
              </a:rPr>
              <a:t>Assume a user inputs a String </a:t>
            </a:r>
            <a:r>
              <a:rPr lang="en-US" sz="2400" b="1" dirty="0">
                <a:latin typeface="Arial" charset="0"/>
              </a:rPr>
              <a:t>s</a:t>
            </a:r>
            <a:r>
              <a:rPr lang="en-US" sz="2400" dirty="0">
                <a:latin typeface="Arial" charset="0"/>
              </a:rPr>
              <a:t> that contains at least one character.  Print the String </a:t>
            </a:r>
            <a:r>
              <a:rPr lang="en-US" sz="2400" b="1" dirty="0">
                <a:latin typeface="Arial" charset="0"/>
              </a:rPr>
              <a:t>s</a:t>
            </a:r>
            <a:r>
              <a:rPr lang="en-US" sz="2400" dirty="0">
                <a:latin typeface="Arial" charset="0"/>
              </a:rPr>
              <a:t> in reverse order. For example, if s is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 err="1">
                <a:latin typeface="Arial" charset="0"/>
              </a:rPr>
              <a:t>abcd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, then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 err="1">
                <a:latin typeface="Arial" charset="0"/>
              </a:rPr>
              <a:t>dcba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should be printed.  The program should work for any valid input String s.</a:t>
            </a:r>
          </a:p>
          <a:p>
            <a:pPr marL="514350" indent="-514350">
              <a:buFontTx/>
              <a:buAutoNum type="arabicPeriod" startAt="6"/>
            </a:pPr>
            <a:endParaRPr lang="en-US" sz="2400" baseline="30000" dirty="0">
              <a:latin typeface="Arial" charset="0"/>
            </a:endParaRPr>
          </a:p>
          <a:p>
            <a:pPr marL="514350" indent="-514350">
              <a:buFontTx/>
              <a:buAutoNum type="arabicPeriod" startAt="6"/>
            </a:pPr>
            <a:endParaRPr lang="en-US" sz="2400" baseline="30000" dirty="0">
              <a:latin typeface="Arial" charset="0"/>
            </a:endParaRPr>
          </a:p>
          <a:p>
            <a:pPr marL="514350" indent="-514350"/>
            <a:r>
              <a:rPr lang="en-US" sz="2400" dirty="0">
                <a:latin typeface="Arial" charset="0"/>
              </a:rPr>
              <a:t>Suppose we have two Strings </a:t>
            </a:r>
            <a:r>
              <a:rPr lang="en-US" sz="2400" b="1" i="1" dirty="0">
                <a:latin typeface="Arial" charset="0"/>
              </a:rPr>
              <a:t>s</a:t>
            </a:r>
            <a:r>
              <a:rPr lang="en-US" sz="2400" dirty="0">
                <a:latin typeface="Arial" charset="0"/>
              </a:rPr>
              <a:t> and </a:t>
            </a:r>
            <a:r>
              <a:rPr lang="en-US" sz="2400" b="1" i="1" dirty="0">
                <a:latin typeface="Arial" charset="0"/>
              </a:rPr>
              <a:t>t</a:t>
            </a:r>
            <a:r>
              <a:rPr lang="en-US" sz="2400" dirty="0">
                <a:latin typeface="Arial" charset="0"/>
              </a:rPr>
              <a:t> inputted by a user, where each String contains at least one character.  Write a program that prints out if </a:t>
            </a:r>
            <a:r>
              <a:rPr lang="en-US" sz="2400" b="1" i="1" dirty="0">
                <a:latin typeface="Arial" charset="0"/>
              </a:rPr>
              <a:t>s</a:t>
            </a:r>
            <a:r>
              <a:rPr lang="en-US" sz="2400" dirty="0">
                <a:latin typeface="Arial" charset="0"/>
              </a:rPr>
              <a:t> and </a:t>
            </a:r>
            <a:r>
              <a:rPr lang="en-US" sz="2400" b="1" i="1" dirty="0">
                <a:latin typeface="Arial" charset="0"/>
              </a:rPr>
              <a:t>t</a:t>
            </a:r>
            <a:r>
              <a:rPr lang="en-US" sz="2400" dirty="0">
                <a:latin typeface="Arial" charset="0"/>
              </a:rPr>
              <a:t> are equal (case sensitive).  For this program </a:t>
            </a:r>
            <a:r>
              <a:rPr lang="en-US" sz="2400" b="1" i="1" dirty="0">
                <a:latin typeface="Arial" charset="0"/>
              </a:rPr>
              <a:t>DO NOT</a:t>
            </a:r>
            <a:r>
              <a:rPr lang="en-US" sz="2400" dirty="0">
                <a:latin typeface="Arial" charset="0"/>
              </a:rPr>
              <a:t> use any of the following String methods:  </a:t>
            </a:r>
            <a:r>
              <a:rPr lang="en-US" sz="2000" b="1" dirty="0">
                <a:latin typeface="Arial" charset="0"/>
              </a:rPr>
              <a:t>equals, </a:t>
            </a:r>
            <a:r>
              <a:rPr lang="en-US" sz="2000" b="1" dirty="0" err="1">
                <a:latin typeface="Arial" charset="0"/>
              </a:rPr>
              <a:t>equalsIgnoreCase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dirty="0" err="1">
                <a:latin typeface="Arial" charset="0"/>
              </a:rPr>
              <a:t>compareTo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dirty="0" err="1">
                <a:latin typeface="Arial" charset="0"/>
              </a:rPr>
              <a:t>compareToIgnoreCase</a:t>
            </a:r>
            <a:r>
              <a:rPr lang="en-US" sz="2000" b="1" dirty="0">
                <a:latin typeface="Arial" charset="0"/>
              </a:rPr>
              <a:t>.</a:t>
            </a:r>
          </a:p>
          <a:p>
            <a:pPr marL="514350" indent="-514350">
              <a:buFontTx/>
              <a:buAutoNum type="arabicPeriod" startAt="6"/>
            </a:pPr>
            <a:endParaRPr lang="en-US" sz="2400" dirty="0">
              <a:latin typeface="Arial" charset="0"/>
            </a:endParaRPr>
          </a:p>
          <a:p>
            <a:pPr marL="914400" lvl="1" indent="-514350">
              <a:buFont typeface="Arial" charset="0"/>
              <a:buAutoNum type="arabicPeriod" startAt="6"/>
            </a:pPr>
            <a:endParaRPr lang="en-US" sz="2400" dirty="0">
              <a:latin typeface="Arial" charset="0"/>
            </a:endParaRPr>
          </a:p>
          <a:p>
            <a:pPr marL="914400" lvl="1" indent="-514350">
              <a:buFont typeface="Arial" charset="0"/>
              <a:buAutoNum type="arabicPeriod" startAt="6"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9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called equals that takes two integer parameters and returns whether they are equal or not.</a:t>
            </a:r>
          </a:p>
          <a:p>
            <a:endParaRPr lang="en-US" dirty="0"/>
          </a:p>
          <a:p>
            <a:r>
              <a:rPr lang="en-US" dirty="0" smtClean="0"/>
              <a:t>Write a method that takes an integer input (n) and returns the sum from 1 to that number.</a:t>
            </a:r>
          </a:p>
          <a:p>
            <a:pPr lvl="1"/>
            <a:r>
              <a:rPr lang="en-US" dirty="0" smtClean="0"/>
              <a:t>For example, inputting 5 returns 15 (1+2+3+4+5)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2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write a basic class with two or three attributes and actions.  Understand the complete syntax.</a:t>
            </a:r>
          </a:p>
          <a:p>
            <a:endParaRPr lang="en-US" dirty="0"/>
          </a:p>
          <a:p>
            <a:r>
              <a:rPr lang="en-US" dirty="0" smtClean="0"/>
              <a:t>Write a class called </a:t>
            </a:r>
            <a:r>
              <a:rPr lang="en-US" dirty="0" err="1" smtClean="0"/>
              <a:t>TwoValues</a:t>
            </a:r>
            <a:r>
              <a:rPr lang="en-US" dirty="0" smtClean="0"/>
              <a:t> with two integer attributes.  Then, write methods to calculate the sum, product, difference.  You could also implement the power method from a previous example in </a:t>
            </a:r>
            <a:r>
              <a:rPr lang="en-US" smtClean="0"/>
              <a:t>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1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6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Test 2 Review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test will consist of (approximately):</a:t>
            </a:r>
          </a:p>
          <a:p>
            <a:pPr lvl="1"/>
            <a:r>
              <a:rPr lang="en-US" sz="1800" dirty="0" smtClean="0"/>
              <a:t>10 True/False (2 </a:t>
            </a:r>
            <a:r>
              <a:rPr lang="en-US" sz="1800" dirty="0" err="1" smtClean="0"/>
              <a:t>pts</a:t>
            </a:r>
            <a:r>
              <a:rPr lang="en-US" sz="1800" dirty="0" smtClean="0"/>
              <a:t> each)</a:t>
            </a:r>
          </a:p>
          <a:p>
            <a:pPr lvl="1"/>
            <a:r>
              <a:rPr lang="en-US" sz="1800" dirty="0" smtClean="0"/>
              <a:t>10 Multiple Choice (2 </a:t>
            </a:r>
            <a:r>
              <a:rPr lang="en-US" sz="1800" dirty="0" err="1" smtClean="0"/>
              <a:t>pts</a:t>
            </a:r>
            <a:r>
              <a:rPr lang="en-US" sz="1800" dirty="0" smtClean="0"/>
              <a:t> each)</a:t>
            </a:r>
          </a:p>
          <a:p>
            <a:pPr lvl="1"/>
            <a:r>
              <a:rPr lang="en-US" sz="1800" dirty="0" smtClean="0"/>
              <a:t>6 Short Answer (30 total points)</a:t>
            </a:r>
          </a:p>
          <a:p>
            <a:pPr lvl="1"/>
            <a:r>
              <a:rPr lang="en-US" sz="1800" dirty="0" smtClean="0"/>
              <a:t>3 Java Code Writing Problems (10 </a:t>
            </a:r>
            <a:r>
              <a:rPr lang="en-US" sz="1800" dirty="0" err="1" smtClean="0"/>
              <a:t>pts</a:t>
            </a:r>
            <a:r>
              <a:rPr lang="en-US" sz="1800" dirty="0" smtClean="0"/>
              <a:t> each)</a:t>
            </a:r>
          </a:p>
          <a:p>
            <a:r>
              <a:rPr lang="en-US" sz="2000" dirty="0" smtClean="0"/>
              <a:t>Short Answer can be anything from:</a:t>
            </a:r>
          </a:p>
          <a:p>
            <a:pPr lvl="1"/>
            <a:r>
              <a:rPr lang="en-US" sz="1800" dirty="0" smtClean="0"/>
              <a:t>Code reading</a:t>
            </a:r>
          </a:p>
          <a:p>
            <a:pPr lvl="1"/>
            <a:r>
              <a:rPr lang="en-US" sz="1800" dirty="0" smtClean="0"/>
              <a:t>Writing short code snippets</a:t>
            </a:r>
          </a:p>
          <a:p>
            <a:pPr lvl="1"/>
            <a:r>
              <a:rPr lang="en-US" sz="1800" dirty="0" smtClean="0"/>
              <a:t>Fill in the Blank</a:t>
            </a:r>
          </a:p>
          <a:p>
            <a:r>
              <a:rPr lang="en-US" sz="2000" dirty="0" smtClean="0"/>
              <a:t>You will also be asked to create </a:t>
            </a:r>
            <a:r>
              <a:rPr lang="en-US" sz="2000" dirty="0"/>
              <a:t>3</a:t>
            </a:r>
            <a:r>
              <a:rPr lang="en-US" sz="2000" dirty="0" smtClean="0"/>
              <a:t> small but complete programs to perform some task.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00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75130" y="331695"/>
            <a:ext cx="8229600" cy="582706"/>
          </a:xfrm>
        </p:spPr>
        <p:txBody>
          <a:bodyPr/>
          <a:lstStyle/>
          <a:p>
            <a:pPr eaLnBrk="1" hangingPunct="1"/>
            <a:r>
              <a:rPr lang="en-US" dirty="0"/>
              <a:t>Test </a:t>
            </a:r>
            <a:r>
              <a:rPr lang="en-US" dirty="0" smtClean="0"/>
              <a:t>Coverage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596247" y="962959"/>
            <a:ext cx="8413282" cy="5393017"/>
          </a:xfrm>
        </p:spPr>
        <p:txBody>
          <a:bodyPr/>
          <a:lstStyle/>
          <a:p>
            <a:pPr marL="285750" lvl="1" eaLnBrk="1" hangingPunct="1">
              <a:spcBef>
                <a:spcPts val="300"/>
              </a:spcBef>
            </a:pPr>
            <a:r>
              <a:rPr lang="en-US" sz="2400" dirty="0" smtClean="0"/>
              <a:t>Anything on the study guide you would like to discuss?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059" y="284809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Types of Loops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61365" y="1600200"/>
            <a:ext cx="8892987" cy="3613296"/>
          </a:xfr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How do we know when to use for loops, while loops, do while loops?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Be able to trace loop execution.  </a:t>
            </a:r>
            <a:endParaRPr lang="en-US" dirty="0"/>
          </a:p>
          <a:p>
            <a:pPr lvl="0"/>
            <a:r>
              <a:rPr lang="en-US" dirty="0" smtClean="0"/>
              <a:t>Is the following an infinite loop:</a:t>
            </a:r>
          </a:p>
          <a:p>
            <a:pPr marL="0" lvl="0" indent="0"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 </a:t>
            </a:r>
            <a:r>
              <a:rPr lang="en-US" dirty="0" err="1" smtClean="0"/>
              <a:t>i</a:t>
            </a:r>
            <a:r>
              <a:rPr lang="en-US" dirty="0" smtClean="0"/>
              <a:t> &gt; 100;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lv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2430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059" y="284809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Nested Loops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1365" y="1282691"/>
            <a:ext cx="889298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Understand how to trace nested loops.  </a:t>
            </a:r>
          </a:p>
          <a:p>
            <a:pPr lvl="1"/>
            <a:r>
              <a:rPr lang="en-US" dirty="0" smtClean="0"/>
              <a:t>Quiz 4 is a good example</a:t>
            </a:r>
          </a:p>
          <a:p>
            <a:pPr lvl="1"/>
            <a:r>
              <a:rPr lang="en-US" dirty="0"/>
              <a:t>2 Practice examples on </a:t>
            </a:r>
            <a:r>
              <a:rPr lang="en-US" dirty="0" err="1"/>
              <a:t>eLC</a:t>
            </a:r>
            <a:r>
              <a:rPr lang="en-US" dirty="0"/>
              <a:t> along with the quiz we took in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Another example in the slides on looping</a:t>
            </a:r>
          </a:p>
          <a:p>
            <a:endParaRPr lang="en-US" dirty="0"/>
          </a:p>
          <a:p>
            <a:r>
              <a:rPr lang="en-US" dirty="0" smtClean="0"/>
              <a:t>Remember example nested loop : output 1/1, 1/2, 1/3,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Another great example: </a:t>
            </a:r>
            <a:r>
              <a:rPr lang="en-US" dirty="0" smtClean="0"/>
              <a:t>lab 5.</a:t>
            </a:r>
            <a:r>
              <a:rPr lang="en-US" dirty="0" smtClean="0"/>
              <a:t>.  </a:t>
            </a:r>
            <a:r>
              <a:rPr lang="en-US" dirty="0" smtClean="0"/>
              <a:t>Combines nested loops with arrays.  Try to write a solution to lab </a:t>
            </a:r>
            <a:r>
              <a:rPr lang="en-US" dirty="0" smtClean="0"/>
              <a:t>5 </a:t>
            </a:r>
            <a:r>
              <a:rPr lang="en-US" dirty="0" smtClean="0"/>
              <a:t>on paper.  i.e. initialize the x and y arrays and then print the asterisks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51373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4095" y="519005"/>
            <a:ext cx="8626475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The break Statement in Loops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624" y="1294163"/>
            <a:ext cx="8731621" cy="5306067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What does this do?</a:t>
            </a: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What is the problem with using break statements? </a:t>
            </a: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marL="0" indent="0" eaLnBrk="1" hangingPunct="1">
              <a:buNone/>
            </a:pPr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7482" y="1720807"/>
            <a:ext cx="6615953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n = 1; n &lt;= 5; n++)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algn="l">
              <a:tabLst>
                <a:tab pos="28733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(n == 3)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break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”Hello"</a:t>
            </a:r>
            <a:r>
              <a:rPr lang="en-US" i="1">
                <a:solidFill>
                  <a:srgbClr val="000000"/>
                </a:solidFill>
                <a:latin typeface="Consolas"/>
              </a:rPr>
              <a:t>)</a:t>
            </a:r>
            <a:r>
              <a:rPr lang="en-US" i="1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941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Arrays and Loops</a:t>
            </a:r>
            <a:endParaRPr lang="en-US" sz="2800" b="1" dirty="0" smtClean="0">
              <a:solidFill>
                <a:srgbClr val="C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6988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endParaRPr lang="en-US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Could also use loops to print arrays, sum all values in an array,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0462" y="1597041"/>
            <a:ext cx="7342096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"How many temperatures do you have?"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size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temperature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[size];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 Read temperatures and compute their average:</a:t>
            </a:r>
          </a:p>
          <a:p>
            <a:pPr algn="l"/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temperature.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temperatures:"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index = 0; index &lt;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temperature.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index++)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temperature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[index]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sum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sum + temperature[index];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average = sum /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temperature.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average temperature is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average);</a:t>
            </a:r>
          </a:p>
        </p:txBody>
      </p:sp>
    </p:spTree>
    <p:extLst>
      <p:ext uri="{BB962C8B-B14F-4D97-AF65-F5344CB8AC3E}">
        <p14:creationId xmlns:p14="http://schemas.microsoft.com/office/powerpoint/2010/main" val="15039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Arrays and Loops</a:t>
            </a:r>
            <a:endParaRPr lang="en-US" sz="2800" b="1" dirty="0" smtClean="0">
              <a:solidFill>
                <a:srgbClr val="C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6988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How would you write code to test if two arrays are equal?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Can we use ==? 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5039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0</TotalTime>
  <Words>1121</Words>
  <Application>Microsoft Macintosh PowerPoint</Application>
  <PresentationFormat>On-screen Show (4:3)</PresentationFormat>
  <Paragraphs>175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Savitch4Template</vt:lpstr>
      <vt:lpstr>CSCI 1301 Introduction to Computing and Programming</vt:lpstr>
      <vt:lpstr>Test 2 Review</vt:lpstr>
      <vt:lpstr>Test Format</vt:lpstr>
      <vt:lpstr>Test Coverage </vt:lpstr>
      <vt:lpstr>Types of Loops</vt:lpstr>
      <vt:lpstr>Nested Loops</vt:lpstr>
      <vt:lpstr>The break Statement in Loops</vt:lpstr>
      <vt:lpstr>Arrays and Loops</vt:lpstr>
      <vt:lpstr>Arrays and Loops</vt:lpstr>
      <vt:lpstr>Linear Search</vt:lpstr>
      <vt:lpstr>For-each statement with an array</vt:lpstr>
      <vt:lpstr>PowerPoint Presentation</vt:lpstr>
      <vt:lpstr>Ch. 4 Practice</vt:lpstr>
      <vt:lpstr>Practice (cont.)</vt:lpstr>
      <vt:lpstr>Practice (cont.)</vt:lpstr>
      <vt:lpstr>Method Writing</vt:lpstr>
      <vt:lpstr>Class Writing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2012-08-25T20:36:00Z</dcterms:created>
  <dcterms:modified xsi:type="dcterms:W3CDTF">2015-07-09T16:58:20Z</dcterms:modified>
</cp:coreProperties>
</file>