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142"/>
  </p:notesMasterIdLst>
  <p:handoutMasterIdLst>
    <p:handoutMasterId r:id="rId143"/>
  </p:handoutMasterIdLst>
  <p:sldIdLst>
    <p:sldId id="335" r:id="rId2"/>
    <p:sldId id="336" r:id="rId3"/>
    <p:sldId id="487" r:id="rId4"/>
    <p:sldId id="448" r:id="rId5"/>
    <p:sldId id="484" r:id="rId6"/>
    <p:sldId id="485" r:id="rId7"/>
    <p:sldId id="486" r:id="rId8"/>
    <p:sldId id="342" r:id="rId9"/>
    <p:sldId id="455" r:id="rId10"/>
    <p:sldId id="483" r:id="rId11"/>
    <p:sldId id="456" r:id="rId12"/>
    <p:sldId id="458" r:id="rId13"/>
    <p:sldId id="614" r:id="rId14"/>
    <p:sldId id="633" r:id="rId15"/>
    <p:sldId id="459" r:id="rId16"/>
    <p:sldId id="471" r:id="rId17"/>
    <p:sldId id="472" r:id="rId18"/>
    <p:sldId id="473" r:id="rId19"/>
    <p:sldId id="474" r:id="rId20"/>
    <p:sldId id="460" r:id="rId21"/>
    <p:sldId id="464" r:id="rId22"/>
    <p:sldId id="475" r:id="rId23"/>
    <p:sldId id="461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5" r:id="rId32"/>
    <p:sldId id="626" r:id="rId33"/>
    <p:sldId id="627" r:id="rId34"/>
    <p:sldId id="631" r:id="rId35"/>
    <p:sldId id="628" r:id="rId36"/>
    <p:sldId id="629" r:id="rId37"/>
    <p:sldId id="630" r:id="rId38"/>
    <p:sldId id="699" r:id="rId39"/>
    <p:sldId id="700" r:id="rId40"/>
    <p:sldId id="701" r:id="rId41"/>
    <p:sldId id="470" r:id="rId42"/>
    <p:sldId id="684" r:id="rId43"/>
    <p:sldId id="685" r:id="rId44"/>
    <p:sldId id="686" r:id="rId45"/>
    <p:sldId id="634" r:id="rId46"/>
    <p:sldId id="644" r:id="rId47"/>
    <p:sldId id="688" r:id="rId48"/>
    <p:sldId id="476" r:id="rId49"/>
    <p:sldId id="477" r:id="rId50"/>
    <p:sldId id="640" r:id="rId51"/>
    <p:sldId id="642" r:id="rId52"/>
    <p:sldId id="478" r:id="rId53"/>
    <p:sldId id="687" r:id="rId54"/>
    <p:sldId id="468" r:id="rId55"/>
    <p:sldId id="469" r:id="rId56"/>
    <p:sldId id="636" r:id="rId57"/>
    <p:sldId id="637" r:id="rId58"/>
    <p:sldId id="638" r:id="rId59"/>
    <p:sldId id="643" r:id="rId60"/>
    <p:sldId id="655" r:id="rId61"/>
    <p:sldId id="656" r:id="rId62"/>
    <p:sldId id="657" r:id="rId63"/>
    <p:sldId id="658" r:id="rId64"/>
    <p:sldId id="659" r:id="rId65"/>
    <p:sldId id="660" r:id="rId66"/>
    <p:sldId id="661" r:id="rId67"/>
    <p:sldId id="662" r:id="rId68"/>
    <p:sldId id="663" r:id="rId69"/>
    <p:sldId id="664" r:id="rId70"/>
    <p:sldId id="665" r:id="rId71"/>
    <p:sldId id="666" r:id="rId72"/>
    <p:sldId id="667" r:id="rId73"/>
    <p:sldId id="689" r:id="rId74"/>
    <p:sldId id="668" r:id="rId75"/>
    <p:sldId id="669" r:id="rId76"/>
    <p:sldId id="670" r:id="rId77"/>
    <p:sldId id="671" r:id="rId78"/>
    <p:sldId id="672" r:id="rId79"/>
    <p:sldId id="673" r:id="rId80"/>
    <p:sldId id="674" r:id="rId81"/>
    <p:sldId id="675" r:id="rId82"/>
    <p:sldId id="676" r:id="rId83"/>
    <p:sldId id="677" r:id="rId84"/>
    <p:sldId id="678" r:id="rId85"/>
    <p:sldId id="679" r:id="rId86"/>
    <p:sldId id="680" r:id="rId87"/>
    <p:sldId id="493" r:id="rId88"/>
    <p:sldId id="502" r:id="rId89"/>
    <p:sldId id="578" r:id="rId90"/>
    <p:sldId id="591" r:id="rId91"/>
    <p:sldId id="593" r:id="rId92"/>
    <p:sldId id="577" r:id="rId93"/>
    <p:sldId id="579" r:id="rId94"/>
    <p:sldId id="583" r:id="rId95"/>
    <p:sldId id="580" r:id="rId96"/>
    <p:sldId id="582" r:id="rId97"/>
    <p:sldId id="584" r:id="rId98"/>
    <p:sldId id="586" r:id="rId99"/>
    <p:sldId id="587" r:id="rId100"/>
    <p:sldId id="588" r:id="rId101"/>
    <p:sldId id="589" r:id="rId102"/>
    <p:sldId id="590" r:id="rId103"/>
    <p:sldId id="608" r:id="rId104"/>
    <p:sldId id="609" r:id="rId105"/>
    <p:sldId id="652" r:id="rId106"/>
    <p:sldId id="504" r:id="rId107"/>
    <p:sldId id="594" r:id="rId108"/>
    <p:sldId id="507" r:id="rId109"/>
    <p:sldId id="508" r:id="rId110"/>
    <p:sldId id="510" r:id="rId111"/>
    <p:sldId id="595" r:id="rId112"/>
    <p:sldId id="512" r:id="rId113"/>
    <p:sldId id="596" r:id="rId114"/>
    <p:sldId id="513" r:id="rId115"/>
    <p:sldId id="651" r:id="rId116"/>
    <p:sldId id="514" r:id="rId117"/>
    <p:sldId id="515" r:id="rId118"/>
    <p:sldId id="599" r:id="rId119"/>
    <p:sldId id="600" r:id="rId120"/>
    <p:sldId id="610" r:id="rId121"/>
    <p:sldId id="517" r:id="rId122"/>
    <p:sldId id="518" r:id="rId123"/>
    <p:sldId id="601" r:id="rId124"/>
    <p:sldId id="603" r:id="rId125"/>
    <p:sldId id="606" r:id="rId126"/>
    <p:sldId id="645" r:id="rId127"/>
    <p:sldId id="646" r:id="rId128"/>
    <p:sldId id="647" r:id="rId129"/>
    <p:sldId id="648" r:id="rId130"/>
    <p:sldId id="649" r:id="rId131"/>
    <p:sldId id="650" r:id="rId132"/>
    <p:sldId id="690" r:id="rId133"/>
    <p:sldId id="691" r:id="rId134"/>
    <p:sldId id="692" r:id="rId135"/>
    <p:sldId id="693" r:id="rId136"/>
    <p:sldId id="694" r:id="rId137"/>
    <p:sldId id="695" r:id="rId138"/>
    <p:sldId id="696" r:id="rId139"/>
    <p:sldId id="697" r:id="rId140"/>
    <p:sldId id="698" r:id="rId141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CC"/>
    <a:srgbClr val="FF0000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94" autoAdjust="0"/>
    <p:restoredTop sz="94683" autoAdjust="0"/>
  </p:normalViewPr>
  <p:slideViewPr>
    <p:cSldViewPr snapToGrid="0">
      <p:cViewPr varScale="1">
        <p:scale>
          <a:sx n="99" d="100"/>
          <a:sy n="99" d="100"/>
        </p:scale>
        <p:origin x="-104" y="-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notesMaster" Target="notesMasters/notesMaster1.xml"/><Relationship Id="rId143" Type="http://schemas.openxmlformats.org/officeDocument/2006/relationships/handoutMaster" Target="handoutMasters/handoutMaster1.xml"/><Relationship Id="rId144" Type="http://schemas.openxmlformats.org/officeDocument/2006/relationships/printerSettings" Target="printerSettings/printerSettings1.bin"/><Relationship Id="rId145" Type="http://schemas.openxmlformats.org/officeDocument/2006/relationships/presProps" Target="presProps.xml"/><Relationship Id="rId146" Type="http://schemas.openxmlformats.org/officeDocument/2006/relationships/viewProps" Target="viewProps.xml"/><Relationship Id="rId147" Type="http://schemas.openxmlformats.org/officeDocument/2006/relationships/theme" Target="theme/theme1.xml"/><Relationship Id="rId1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6F5D03-F2E3-4AFB-AF53-F0447B4967C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/>
              <a:t>Chapter 2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/>
              <a:t>The Computer Continuum, 5th Ed.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ADDC63-95E6-4948-9556-511F047FCE46}" type="slidenum">
              <a:rPr lang="en-US" sz="1300"/>
              <a:pPr/>
              <a:t>25</a:t>
            </a:fld>
            <a:endParaRPr lang="en-US" sz="130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/>
              <a:t>Chapter 2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/>
              <a:t>The Computer Continuum, 5th Ed.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242BC29-0241-5A45-AFB7-6EC11F0D8B3D}" type="slidenum">
              <a:rPr lang="en-US" sz="1300"/>
              <a:pPr/>
              <a:t>27</a:t>
            </a:fld>
            <a:endParaRPr lang="en-US" sz="13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/>
              <a:t>Chapter 2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/>
              <a:t>The Computer Continuum, 5th Ed.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7077BD-95BE-3849-8650-3D28B0CA33B9}" type="slidenum">
              <a:rPr lang="en-US" sz="1300"/>
              <a:pPr/>
              <a:t>29</a:t>
            </a:fld>
            <a:endParaRPr lang="en-US" sz="130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/>
              <a:t>Chapter 2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/>
              <a:t>The Computer Continuum, 5th Ed.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89459" indent="-303638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14552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0037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86193" indent="-242910"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72014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5783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43655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29476" indent="-2429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606421-2609-594A-AD53-036F5FBB1B3C}" type="slidenum">
              <a:rPr lang="en-US" sz="1300"/>
              <a:pPr/>
              <a:t>31</a:t>
            </a:fld>
            <a:endParaRPr lang="en-US" sz="130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565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89525" y="1981200"/>
            <a:ext cx="3567113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Computer Continuum, 5th Ed.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2BFE717-3320-6E45-8468-790489FFE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4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8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Summer 2015</a:t>
            </a:r>
            <a:endParaRPr lang="en-US" sz="3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Literals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Literals are simple values that can be assigned to variables—for instance,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2, 300.7,</a:t>
            </a:r>
            <a:r>
              <a:rPr lang="en-US" sz="2200" dirty="0" smtClean="0"/>
              <a:t> or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'y'</a:t>
            </a:r>
            <a:r>
              <a:rPr lang="en-US" sz="2200" dirty="0" smtClean="0"/>
              <a:t>—are </a:t>
            </a:r>
            <a:r>
              <a:rPr lang="en-US" sz="2200" b="1" dirty="0" smtClean="0"/>
              <a:t>literals</a:t>
            </a:r>
            <a:r>
              <a:rPr lang="en-US" sz="2200" dirty="0" smtClean="0"/>
              <a:t>.</a:t>
            </a:r>
          </a:p>
          <a:p>
            <a:pPr eaLnBrk="1" hangingPunct="1">
              <a:defRPr/>
            </a:pPr>
            <a:endParaRPr lang="en-US" sz="2200" dirty="0" smtClean="0"/>
          </a:p>
          <a:p>
            <a:pPr eaLnBrk="1" hangingPunct="1">
              <a:defRPr/>
            </a:pPr>
            <a:r>
              <a:rPr lang="en-US" sz="2200" dirty="0" smtClean="0"/>
              <a:t>Integer literals can be preceded by 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–</a:t>
            </a:r>
            <a:r>
              <a:rPr lang="en-US" sz="2200" dirty="0" smtClean="0"/>
              <a:t> sign.</a:t>
            </a:r>
          </a:p>
          <a:p>
            <a:pPr eaLnBrk="1" hangingPunct="1">
              <a:defRPr/>
            </a:pPr>
            <a:r>
              <a:rPr lang="en-US" sz="2200" dirty="0" smtClean="0"/>
              <a:t>Integer literals cannot contain commas.</a:t>
            </a:r>
          </a:p>
          <a:p>
            <a:pPr eaLnBrk="1" hangingPunct="1">
              <a:defRPr/>
            </a:pPr>
            <a:endParaRPr lang="en-US" sz="2200" dirty="0" smtClean="0"/>
          </a:p>
          <a:p>
            <a:pPr eaLnBrk="1" hangingPunct="1">
              <a:defRPr/>
            </a:pPr>
            <a:r>
              <a:rPr lang="en-US" sz="2200" dirty="0" smtClean="0"/>
              <a:t>Floating-point literals can be written </a:t>
            </a:r>
          </a:p>
          <a:p>
            <a:pPr lvl="1" eaLnBrk="1" hangingPunct="1">
              <a:defRPr/>
            </a:pPr>
            <a:r>
              <a:rPr lang="en-US" sz="2200" dirty="0" smtClean="0"/>
              <a:t>With digits after a decimal point (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300.7</a:t>
            </a:r>
            <a:r>
              <a:rPr lang="en-US" sz="2200" dirty="0" smtClean="0"/>
              <a:t>) or</a:t>
            </a:r>
          </a:p>
          <a:p>
            <a:pPr lvl="1" eaLnBrk="1" hangingPunct="1">
              <a:defRPr/>
            </a:pPr>
            <a:r>
              <a:rPr lang="en-US" sz="2200" dirty="0" smtClean="0"/>
              <a:t>Using scientific notation (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3.007e2</a:t>
            </a:r>
            <a:r>
              <a:rPr lang="en-US" sz="2200" dirty="0" smtClean="0"/>
              <a:t>)</a:t>
            </a:r>
            <a:r>
              <a:rPr lang="en-US" sz="2200" i="1" dirty="0" smtClean="0"/>
              <a:t>.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90233"/>
              </p:ext>
            </p:extLst>
          </p:nvPr>
        </p:nvGraphicFramePr>
        <p:xfrm>
          <a:off x="555800" y="1504575"/>
          <a:ext cx="7584142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494"/>
                <a:gridCol w="2626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38;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 = 10;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(a/(</a:t>
                      </a: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)b;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38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3.8</a:t>
                      </a: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What value does the result have?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3.8</a:t>
            </a:r>
          </a:p>
          <a:p>
            <a:pPr eaLnBrk="1" hangingPunct="1"/>
            <a:r>
              <a:rPr lang="en-US" sz="2200" dirty="0" smtClean="0"/>
              <a:t>Explicit casting is permitted in arithmetic expressions.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2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80161"/>
              </p:ext>
            </p:extLst>
          </p:nvPr>
        </p:nvGraphicFramePr>
        <p:xfrm>
          <a:off x="555800" y="1504575"/>
          <a:ext cx="7584142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494"/>
                <a:gridCol w="2626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38;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 = 10;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((</a:t>
                      </a: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)(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a/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b));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	</a:t>
            </a:r>
          </a:p>
          <a:p>
            <a:pPr eaLnBrk="1" hangingPunct="1"/>
            <a:r>
              <a:rPr lang="en-US" sz="2200" dirty="0" smtClean="0"/>
              <a:t>What value does the result have?	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4229"/>
              </p:ext>
            </p:extLst>
          </p:nvPr>
        </p:nvGraphicFramePr>
        <p:xfrm>
          <a:off x="555800" y="1504575"/>
          <a:ext cx="7584142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494"/>
                <a:gridCol w="2626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38;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 = 10;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((</a:t>
                      </a: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)(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a/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b));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38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3.0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What value does the result have?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pPr eaLnBrk="1" hangingPunct="1"/>
            <a:r>
              <a:rPr lang="en-US" sz="2200" dirty="0" smtClean="0"/>
              <a:t>Where the cast appears is significant.</a:t>
            </a:r>
          </a:p>
          <a:p>
            <a:pPr lvl="1" eaLnBrk="1" hangingPunct="1"/>
            <a:r>
              <a:rPr lang="en-US" sz="1800" dirty="0" smtClean="0"/>
              <a:t>Here, the cast occurs </a:t>
            </a:r>
            <a:r>
              <a:rPr lang="en-US" sz="1800" b="1" i="1" dirty="0" smtClean="0"/>
              <a:t>after</a:t>
            </a:r>
            <a:r>
              <a:rPr lang="en-US" sz="1800" dirty="0" smtClean="0"/>
              <a:t> the integer division of a/b is performed.</a:t>
            </a:r>
          </a:p>
          <a:p>
            <a:pPr eaLnBrk="1" hangingPunct="1"/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2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31542"/>
              </p:ext>
            </p:extLst>
          </p:nvPr>
        </p:nvGraphicFramePr>
        <p:xfrm>
          <a:off x="555800" y="1504575"/>
          <a:ext cx="7584142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5"/>
                <a:gridCol w="2339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</a:t>
                      </a:r>
                      <a:r>
                        <a:rPr lang="en-US" sz="1800" b="1" i="0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MaximumInt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2147483647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mysteryInt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</a:t>
                      </a:r>
                      <a:r>
                        <a:rPr lang="en-US" sz="1800" b="1" i="0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MaximumInt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</a:t>
                      </a:r>
                      <a:r>
                        <a:rPr lang="en-US" sz="1800" b="1" i="0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1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mysteryInt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value is printed?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5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67377"/>
              </p:ext>
            </p:extLst>
          </p:nvPr>
        </p:nvGraphicFramePr>
        <p:xfrm>
          <a:off x="555800" y="1504575"/>
          <a:ext cx="7584142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5"/>
                <a:gridCol w="2339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</a:t>
                      </a:r>
                      <a:r>
                        <a:rPr lang="en-US" sz="1800" b="1" i="0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MaximumInt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2147483647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mysteryInt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</a:t>
                      </a:r>
                      <a:r>
                        <a:rPr lang="en-US" sz="1800" b="1" i="0" baseline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MaximumInt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</a:t>
                      </a:r>
                      <a:r>
                        <a:rPr lang="en-US" sz="1800" b="1" i="0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1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mysteryInt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-2147483648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44951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value is printed? 	</a:t>
            </a:r>
            <a:r>
              <a:rPr lang="en-US" sz="2400" dirty="0"/>
              <a:t>-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2147483648</a:t>
            </a:r>
          </a:p>
          <a:p>
            <a:pPr eaLnBrk="1" hangingPunct="1"/>
            <a:r>
              <a:rPr lang="en-US" sz="2200" dirty="0" smtClean="0"/>
              <a:t>This is the minimum value for an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Adding 1 to the max value caused the value to “roll over” to the min value. </a:t>
            </a:r>
          </a:p>
          <a:p>
            <a:pPr eaLnBrk="1" hangingPunct="1"/>
            <a:r>
              <a:rPr lang="en-US" sz="2200" dirty="0" smtClean="0"/>
              <a:t>Similar behavior applies to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200" dirty="0" smtClean="0"/>
              <a:t> values. </a:t>
            </a:r>
            <a:endParaRPr lang="en-US" sz="2200" dirty="0"/>
          </a:p>
          <a:p>
            <a:pPr marL="0" indent="0" eaLnBrk="1" hangingPunct="1">
              <a:buNone/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6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Given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What is the data type of the following: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 err="1" smtClean="0"/>
              <a:t>x+y</a:t>
            </a:r>
            <a:endParaRPr lang="en-US" sz="2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200" dirty="0" err="1" smtClean="0"/>
              <a:t>y+y</a:t>
            </a:r>
            <a:endParaRPr lang="en-US" sz="2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200" dirty="0" err="1" smtClean="0"/>
              <a:t>y+z</a:t>
            </a:r>
            <a:endParaRPr lang="en-US" sz="2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200" dirty="0" err="1"/>
              <a:t>z</a:t>
            </a:r>
            <a:r>
              <a:rPr lang="en-US" sz="2200" dirty="0" err="1" smtClean="0"/>
              <a:t>+w</a:t>
            </a:r>
            <a:endParaRPr lang="en-US" sz="2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200" dirty="0" err="1" smtClean="0"/>
              <a:t>x+x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2286000" y="2264041"/>
            <a:ext cx="4572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short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= 1;</a:t>
            </a:r>
          </a:p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y 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= 2;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z 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= 3.0f;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d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ouble	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w 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= 4.0;</a:t>
            </a:r>
          </a:p>
        </p:txBody>
      </p:sp>
    </p:spTree>
    <p:extLst>
      <p:ext uri="{BB962C8B-B14F-4D97-AF65-F5344CB8AC3E}">
        <p14:creationId xmlns:p14="http://schemas.microsoft.com/office/powerpoint/2010/main" val="428154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Nested expressions are computed from the inside out. </a:t>
            </a:r>
          </a:p>
          <a:p>
            <a:pPr lvl="1" eaLnBrk="1" hangingPunct="1"/>
            <a:r>
              <a:rPr lang="en-US" sz="1800" dirty="0" smtClean="0"/>
              <a:t>To compute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b)</a:t>
            </a:r>
            <a:r>
              <a:rPr lang="en-US" sz="1800" dirty="0" smtClean="0">
                <a:cs typeface="Courier New" pitchFamily="49" charset="0"/>
              </a:rPr>
              <a:t>,</a:t>
            </a:r>
            <a:r>
              <a:rPr lang="en-US" sz="1800" dirty="0" smtClean="0"/>
              <a:t> where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/>
              <a:t> </a:t>
            </a:r>
            <a:r>
              <a:rPr lang="en-US" sz="1800" dirty="0" smtClean="0"/>
              <a:t>are complex arithmetic expressions, results for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/>
              <a:t> </a:t>
            </a:r>
            <a:r>
              <a:rPr lang="en-US" sz="1800" dirty="0" smtClean="0"/>
              <a:t>are first computed.</a:t>
            </a:r>
          </a:p>
          <a:p>
            <a:pPr lvl="1" eaLnBrk="1" hangingPunct="1"/>
            <a:r>
              <a:rPr lang="en-US" sz="1800" dirty="0" smtClean="0"/>
              <a:t>These are then used to compute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/>
              <a:t>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192"/>
              </p:ext>
            </p:extLst>
          </p:nvPr>
        </p:nvGraphicFramePr>
        <p:xfrm>
          <a:off x="555800" y="3674105"/>
          <a:ext cx="7584142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906"/>
                <a:gridCol w="2223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a = 4;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b = 6;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(3.4*(4.5*(a/b)));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i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9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Operations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Nested expressions are computed from the inside out. </a:t>
            </a:r>
          </a:p>
          <a:p>
            <a:pPr lvl="1" eaLnBrk="1" hangingPunct="1"/>
            <a:r>
              <a:rPr lang="en-US" sz="1800" dirty="0" smtClean="0"/>
              <a:t>To compute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b)</a:t>
            </a:r>
            <a:r>
              <a:rPr lang="en-US" sz="1800" dirty="0" smtClean="0">
                <a:cs typeface="Courier New" pitchFamily="49" charset="0"/>
              </a:rPr>
              <a:t>,</a:t>
            </a:r>
            <a:r>
              <a:rPr lang="en-US" sz="1800" dirty="0" smtClean="0"/>
              <a:t> where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/>
              <a:t> </a:t>
            </a:r>
            <a:r>
              <a:rPr lang="en-US" sz="1800" dirty="0" smtClean="0"/>
              <a:t>are complex arithmetic expressions, results for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/>
              <a:t> </a:t>
            </a:r>
            <a:r>
              <a:rPr lang="en-US" sz="1800" dirty="0" smtClean="0"/>
              <a:t>are first computed.</a:t>
            </a:r>
          </a:p>
          <a:p>
            <a:pPr lvl="1" eaLnBrk="1" hangingPunct="1"/>
            <a:r>
              <a:rPr lang="en-US" sz="1800" dirty="0" smtClean="0"/>
              <a:t>These are then used to compute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/>
              <a:t>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50571"/>
              </p:ext>
            </p:extLst>
          </p:nvPr>
        </p:nvGraphicFramePr>
        <p:xfrm>
          <a:off x="555800" y="3674105"/>
          <a:ext cx="7584142" cy="128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906"/>
                <a:gridCol w="2223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a = 4;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b = 6;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(3.4*(4.5*(a/b)));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i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4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sz="4800" dirty="0">
                <a:solidFill>
                  <a:schemeClr val="tx1"/>
                </a:solidFill>
                <a:latin typeface="Courier New" pitchFamily="49" charset="0"/>
              </a:rPr>
              <a:t>mod</a:t>
            </a:r>
            <a:r>
              <a:rPr lang="en-US" sz="4800" dirty="0">
                <a:solidFill>
                  <a:schemeClr val="tx1"/>
                </a:solidFill>
              </a:rPr>
              <a:t> (</a:t>
            </a:r>
            <a:r>
              <a:rPr lang="en-US" sz="4800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sz="4800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Operator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543365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mod</a:t>
            </a:r>
            <a:r>
              <a:rPr lang="en-US" sz="2200" dirty="0" smtClean="0"/>
              <a:t> (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sz="2200" dirty="0" smtClean="0"/>
              <a:t>) operator is a binary operator that returns the remainder of integer division. </a:t>
            </a:r>
          </a:p>
          <a:p>
            <a:pPr lvl="1" eaLnBrk="1" hangingPunct="1"/>
            <a:r>
              <a:rPr lang="en-US" sz="1800" dirty="0" smtClean="0"/>
              <a:t>What is 14/4?  3 with a remainder of 2.</a:t>
            </a:r>
          </a:p>
          <a:p>
            <a:pPr lvl="1" eaLnBrk="1" hangingPunct="1"/>
            <a:r>
              <a:rPr lang="en-US" sz="2200" dirty="0" smtClean="0"/>
              <a:t>So,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14 % 4</a:t>
            </a:r>
            <a:r>
              <a:rPr lang="en-US" sz="2200" dirty="0" smtClean="0"/>
              <a:t> is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2.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Two simple uses, of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sz="2200" dirty="0" smtClean="0"/>
              <a:t>:</a:t>
            </a:r>
          </a:p>
          <a:p>
            <a:pPr lvl="1" eaLnBrk="1" hangingPunct="1"/>
            <a:r>
              <a:rPr lang="en-US" sz="2000" dirty="0" smtClean="0"/>
              <a:t>determining whether an integer is odd or even.</a:t>
            </a:r>
          </a:p>
          <a:p>
            <a:pPr lvl="1" eaLnBrk="1" hangingPunct="1"/>
            <a:r>
              <a:rPr lang="en-US" sz="2000" dirty="0" smtClean="0"/>
              <a:t>determining whether integer is evenly divisible by another integer.</a:t>
            </a:r>
          </a:p>
        </p:txBody>
      </p:sp>
    </p:spTree>
    <p:extLst>
      <p:ext uri="{BB962C8B-B14F-4D97-AF65-F5344CB8AC3E}">
        <p14:creationId xmlns:p14="http://schemas.microsoft.com/office/powerpoint/2010/main" val="240135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Parentheses and Precedence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77899" y="1600200"/>
            <a:ext cx="8803341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Parentheses are used to delineate operands of the operators.</a:t>
            </a:r>
          </a:p>
          <a:p>
            <a:pPr marL="0" indent="0" eaLnBrk="1" hangingPunct="1">
              <a:buNone/>
            </a:pPr>
            <a:r>
              <a:rPr lang="en-US" sz="2200" dirty="0" smtClean="0"/>
              <a:t>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(cost + tax) * discount</a:t>
            </a:r>
          </a:p>
          <a:p>
            <a:pPr eaLnBrk="1" hangingPunct="1">
              <a:buFontTx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cost + (tax * discount)</a:t>
            </a:r>
          </a:p>
          <a:p>
            <a:pPr eaLnBrk="1" hangingPunct="1"/>
            <a:r>
              <a:rPr lang="en-US" sz="2200" dirty="0" smtClean="0"/>
              <a:t>Without parentheses, </a:t>
            </a:r>
            <a:r>
              <a:rPr lang="en-US" sz="2200" b="1" dirty="0" smtClean="0"/>
              <a:t>operator precedence rules </a:t>
            </a:r>
            <a:r>
              <a:rPr lang="en-US" sz="2200" dirty="0" smtClean="0"/>
              <a:t>are used. </a:t>
            </a:r>
          </a:p>
        </p:txBody>
      </p:sp>
    </p:spTree>
    <p:extLst>
      <p:ext uri="{BB962C8B-B14F-4D97-AF65-F5344CB8AC3E}">
        <p14:creationId xmlns:p14="http://schemas.microsoft.com/office/powerpoint/2010/main" val="199382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61925"/>
            <a:ext cx="8077200" cy="1371600"/>
          </a:xfrm>
        </p:spPr>
        <p:txBody>
          <a:bodyPr/>
          <a:lstStyle/>
          <a:p>
            <a:pPr eaLnBrk="1" hangingPunct="1"/>
            <a:r>
              <a:rPr lang="en-US" smtClean="0"/>
              <a:t>Variable Declarations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77813" y="1357313"/>
            <a:ext cx="8229600" cy="4275137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In order to use a variable, it must first be </a:t>
            </a:r>
            <a:r>
              <a:rPr lang="en-US" sz="2200" b="1" dirty="0" smtClean="0"/>
              <a:t>declared</a:t>
            </a:r>
            <a:r>
              <a:rPr lang="en-US" sz="2200" dirty="0" smtClean="0"/>
              <a:t>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In a declaration, you specify 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dirty="0" smtClean="0"/>
              <a:t>the </a:t>
            </a:r>
            <a:r>
              <a:rPr lang="en-US" sz="1800" b="1" dirty="0" smtClean="0"/>
              <a:t>name</a:t>
            </a:r>
            <a:r>
              <a:rPr lang="en-US" sz="1800" dirty="0" smtClean="0"/>
              <a:t> of the variable, and 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dirty="0" smtClean="0"/>
              <a:t>the </a:t>
            </a:r>
            <a:r>
              <a:rPr lang="en-US" sz="1800" b="1" dirty="0" smtClean="0"/>
              <a:t>type</a:t>
            </a:r>
            <a:r>
              <a:rPr lang="en-US" sz="1800" dirty="0" smtClean="0"/>
              <a:t> of the variable.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The type determines what values the variable can hold.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E.g.,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numberOfDogs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; </a:t>
            </a:r>
            <a:r>
              <a:rPr lang="en-US" sz="2200" dirty="0" smtClean="0"/>
              <a:t>is a variable declaration. 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dirty="0" smtClean="0"/>
              <a:t>It specifies that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numberOfDogs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 smtClean="0"/>
              <a:t>is a variable of type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 smtClean="0"/>
              <a:t>.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dirty="0" err="1" smtClean="0"/>
              <a:t>ints</a:t>
            </a:r>
            <a:r>
              <a:rPr lang="en-US" sz="1800" dirty="0" smtClean="0"/>
              <a:t> represent integers. </a:t>
            </a:r>
          </a:p>
          <a:p>
            <a:pPr eaLnBrk="1" hangingPunct="1">
              <a:spcBef>
                <a:spcPts val="1800"/>
              </a:spcBef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Rules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 </a:t>
            </a:r>
            <a:r>
              <a:rPr lang="en-US" sz="2200" i="1" dirty="0" smtClean="0"/>
              <a:t>binary</a:t>
            </a:r>
            <a:r>
              <a:rPr lang="en-US" sz="2200" dirty="0" smtClean="0"/>
              <a:t> operators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*,/,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sz="2200" dirty="0" smtClean="0"/>
              <a:t>, have </a:t>
            </a:r>
            <a:r>
              <a:rPr lang="en-US" sz="2200" i="1" dirty="0" smtClean="0"/>
              <a:t>higher precedence</a:t>
            </a:r>
            <a:r>
              <a:rPr lang="en-US" sz="2200" dirty="0" smtClean="0"/>
              <a:t> than binary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At the same level of precedence, a binary operator on the left acts before a binary operator on the right.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50422"/>
              </p:ext>
            </p:extLst>
          </p:nvPr>
        </p:nvGraphicFramePr>
        <p:xfrm>
          <a:off x="779925" y="3781685"/>
          <a:ext cx="758414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906"/>
                <a:gridCol w="2223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a = 4;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b = 6;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float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c = 12;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(c/a/b);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i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Rules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 </a:t>
            </a:r>
            <a:r>
              <a:rPr lang="en-US" sz="2200" i="1" dirty="0" smtClean="0"/>
              <a:t>binary</a:t>
            </a:r>
            <a:r>
              <a:rPr lang="en-US" sz="2200" dirty="0" smtClean="0"/>
              <a:t> operators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*,/,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sz="2200" dirty="0" smtClean="0"/>
              <a:t>, have </a:t>
            </a:r>
            <a:r>
              <a:rPr lang="en-US" sz="2200" i="1" dirty="0" smtClean="0"/>
              <a:t>higher precedence</a:t>
            </a:r>
            <a:r>
              <a:rPr lang="en-US" sz="2200" dirty="0" smtClean="0"/>
              <a:t> than binary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At the same level of precedence, a binary operator on the left acts before a binary operator on the right.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8858"/>
              </p:ext>
            </p:extLst>
          </p:nvPr>
        </p:nvGraphicFramePr>
        <p:xfrm>
          <a:off x="779925" y="3781685"/>
          <a:ext cx="758414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906"/>
                <a:gridCol w="2223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a = 4;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b = 6;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float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c = 12;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(c/a/b);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i="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2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Expressions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Convert these to Java using:</a:t>
            </a:r>
          </a:p>
          <a:p>
            <a:pPr lvl="1" eaLnBrk="1" hangingPunct="1"/>
            <a:r>
              <a:rPr lang="en-US" sz="1800" dirty="0" smtClean="0"/>
              <a:t>1) parentheses (assume no precedence rules) </a:t>
            </a:r>
          </a:p>
          <a:p>
            <a:pPr lvl="1" eaLnBrk="1" hangingPunct="1"/>
            <a:r>
              <a:rPr lang="en-US" sz="1800" dirty="0" smtClean="0"/>
              <a:t>2) the precedence rules: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*,/,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sz="2000" dirty="0"/>
              <a:t>,</a:t>
            </a:r>
            <a:r>
              <a:rPr lang="en-US" sz="2000" dirty="0" smtClean="0"/>
              <a:t> have higher precedence than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sz="2000" dirty="0"/>
              <a:t>. Only use parentheses when necessary</a:t>
            </a:r>
          </a:p>
          <a:p>
            <a:pPr marL="457200" lvl="1" indent="0" eaLnBrk="1" hangingPunct="1">
              <a:buNone/>
            </a:pPr>
            <a:endParaRPr lang="en-US" sz="2000" dirty="0" smtClean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582565"/>
            <a:ext cx="72961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84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Expressions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Convert these to Java using:</a:t>
            </a:r>
          </a:p>
          <a:p>
            <a:pPr lvl="1" eaLnBrk="1" hangingPunct="1"/>
            <a:r>
              <a:rPr lang="en-US" sz="1800" dirty="0" smtClean="0"/>
              <a:t>1) parentheses (assume no precedence rules)</a:t>
            </a:r>
          </a:p>
          <a:p>
            <a:pPr lvl="1" eaLnBrk="1" hangingPunct="1"/>
            <a:r>
              <a:rPr lang="en-US" sz="1800" dirty="0" smtClean="0"/>
              <a:t>2) the precedence rules: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*,/,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sz="2000" dirty="0"/>
              <a:t>,</a:t>
            </a:r>
            <a:r>
              <a:rPr lang="en-US" sz="2000" dirty="0" smtClean="0"/>
              <a:t> have higher precedence than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sz="2000" dirty="0" smtClean="0"/>
              <a:t>. Only use parentheses when necessary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581405"/>
            <a:ext cx="72961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10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3750" y="28686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Specialized Assignment Operators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0200"/>
            <a:ext cx="8229600" cy="3840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Arithmetic operators can be placed to the left of ‘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200" dirty="0" smtClean="0"/>
              <a:t>’.</a:t>
            </a:r>
          </a:p>
          <a:p>
            <a:pPr eaLnBrk="1" hangingPunct="1"/>
            <a:endParaRPr lang="en-US" sz="2200" dirty="0" smtClean="0"/>
          </a:p>
          <a:p>
            <a:pPr marL="0" indent="0" algn="ctr" eaLnBrk="1" hangingPunct="1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amount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+=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5;</a:t>
            </a:r>
            <a:r>
              <a:rPr lang="en-US" sz="2000" dirty="0" smtClean="0"/>
              <a:t> means the same as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amount = amount + 5;</a:t>
            </a:r>
          </a:p>
          <a:p>
            <a:pPr marL="0" indent="0" algn="ctr" eaLnBrk="1" hangingPunct="1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amount -=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5;</a:t>
            </a:r>
            <a:r>
              <a:rPr lang="en-US" sz="2000" dirty="0"/>
              <a:t> means the same as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amount = amount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- 5;</a:t>
            </a:r>
          </a:p>
          <a:p>
            <a:pPr marL="0" indent="0" algn="ctr" eaLnBrk="1" hangingPunct="1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amount *=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5;</a:t>
            </a:r>
            <a:r>
              <a:rPr lang="en-US" sz="2000" dirty="0"/>
              <a:t> means the same as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amount = amount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*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5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0" indent="0" algn="ctr" eaLnBrk="1" hangingPunct="1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amount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/=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5;</a:t>
            </a:r>
            <a:r>
              <a:rPr lang="en-US" sz="2000" dirty="0"/>
              <a:t> means the same as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amount = amount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/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5;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It’s a shorthand that’s useful sometimes. </a:t>
            </a:r>
            <a:endParaRPr lang="en-US" sz="2000" dirty="0"/>
          </a:p>
          <a:p>
            <a:pPr marL="0" indent="0" eaLnBrk="1" hangingPunct="1"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4430" y="484090"/>
            <a:ext cx="7772400" cy="70821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Increment and Decrement Operators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8815"/>
            <a:ext cx="8534400" cy="41148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They increase </a:t>
            </a:r>
            <a:r>
              <a:rPr lang="en-US" sz="2200" dirty="0"/>
              <a:t>(or decrease) the value of a variable by </a:t>
            </a:r>
            <a:r>
              <a:rPr lang="en-US" sz="2200" dirty="0" smtClean="0"/>
              <a:t>1.</a:t>
            </a:r>
          </a:p>
          <a:p>
            <a:pPr eaLnBrk="1" hangingPunct="1"/>
            <a:r>
              <a:rPr lang="en-US" sz="2200" dirty="0" smtClean="0"/>
              <a:t>Commonly used; important </a:t>
            </a:r>
            <a:r>
              <a:rPr lang="en-US" sz="2200" dirty="0"/>
              <a:t>to </a:t>
            </a:r>
            <a:r>
              <a:rPr lang="en-US" sz="2200" dirty="0" smtClean="0"/>
              <a:t>recognize.</a:t>
            </a:r>
          </a:p>
          <a:p>
            <a:pPr eaLnBrk="1" hangingPunct="1"/>
            <a:r>
              <a:rPr lang="en-US" sz="2200" dirty="0" smtClean="0"/>
              <a:t>Equivalent operations:</a:t>
            </a:r>
            <a:endParaRPr lang="en-US" sz="2200" dirty="0"/>
          </a:p>
          <a:p>
            <a:pPr lvl="1" eaLnBrk="1" hangingPunct="1">
              <a:buNone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count++;</a:t>
            </a: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count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= count + 1;</a:t>
            </a:r>
          </a:p>
          <a:p>
            <a:pPr lvl="1" eaLnBrk="1" hangingPunct="1">
              <a:buNone/>
            </a:pPr>
            <a:endParaRPr lang="en-US" sz="2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count--;</a:t>
            </a: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count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= count - 1;</a:t>
            </a:r>
          </a:p>
          <a:p>
            <a:pPr lvl="1" eaLnBrk="1" hangingPunct="1">
              <a:buNone/>
            </a:pPr>
            <a:endParaRPr lang="en-US" sz="22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3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710" y="183755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Case </a:t>
            </a:r>
            <a:r>
              <a:rPr lang="en-US" sz="3200" dirty="0" err="1" smtClean="0"/>
              <a:t>Study:Vending</a:t>
            </a:r>
            <a:r>
              <a:rPr lang="en-US" sz="3200" dirty="0" smtClean="0"/>
              <a:t> Machine Change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2255"/>
            <a:ext cx="8229600" cy="3436938"/>
          </a:xfrm>
        </p:spPr>
        <p:txBody>
          <a:bodyPr/>
          <a:lstStyle/>
          <a:p>
            <a:pPr eaLnBrk="1" hangingPunct="1"/>
            <a:r>
              <a:rPr lang="en-US" sz="2200" dirty="0" smtClean="0"/>
              <a:t>We are going to create a program to calculate a combination of US coins</a:t>
            </a:r>
            <a:r>
              <a:rPr lang="en-US" sz="2200" dirty="0"/>
              <a:t> </a:t>
            </a:r>
            <a:r>
              <a:rPr lang="en-US" sz="2200" dirty="0" smtClean="0"/>
              <a:t>equal to a user-provided value. </a:t>
            </a:r>
          </a:p>
          <a:p>
            <a:pPr eaLnBrk="1" hangingPunct="1"/>
            <a:r>
              <a:rPr lang="en-US" sz="2200" dirty="0" smtClean="0"/>
              <a:t>Requirements</a:t>
            </a:r>
          </a:p>
          <a:p>
            <a:pPr lvl="1" eaLnBrk="1" hangingPunct="1"/>
            <a:r>
              <a:rPr lang="en-US" sz="2000" dirty="0" smtClean="0"/>
              <a:t>The user enters an amount between 1 cent and 99 cents.</a:t>
            </a:r>
          </a:p>
          <a:p>
            <a:pPr lvl="1" eaLnBrk="1" hangingPunct="1"/>
            <a:r>
              <a:rPr lang="en-US" sz="2000" dirty="0" smtClean="0"/>
              <a:t>The input comes from the keyboard.</a:t>
            </a:r>
          </a:p>
          <a:p>
            <a:pPr lvl="1" eaLnBrk="1" hangingPunct="1"/>
            <a:r>
              <a:rPr lang="en-US" sz="2000" dirty="0" smtClean="0"/>
              <a:t>The program determines the combination of coins. </a:t>
            </a:r>
          </a:p>
          <a:p>
            <a:pPr lvl="1" eaLnBrk="1" hangingPunct="1"/>
            <a:r>
              <a:rPr lang="en-US" sz="2000" dirty="0" smtClean="0"/>
              <a:t>The program prints out how many coins of each type are needed. </a:t>
            </a:r>
          </a:p>
          <a:p>
            <a:pPr marL="457200" lvl="1" indent="0" eaLnBrk="1" hangingPunct="1">
              <a:buNone/>
            </a:pPr>
            <a:endParaRPr lang="en-US" sz="2000" dirty="0"/>
          </a:p>
          <a:p>
            <a:pPr marL="457200" lvl="1" indent="0" eaLnBrk="1" hangingPunct="1">
              <a:buNone/>
            </a:pPr>
            <a:r>
              <a:rPr lang="en-US" sz="2000" dirty="0" smtClean="0"/>
              <a:t>Example: 55 cents can be two quarters and one nickel.</a:t>
            </a:r>
          </a:p>
        </p:txBody>
      </p:sp>
    </p:spTree>
    <p:extLst>
      <p:ext uri="{BB962C8B-B14F-4D97-AF65-F5344CB8AC3E}">
        <p14:creationId xmlns:p14="http://schemas.microsoft.com/office/powerpoint/2010/main" val="60776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8235" y="283603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Case Study: Example</a:t>
            </a:r>
            <a:endParaRPr lang="en-US" sz="3200" i="1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25507" y="1295400"/>
            <a:ext cx="8955740" cy="4525963"/>
          </a:xfrm>
        </p:spPr>
        <p:txBody>
          <a:bodyPr/>
          <a:lstStyle/>
          <a:p>
            <a:pPr marL="571500"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Enter a whole number from 1 to 99.</a:t>
            </a:r>
          </a:p>
          <a:p>
            <a:pPr marL="571500"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The machine will determine a combination of coins.</a:t>
            </a:r>
          </a:p>
          <a:p>
            <a:pPr marL="571500"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87</a:t>
            </a:r>
          </a:p>
          <a:p>
            <a:pPr marL="571500"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87 cents in coins: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3 quarters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1 dime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0 nickels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2 pennies</a:t>
            </a:r>
          </a:p>
        </p:txBody>
      </p:sp>
    </p:spTree>
    <p:extLst>
      <p:ext uri="{BB962C8B-B14F-4D97-AF65-F5344CB8AC3E}">
        <p14:creationId xmlns:p14="http://schemas.microsoft.com/office/powerpoint/2010/main" val="241934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533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Case Study:</a:t>
            </a:r>
            <a:endParaRPr lang="en-US" sz="3200" i="1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25507" y="1295400"/>
            <a:ext cx="895574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We’ll need variables to store: </a:t>
            </a:r>
          </a:p>
          <a:p>
            <a:pPr lvl="1" eaLnBrk="1" hangingPunct="1"/>
            <a:r>
              <a:rPr lang="en-US" sz="2200" dirty="0" smtClean="0"/>
              <a:t>The </a:t>
            </a:r>
            <a:r>
              <a:rPr lang="en-US" sz="2200" b="1" dirty="0" smtClean="0"/>
              <a:t>amount</a:t>
            </a:r>
            <a:r>
              <a:rPr lang="en-US" sz="2200" dirty="0" smtClean="0"/>
              <a:t> provided by the user. </a:t>
            </a:r>
          </a:p>
          <a:p>
            <a:pPr lvl="1" eaLnBrk="1" hangingPunct="1"/>
            <a:r>
              <a:rPr lang="en-US" sz="2200" dirty="0" smtClean="0"/>
              <a:t>The number of </a:t>
            </a:r>
            <a:r>
              <a:rPr lang="en-US" sz="2200" b="1" dirty="0" smtClean="0"/>
              <a:t>quarters</a:t>
            </a:r>
            <a:r>
              <a:rPr lang="en-US" sz="2200" dirty="0" smtClean="0"/>
              <a:t> needed.</a:t>
            </a:r>
          </a:p>
          <a:p>
            <a:pPr lvl="1" eaLnBrk="1" hangingPunct="1"/>
            <a:r>
              <a:rPr lang="en-US" sz="2200" dirty="0"/>
              <a:t>The number of </a:t>
            </a:r>
            <a:r>
              <a:rPr lang="en-US" sz="2200" b="1" dirty="0" smtClean="0"/>
              <a:t>dimes</a:t>
            </a:r>
            <a:r>
              <a:rPr lang="en-US" sz="2200" dirty="0" smtClean="0"/>
              <a:t> needed</a:t>
            </a:r>
            <a:r>
              <a:rPr lang="en-US" sz="2200" dirty="0"/>
              <a:t>.</a:t>
            </a:r>
          </a:p>
          <a:p>
            <a:pPr lvl="1" eaLnBrk="1" hangingPunct="1"/>
            <a:r>
              <a:rPr lang="en-US" sz="2200" dirty="0"/>
              <a:t>The number of </a:t>
            </a:r>
            <a:r>
              <a:rPr lang="en-US" sz="2200" b="1" dirty="0" smtClean="0"/>
              <a:t>nickels</a:t>
            </a:r>
            <a:r>
              <a:rPr lang="en-US" sz="2200" dirty="0" smtClean="0"/>
              <a:t> needed</a:t>
            </a:r>
            <a:r>
              <a:rPr lang="en-US" sz="2200" dirty="0"/>
              <a:t>.</a:t>
            </a:r>
          </a:p>
          <a:p>
            <a:pPr lvl="1" eaLnBrk="1" hangingPunct="1"/>
            <a:r>
              <a:rPr lang="en-US" sz="2200" dirty="0"/>
              <a:t>The number of </a:t>
            </a:r>
            <a:r>
              <a:rPr lang="en-US" sz="2200" b="1" dirty="0" smtClean="0"/>
              <a:t>pennies</a:t>
            </a:r>
            <a:r>
              <a:rPr lang="en-US" sz="2200" dirty="0" smtClean="0"/>
              <a:t> needed.</a:t>
            </a:r>
          </a:p>
          <a:p>
            <a:pPr eaLnBrk="1" hangingPunct="1"/>
            <a:r>
              <a:rPr lang="en-US" sz="2600" dirty="0" smtClean="0"/>
              <a:t>We’ll make variables for each of these. </a:t>
            </a:r>
          </a:p>
          <a:p>
            <a:pPr eaLnBrk="1" hangingPunct="1"/>
            <a:r>
              <a:rPr lang="en-US" sz="2600" dirty="0" smtClean="0"/>
              <a:t>Since they’re all integer values, we’ll use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/>
              <a:t> variables.</a:t>
            </a:r>
          </a:p>
          <a:p>
            <a:pPr eaLnBrk="1" hangingPunct="1"/>
            <a:endParaRPr lang="en-US" sz="2600" dirty="0"/>
          </a:p>
          <a:p>
            <a:pPr marL="457200" lvl="1" indent="0" eaLnBrk="1" hangingPunct="1"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7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568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Case Study:</a:t>
            </a:r>
            <a:endParaRPr lang="en-US" sz="3200" i="1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25507" y="1295400"/>
            <a:ext cx="8955740" cy="4525963"/>
          </a:xfrm>
        </p:spPr>
        <p:txBody>
          <a:bodyPr/>
          <a:lstStyle/>
          <a:p>
            <a:pPr lvl="1" eaLnBrk="1" hangingPunct="1">
              <a:buNone/>
            </a:pP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amount,quarters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dimes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nickels, pennies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481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61925"/>
            <a:ext cx="8077200" cy="1371600"/>
          </a:xfrm>
        </p:spPr>
        <p:txBody>
          <a:bodyPr/>
          <a:lstStyle/>
          <a:p>
            <a:pPr eaLnBrk="1" hangingPunct="1"/>
            <a:r>
              <a:rPr lang="en-US" smtClean="0"/>
              <a:t>Variable Declarations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75138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The syntax of a variable declaration is given below. </a:t>
            </a:r>
          </a:p>
          <a:p>
            <a:pPr lvl="1" algn="ctr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26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type   variable</a:t>
            </a:r>
            <a:r>
              <a:rPr lang="en-US" sz="26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6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variable</a:t>
            </a:r>
            <a:r>
              <a:rPr lang="en-US" sz="26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6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…, </a:t>
            </a:r>
            <a:r>
              <a:rPr lang="en-US" sz="2600" b="1" i="1" dirty="0" err="1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variable</a:t>
            </a:r>
            <a:r>
              <a:rPr lang="en-US" sz="2600" b="1" i="1" baseline="-25000" dirty="0" err="1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endParaRPr lang="en-US" sz="2600" b="1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type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the name of a type. </a:t>
            </a:r>
          </a:p>
          <a:p>
            <a:pPr eaLnBrk="1" hangingPunct="1">
              <a:defRPr/>
            </a:pP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variable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variable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…, </a:t>
            </a:r>
            <a:r>
              <a:rPr lang="en-US" sz="2400" b="1" i="1" dirty="0" err="1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variable</a:t>
            </a:r>
            <a:r>
              <a:rPr lang="en-US" sz="2400" b="1" i="1" baseline="-25000" dirty="0" err="1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chosen variables names.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200" dirty="0" smtClean="0"/>
              <a:t>Examples:</a:t>
            </a:r>
          </a:p>
          <a:p>
            <a:pPr marL="971550" lvl="1" indent="-514350" eaLnBrk="1" hangingPunct="1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numberOfStudents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numberOfPets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971550" lvl="1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 balance, weight;</a:t>
            </a:r>
          </a:p>
          <a:p>
            <a:pPr marL="971550" lvl="1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har gender;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200" dirty="0" smtClean="0"/>
              <a:t>, 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char </a:t>
            </a:r>
            <a:r>
              <a:rPr lang="en-US" sz="2200" dirty="0" smtClean="0"/>
              <a:t>are all types. </a:t>
            </a:r>
          </a:p>
          <a:p>
            <a:pPr eaLnBrk="1" hangingPunct="1">
              <a:defRPr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Important Aside: Algorithms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14" y="1402970"/>
            <a:ext cx="8559445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notion of an </a:t>
            </a:r>
            <a:r>
              <a:rPr lang="en-US" sz="2000" b="1" dirty="0" smtClean="0"/>
              <a:t>algorithm</a:t>
            </a:r>
            <a:r>
              <a:rPr lang="en-US" sz="2000" dirty="0" smtClean="0"/>
              <a:t> is crucial to computer science. </a:t>
            </a:r>
          </a:p>
          <a:p>
            <a:pPr eaLnBrk="1" hangingPunct="1"/>
            <a:r>
              <a:rPr lang="en-US" sz="2000" dirty="0" smtClean="0"/>
              <a:t>An algorithm is a set of instructions for solving a particular problem.</a:t>
            </a:r>
          </a:p>
          <a:p>
            <a:pPr lvl="1" eaLnBrk="1" hangingPunct="1"/>
            <a:r>
              <a:rPr lang="en-US" sz="1800" dirty="0"/>
              <a:t>S</a:t>
            </a:r>
            <a:r>
              <a:rPr lang="en-US" sz="1800" dirty="0" smtClean="0"/>
              <a:t>orting a list, finding the optimal route between cities, cracking a code, etc.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instructions are spelled out precisely.</a:t>
            </a:r>
          </a:p>
          <a:p>
            <a:pPr lvl="1" eaLnBrk="1" hangingPunct="1"/>
            <a:r>
              <a:rPr lang="en-US" sz="1600" dirty="0"/>
              <a:t>T</a:t>
            </a:r>
            <a:r>
              <a:rPr lang="en-US" sz="1600" dirty="0" smtClean="0"/>
              <a:t>here is no ambiguity about what should be done at any step. </a:t>
            </a:r>
          </a:p>
        </p:txBody>
      </p:sp>
    </p:spTree>
    <p:extLst>
      <p:ext uri="{BB962C8B-B14F-4D97-AF65-F5344CB8AC3E}">
        <p14:creationId xmlns:p14="http://schemas.microsoft.com/office/powerpoint/2010/main" val="280473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Case Study: </a:t>
            </a:r>
            <a:r>
              <a:rPr lang="en-US" sz="3200" dirty="0"/>
              <a:t>Possible </a:t>
            </a:r>
            <a:r>
              <a:rPr lang="en-US" sz="3200" dirty="0" smtClean="0"/>
              <a:t>Algorithm</a:t>
            </a:r>
            <a:endParaRPr lang="en-US" sz="3200" i="1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" y="1600200"/>
            <a:ext cx="9081246" cy="4525963"/>
          </a:xfrm>
        </p:spPr>
        <p:txBody>
          <a:bodyPr/>
          <a:lstStyle/>
          <a:p>
            <a:pPr marL="609600" indent="-609600" eaLnBrk="1" hangingPunct="1"/>
            <a:endParaRPr lang="en-US" sz="22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Read the amount.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Find the max number of quarters in the amount.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Subtract the value of the quarters from the amount.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Repeat the last two steps for dimes, nickels, and pennies.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Print the original amount and the quantities of each coin.</a:t>
            </a:r>
          </a:p>
          <a:p>
            <a:pPr marL="457200" lvl="1" indent="0" eaLnBrk="1" hangingPunct="1">
              <a:buNone/>
            </a:pPr>
            <a:r>
              <a:rPr lang="en-US" sz="2400" dirty="0" smtClean="0"/>
              <a:t>					</a:t>
            </a:r>
            <a:r>
              <a:rPr lang="en-US" dirty="0" smtClean="0"/>
              <a:t>Good enough? </a:t>
            </a:r>
            <a:endParaRPr lang="en-US" dirty="0"/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5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95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Case </a:t>
            </a:r>
            <a:r>
              <a:rPr lang="en-US" dirty="0" err="1" smtClean="0"/>
              <a:t>Study,cont</a:t>
            </a:r>
            <a:r>
              <a:rPr lang="en-US" dirty="0" smtClean="0"/>
              <a:t>.</a:t>
            </a:r>
            <a:endParaRPr lang="en-US" i="1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The algorithm doesn't work properly.</a:t>
            </a:r>
          </a:p>
          <a:p>
            <a:pPr lvl="1" eaLnBrk="1" hangingPunct="1"/>
            <a:r>
              <a:rPr lang="en-US" sz="2200" dirty="0" smtClean="0"/>
              <a:t>The original value of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amount</a:t>
            </a:r>
            <a:r>
              <a:rPr lang="en-US" sz="2200" dirty="0"/>
              <a:t> </a:t>
            </a:r>
            <a:r>
              <a:rPr lang="en-US" sz="2200" dirty="0" smtClean="0"/>
              <a:t>is lost and can’t be printed.</a:t>
            </a:r>
          </a:p>
          <a:p>
            <a:pPr eaLnBrk="1" hangingPunct="1"/>
            <a:r>
              <a:rPr lang="en-US" sz="2200" dirty="0" smtClean="0"/>
              <a:t>One solution: add another variable to store the original value. 	</a:t>
            </a:r>
          </a:p>
          <a:p>
            <a:pPr marL="0" indent="0" eaLnBrk="1" hangingPunct="1">
              <a:buNone/>
            </a:pPr>
            <a:endParaRPr lang="en-US" sz="2200" dirty="0" smtClean="0"/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amount,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originalAmount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, quarters, dimes,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nickles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, pennies;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174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13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Case Study: Possible Algorithm</a:t>
            </a:r>
            <a:endParaRPr lang="en-US" i="1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" y="1600200"/>
            <a:ext cx="9081246" cy="4525963"/>
          </a:xfrm>
        </p:spPr>
        <p:txBody>
          <a:bodyPr/>
          <a:lstStyle/>
          <a:p>
            <a:pPr marL="609600" indent="-609600" eaLnBrk="1" hangingPunct="1"/>
            <a:endParaRPr lang="en-US" sz="22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Read the amount.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Make a copy of the amount and store it.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Find the max number of quarters in the amount.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Subtract the value of the quarters from the current amount.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Repeat the last two steps for dimes, nickels, and pennies.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Print the original amount and the quantities of each coin.</a:t>
            </a:r>
          </a:p>
          <a:p>
            <a:pPr marL="457200" lvl="1" indent="0" eaLnBrk="1" hangingPunct="1">
              <a:buNone/>
            </a:pPr>
            <a:r>
              <a:rPr lang="en-US" sz="2400" dirty="0" smtClean="0"/>
              <a:t>					</a:t>
            </a:r>
            <a:r>
              <a:rPr lang="en-US" dirty="0" smtClean="0"/>
              <a:t>Good enough? </a:t>
            </a:r>
            <a:endParaRPr lang="en-US" dirty="0"/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3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Study</a:t>
            </a:r>
            <a:endParaRPr lang="en-US" i="1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How do we determine the number of quarters in an amount?</a:t>
            </a:r>
          </a:p>
          <a:p>
            <a:pPr eaLnBrk="1" hangingPunct="1"/>
            <a:r>
              <a:rPr lang="en-US" sz="2200" dirty="0" smtClean="0"/>
              <a:t>What if the value is smaller than $0.25?</a:t>
            </a: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sz="2200" dirty="0" smtClean="0"/>
              <a:t>If we determine the number of quarters, how do we determine the remaining amount?</a:t>
            </a:r>
            <a:endParaRPr lang="en-US" sz="2200" dirty="0"/>
          </a:p>
          <a:p>
            <a:pPr eaLnBrk="1" hangingPunct="1"/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Study</a:t>
            </a:r>
            <a:endParaRPr lang="en-US" i="1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88188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How do we determine the number of quarters in an amount?</a:t>
            </a:r>
          </a:p>
          <a:p>
            <a:pPr eaLnBrk="1" hangingPunct="1"/>
            <a:r>
              <a:rPr lang="en-US" sz="2200" dirty="0" smtClean="0"/>
              <a:t>What if the value is smaller than $0.25?</a:t>
            </a: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sz="2200" dirty="0" smtClean="0"/>
              <a:t>If we determine the number of quarters, how do we determine the remaining amount?</a:t>
            </a:r>
          </a:p>
          <a:p>
            <a:pPr eaLnBrk="1" hangingPunct="1"/>
            <a:endParaRPr lang="en-US" sz="2200" dirty="0">
              <a:solidFill>
                <a:srgbClr val="3333CC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3333CC"/>
                </a:solidFill>
              </a:rPr>
              <a:t>We use integer division (</a:t>
            </a:r>
            <a:r>
              <a:rPr lang="en-US" sz="2200" dirty="0" smtClean="0">
                <a:solidFill>
                  <a:srgbClr val="FF0000"/>
                </a:solidFill>
              </a:rPr>
              <a:t>/</a:t>
            </a:r>
            <a:r>
              <a:rPr lang="en-US" sz="2200" dirty="0" smtClean="0">
                <a:solidFill>
                  <a:srgbClr val="3333CC"/>
                </a:solidFill>
              </a:rPr>
              <a:t>) to determine the number of quarters (dimes, nickels, or pennies) needed. </a:t>
            </a:r>
          </a:p>
          <a:p>
            <a:pPr eaLnBrk="1" hangingPunct="1"/>
            <a:r>
              <a:rPr lang="en-US" sz="2200" dirty="0" smtClean="0">
                <a:solidFill>
                  <a:srgbClr val="3333CC"/>
                </a:solidFill>
              </a:rPr>
              <a:t>We use the mod operator (</a:t>
            </a:r>
            <a:r>
              <a:rPr lang="en-US" sz="2200" dirty="0" smtClean="0">
                <a:solidFill>
                  <a:srgbClr val="FF0000"/>
                </a:solidFill>
              </a:rPr>
              <a:t>%</a:t>
            </a:r>
            <a:r>
              <a:rPr lang="en-US" sz="2200" dirty="0" smtClean="0">
                <a:solidFill>
                  <a:srgbClr val="3333CC"/>
                </a:solidFill>
              </a:rPr>
              <a:t>) to calculate the remaining amount (for the next step of the program). </a:t>
            </a:r>
            <a:endParaRPr lang="en-US" sz="2200" dirty="0">
              <a:solidFill>
                <a:srgbClr val="3333CC"/>
              </a:solidFill>
            </a:endParaRPr>
          </a:p>
          <a:p>
            <a:pPr eaLnBrk="1" hangingPunct="1"/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7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– Test Cases</a:t>
            </a:r>
            <a:endParaRPr lang="en-US" i="1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When finished creating the program (and while creating it), it should be tested with several values. </a:t>
            </a:r>
          </a:p>
          <a:p>
            <a:pPr eaLnBrk="1" hangingPunct="1"/>
            <a:r>
              <a:rPr lang="en-US" sz="2200" dirty="0" smtClean="0"/>
              <a:t>Extreme cases should be tested (0, near 99,what if user enters invalid number (&lt;0 or &gt;100?)). </a:t>
            </a:r>
          </a:p>
          <a:p>
            <a:pPr eaLnBrk="1" hangingPunct="1"/>
            <a:r>
              <a:rPr lang="en-US" sz="2200" dirty="0" smtClean="0"/>
              <a:t>Test with values that give zero values for each possible coin denomination.</a:t>
            </a:r>
          </a:p>
          <a:p>
            <a:pPr eaLnBrk="1" hangingPunct="1"/>
            <a:r>
              <a:rPr lang="en-US" sz="2200" dirty="0"/>
              <a:t>T</a:t>
            </a:r>
            <a:r>
              <a:rPr lang="en-US" sz="2200" dirty="0" smtClean="0"/>
              <a:t>esting is an often overlooked but crucial step in the software development cycle. </a:t>
            </a:r>
          </a:p>
        </p:txBody>
      </p:sp>
    </p:spTree>
    <p:extLst>
      <p:ext uri="{BB962C8B-B14F-4D97-AF65-F5344CB8AC3E}">
        <p14:creationId xmlns:p14="http://schemas.microsoft.com/office/powerpoint/2010/main" val="69415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365" y="160285"/>
            <a:ext cx="89826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java.util.Scanner;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ChangeMaker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args)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amount, originalAmount, quarters,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dimes, nickels, pennies;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"Enter a whole number from 1 to 99."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"I will find a combination of coins"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"that equals that amount of change."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keyboard.nextInt( 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//  ???????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85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365" y="160285"/>
            <a:ext cx="898263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java.util.Scanner;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ChangeMaker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args)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amount, originalAmount, quarters,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dimes, nickels, pennies;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"Enter a whole number from 1 to 99."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"I will find a combination of coins"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"that equals that amount of change."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keyboard.nextInt( 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originalAmount = amount;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quarters = amount / 25;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25;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2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365" y="160285"/>
            <a:ext cx="898263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java.util.Scanner;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ChangeMaker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args)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amount, originalAmount, quarters,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dimes, nickels, pennies;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"Enter a whole number from 1 to 99."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"I will find a combination of coins"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"that equals that amount of change."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keyboard.nextInt( 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originalAmount = amount;</a:t>
            </a:r>
          </a:p>
          <a:p>
            <a:pPr algn="l"/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quarters = amount / 25;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25;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dimes = amount / 10;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10;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109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View sample </a:t>
            </a:r>
            <a:r>
              <a:rPr lang="en-US" sz="2600" dirty="0" smtClean="0">
                <a:latin typeface="Arial" charset="0"/>
              </a:rPr>
              <a:t>program</a:t>
            </a:r>
            <a:endParaRPr lang="en-US" sz="2600" dirty="0">
              <a:latin typeface="Arial" charset="0"/>
            </a:endParaRPr>
          </a:p>
          <a:p>
            <a:pPr lvl="1"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Class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FootballFans</a:t>
            </a:r>
            <a:endParaRPr lang="en-US" b="1" dirty="0" smtClean="0">
              <a:solidFill>
                <a:schemeClr val="accent2"/>
              </a:solidFill>
              <a:latin typeface="Courier New" charset="0"/>
            </a:endParaRPr>
          </a:p>
          <a:p>
            <a:pPr marL="457200" lvl="1" indent="0" eaLnBrk="1" hangingPunct="1">
              <a:buNone/>
            </a:pPr>
            <a:endParaRPr lang="en-US" b="1" dirty="0">
              <a:solidFill>
                <a:schemeClr val="accent2"/>
              </a:solidFill>
              <a:latin typeface="Courier New" charset="0"/>
            </a:endParaRPr>
          </a:p>
          <a:p>
            <a:pPr eaLnBrk="1" hangingPunct="1"/>
            <a:endParaRPr lang="en-US" sz="2600" b="1" dirty="0">
              <a:solidFill>
                <a:schemeClr val="accent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2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365" y="160285"/>
            <a:ext cx="8982635" cy="590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java.util.Scanner;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ChangeMaker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args)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amount, originalAmount, quarters,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dimes, nickels, pennies;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"Enter a whole number from 1 to 99."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"I will find a combination of coins"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"that equals that amount of change."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keyboard.nextInt( 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originalAmount = amount;</a:t>
            </a:r>
          </a:p>
          <a:p>
            <a:pPr algn="l"/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quarters = amount / 25;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25;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dimes = amount / 10;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10;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nickels = amount / 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pennies = amount;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99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365" y="160285"/>
            <a:ext cx="8982635" cy="698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java.util.Scanner;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ChangeMaker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args)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amount, originalAmount, quarters,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dimes, nickels, pennies;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"Enter a whole number from 1 to 99."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"I will find a combination of coins"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"that equals that amount of change."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keyboard.nextInt( );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originalAmount = </a:t>
            </a:r>
            <a:r>
              <a:rPr lang="en-US" sz="1400" b="1" smtClean="0">
                <a:solidFill>
                  <a:srgbClr val="000000"/>
                </a:solidFill>
                <a:latin typeface="Consolas"/>
              </a:rPr>
              <a:t>amount;</a:t>
            </a:r>
          </a:p>
          <a:p>
            <a:pPr algn="l"/>
            <a:endParaRPr lang="en-US" sz="1400" b="1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quarters = amount / 25;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25;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dimes = amount / 10;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10;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nickels = amount / 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amount = amount % 5;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pennies = amount;</a:t>
            </a:r>
          </a:p>
          <a:p>
            <a:pPr algn="l"/>
            <a:endParaRPr lang="en-US" sz="1400" b="1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.println(originalAmount +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 cents in coins can be given as:"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.println(quarters + 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 quarters"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dimes + </a:t>
            </a:r>
            <a:r>
              <a:rPr lang="en-US" sz="1400" b="1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 dimes"</a:t>
            </a:r>
            <a:r>
              <a:rPr lang="en-US" sz="14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.println(nickels + 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 nickels and"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.println(pennies + 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 pennies"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96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and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Documentation and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18088" y="1469635"/>
            <a:ext cx="7754937" cy="4154488"/>
          </a:xfrm>
        </p:spPr>
        <p:txBody>
          <a:bodyPr/>
          <a:lstStyle/>
          <a:p>
            <a:pPr eaLnBrk="1" hangingPunct="1"/>
            <a:r>
              <a:rPr lang="en-US" sz="2200" dirty="0" smtClean="0"/>
              <a:t>Often, programs are modified over time to respond to new requirements.</a:t>
            </a:r>
          </a:p>
          <a:p>
            <a:pPr eaLnBrk="1" hangingPunct="1"/>
            <a:r>
              <a:rPr lang="en-US" sz="2200" dirty="0" smtClean="0"/>
              <a:t>Programs which are easy to read and understand are easy to modify.</a:t>
            </a:r>
          </a:p>
          <a:p>
            <a:pPr eaLnBrk="1" hangingPunct="1"/>
            <a:r>
              <a:rPr lang="en-US" sz="2200" dirty="0" smtClean="0"/>
              <a:t>Even if it will be used only once, you must read it in order to debug it.</a:t>
            </a:r>
          </a:p>
          <a:p>
            <a:pPr eaLnBrk="1" hangingPunct="1"/>
            <a:endParaRPr lang="en-US" sz="2200" dirty="0"/>
          </a:p>
          <a:p>
            <a:pPr marL="0" indent="0" eaLnBrk="1" hangingPunct="1">
              <a:buNone/>
            </a:pPr>
            <a:r>
              <a:rPr lang="en-US" sz="2200" i="1" dirty="0" smtClean="0"/>
              <a:t>It is good practice to document your code extensively, and following naming and other stylistic  conventions. </a:t>
            </a:r>
          </a:p>
        </p:txBody>
      </p:sp>
    </p:spTree>
    <p:extLst>
      <p:ext uri="{BB962C8B-B14F-4D97-AF65-F5344CB8AC3E}">
        <p14:creationId xmlns:p14="http://schemas.microsoft.com/office/powerpoint/2010/main" val="159718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957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Meaningful Variable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300" dirty="0" smtClean="0"/>
              <a:t>A variable's name should suggest its use.</a:t>
            </a:r>
          </a:p>
          <a:p>
            <a:pPr eaLnBrk="1" hangingPunct="1"/>
            <a:r>
              <a:rPr lang="en-US" sz="2300" dirty="0" smtClean="0"/>
              <a:t>Naming conventions.</a:t>
            </a:r>
          </a:p>
          <a:p>
            <a:pPr lvl="1" eaLnBrk="1" hangingPunct="1"/>
            <a:r>
              <a:rPr lang="en-US" sz="2300" dirty="0" smtClean="0"/>
              <a:t>Use only letters and digits.</a:t>
            </a:r>
          </a:p>
          <a:p>
            <a:pPr lvl="1" eaLnBrk="1" hangingPunct="1"/>
            <a:r>
              <a:rPr lang="en-US" sz="2300" dirty="0" smtClean="0"/>
              <a:t>Use </a:t>
            </a:r>
            <a:r>
              <a:rPr lang="en-US" sz="2300" i="1" dirty="0" err="1" smtClean="0"/>
              <a:t>camelCase</a:t>
            </a:r>
            <a:r>
              <a:rPr lang="en-US" sz="2300" dirty="0"/>
              <a:t>:</a:t>
            </a:r>
            <a:r>
              <a:rPr lang="en-US" sz="2300" dirty="0" smtClean="0"/>
              <a:t> "Punctuate" using uppercase letters at word boundaries (e.g. </a:t>
            </a:r>
            <a:r>
              <a:rPr lang="en-US" sz="2300" b="1" dirty="0" err="1" smtClean="0">
                <a:solidFill>
                  <a:schemeClr val="accent2"/>
                </a:solidFill>
                <a:latin typeface="Courier New" pitchFamily="49" charset="0"/>
              </a:rPr>
              <a:t>taxRate</a:t>
            </a:r>
            <a:r>
              <a:rPr lang="en-US" sz="2300" dirty="0" smtClean="0"/>
              <a:t>).</a:t>
            </a:r>
          </a:p>
          <a:p>
            <a:pPr lvl="1" eaLnBrk="1" hangingPunct="1"/>
            <a:r>
              <a:rPr lang="en-US" sz="2300" dirty="0" smtClean="0"/>
              <a:t>Start variables with lowercase letters.</a:t>
            </a:r>
          </a:p>
          <a:p>
            <a:pPr lvl="1" eaLnBrk="1" hangingPunct="1"/>
            <a:r>
              <a:rPr lang="en-US" sz="2300" dirty="0" smtClean="0"/>
              <a:t>Start class names with uppercase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106473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1136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The best programs are self-documenting.</a:t>
            </a:r>
          </a:p>
          <a:p>
            <a:pPr lvl="1" eaLnBrk="1" hangingPunct="1"/>
            <a:r>
              <a:rPr lang="en-US" sz="2200" dirty="0" smtClean="0"/>
              <a:t>Clean style</a:t>
            </a:r>
          </a:p>
          <a:p>
            <a:pPr lvl="1" eaLnBrk="1" hangingPunct="1"/>
            <a:r>
              <a:rPr lang="en-US" sz="2200" dirty="0" smtClean="0"/>
              <a:t>Well-chosen names</a:t>
            </a:r>
          </a:p>
          <a:p>
            <a:pPr eaLnBrk="1" hangingPunct="1"/>
            <a:r>
              <a:rPr lang="en-US" sz="2200" dirty="0" smtClean="0"/>
              <a:t>Comments are written into a program as needed to explain the program.</a:t>
            </a:r>
          </a:p>
          <a:p>
            <a:pPr lvl="1" eaLnBrk="1" hangingPunct="1"/>
            <a:r>
              <a:rPr lang="en-US" sz="2200" dirty="0" smtClean="0"/>
              <a:t>They are useful to the programmer, but they are ignored by the compiler.</a:t>
            </a:r>
          </a:p>
        </p:txBody>
      </p:sp>
    </p:spTree>
    <p:extLst>
      <p:ext uri="{BB962C8B-B14F-4D97-AF65-F5344CB8AC3E}">
        <p14:creationId xmlns:p14="http://schemas.microsoft.com/office/powerpoint/2010/main" val="399166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Comments are used in programs to document the code.</a:t>
            </a:r>
          </a:p>
          <a:p>
            <a:pPr eaLnBrk="1" hangingPunct="1"/>
            <a:r>
              <a:rPr lang="en-US" sz="2200" dirty="0" smtClean="0"/>
              <a:t>A single-line comment begins with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//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Everything after the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// </a:t>
            </a:r>
            <a:r>
              <a:rPr lang="en-US" sz="2200" dirty="0" smtClean="0"/>
              <a:t>to the end of the line is ignored by the compiler.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 radius; //in centimeters</a:t>
            </a:r>
          </a:p>
        </p:txBody>
      </p:sp>
    </p:spTree>
    <p:extLst>
      <p:ext uri="{BB962C8B-B14F-4D97-AF65-F5344CB8AC3E}">
        <p14:creationId xmlns:p14="http://schemas.microsoft.com/office/powerpoint/2010/main" val="29120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A multiline comment begins with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/*</a:t>
            </a:r>
            <a:r>
              <a:rPr lang="en-US" sz="2200" dirty="0" smtClean="0"/>
              <a:t> and end with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*/</a:t>
            </a:r>
            <a:r>
              <a:rPr lang="en-US" sz="2200" b="1" dirty="0" smtClean="0">
                <a:latin typeface="Courier New" pitchFamily="49" charset="0"/>
              </a:rPr>
              <a:t>.</a:t>
            </a:r>
          </a:p>
          <a:p>
            <a:pPr marL="0" indent="0" eaLnBrk="1" hangingPunct="1"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/*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This program should only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be used on alternate Thursdays,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except during leap years, when it should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only be used on alternate Tuesdays.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*/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sz="2200" dirty="0"/>
              <a:t>Everything </a:t>
            </a:r>
            <a:r>
              <a:rPr lang="en-US" sz="2200" dirty="0" smtClean="0"/>
              <a:t>in-between is </a:t>
            </a:r>
            <a:r>
              <a:rPr lang="en-US" sz="2200" dirty="0"/>
              <a:t>ignored by the compiler.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4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should use Comments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Begin each program file with an explanatory comment:</a:t>
            </a:r>
          </a:p>
          <a:p>
            <a:pPr lvl="1" eaLnBrk="1" hangingPunct="1"/>
            <a:r>
              <a:rPr lang="en-US" sz="2200" dirty="0" smtClean="0"/>
              <a:t>What the program does</a:t>
            </a:r>
          </a:p>
          <a:p>
            <a:pPr lvl="1" eaLnBrk="1" hangingPunct="1"/>
            <a:r>
              <a:rPr lang="en-US" sz="2200" dirty="0" smtClean="0"/>
              <a:t>The name of the author</a:t>
            </a:r>
          </a:p>
          <a:p>
            <a:pPr lvl="1" eaLnBrk="1" hangingPunct="1"/>
            <a:r>
              <a:rPr lang="en-US" sz="2200" dirty="0" smtClean="0"/>
              <a:t>Contact information for the author</a:t>
            </a:r>
          </a:p>
          <a:p>
            <a:pPr lvl="1" eaLnBrk="1" hangingPunct="1"/>
            <a:r>
              <a:rPr lang="en-US" sz="2200" dirty="0" smtClean="0"/>
              <a:t>Date of the last modification.</a:t>
            </a:r>
          </a:p>
          <a:p>
            <a:pPr eaLnBrk="1" hangingPunct="1"/>
            <a:r>
              <a:rPr lang="en-US" sz="2200" dirty="0" smtClean="0"/>
              <a:t>Provide comments the reader will need in order to understand the program.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 smtClean="0"/>
              <a:t>A header is given to you in the project description.  Use this and fill it out with your information.</a:t>
            </a:r>
          </a:p>
          <a:p>
            <a:pPr marL="0" indent="0" eaLnBrk="1" hangingPunct="1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486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519" y="621023"/>
            <a:ext cx="8417859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 Program to compute area of a circle.</a:t>
            </a: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 Author: </a:t>
            </a:r>
            <a:r>
              <a:rPr lang="en-US" sz="1400" u="sng" dirty="0">
                <a:solidFill>
                  <a:srgbClr val="3F5FBF"/>
                </a:solidFill>
                <a:latin typeface="Consolas"/>
              </a:rPr>
              <a:t>Jane Q. Programmer.</a:t>
            </a: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 E</a:t>
            </a:r>
            <a:r>
              <a:rPr lang="en-US" sz="1400" dirty="0">
                <a:solidFill>
                  <a:srgbClr val="7F7F9F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3F5FBF"/>
                </a:solidFill>
                <a:latin typeface="Consolas"/>
              </a:rPr>
              <a:t>mail Address: </a:t>
            </a:r>
            <a:r>
              <a:rPr lang="en-US" sz="1400" u="sng" dirty="0" err="1">
                <a:solidFill>
                  <a:srgbClr val="3F5FBF"/>
                </a:solidFill>
                <a:latin typeface="Consolas"/>
              </a:rPr>
              <a:t>janeq@somemachine.etc.etc</a:t>
            </a:r>
            <a:r>
              <a:rPr lang="en-US" sz="1400" u="sng" dirty="0">
                <a:solidFill>
                  <a:srgbClr val="3F5FBF"/>
                </a:solidFill>
                <a:latin typeface="Consolas"/>
              </a:rPr>
              <a:t>.</a:t>
            </a: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 Programming Assignment 2.</a:t>
            </a: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 Last Changed: October 7, 2008.</a:t>
            </a: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CircleCalculation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radius; </a:t>
            </a:r>
            <a:r>
              <a:rPr lang="en-US" sz="1400" b="1" dirty="0">
                <a:solidFill>
                  <a:srgbClr val="3F7F5F"/>
                </a:solidFill>
                <a:latin typeface="Consolas"/>
              </a:rPr>
              <a:t>//in inches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area;   </a:t>
            </a:r>
            <a:r>
              <a:rPr lang="en-US" sz="1400" b="1" dirty="0">
                <a:solidFill>
                  <a:srgbClr val="3F7F5F"/>
                </a:solidFill>
                <a:latin typeface="Consolas"/>
              </a:rPr>
              <a:t>//in square inches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the radius of a circle in inches:"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radius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area = 3.14159 * radius * radius;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 circle of radius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radius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inches"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"has an area of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area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square inches."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8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View sample </a:t>
            </a:r>
            <a:r>
              <a:rPr lang="en-US" sz="2600" dirty="0" smtClean="0">
                <a:latin typeface="Arial" charset="0"/>
              </a:rPr>
              <a:t>program</a:t>
            </a:r>
            <a:endParaRPr lang="en-US" sz="2600" dirty="0">
              <a:latin typeface="Arial" charset="0"/>
            </a:endParaRPr>
          </a:p>
          <a:p>
            <a:pPr lvl="1"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Class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FootballFans</a:t>
            </a:r>
            <a:endParaRPr lang="en-US" b="1" dirty="0" smtClean="0">
              <a:solidFill>
                <a:schemeClr val="accent2"/>
              </a:solidFill>
              <a:latin typeface="Courier New" charset="0"/>
            </a:endParaRPr>
          </a:p>
          <a:p>
            <a:pPr marL="457200" lvl="1" indent="0" eaLnBrk="1" hangingPunct="1">
              <a:buNone/>
            </a:pPr>
            <a:endParaRPr lang="en-US" b="1" dirty="0">
              <a:solidFill>
                <a:schemeClr val="accent2"/>
              </a:solidFill>
              <a:latin typeface="Courier New" charset="0"/>
            </a:endParaRPr>
          </a:p>
          <a:p>
            <a:pPr eaLnBrk="1" hangingPunct="1"/>
            <a:r>
              <a:rPr lang="en-US" sz="2600" dirty="0" smtClean="0">
                <a:latin typeface="Arial" charset="0"/>
              </a:rPr>
              <a:t>Why was it good to use variables in this program?</a:t>
            </a:r>
            <a:endParaRPr lang="en-US" sz="2600" dirty="0">
              <a:latin typeface="Arial" charset="0"/>
            </a:endParaRPr>
          </a:p>
          <a:p>
            <a:pPr eaLnBrk="1" hangingPunct="1"/>
            <a:endParaRPr lang="en-US" sz="2600" b="1" dirty="0">
              <a:solidFill>
                <a:schemeClr val="accent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4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Indentation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Java programs are, by nature, nested. </a:t>
            </a:r>
          </a:p>
          <a:p>
            <a:pPr eaLnBrk="1" hangingPunct="1"/>
            <a:r>
              <a:rPr lang="en-US" sz="2200" dirty="0" smtClean="0"/>
              <a:t>Indentation should communicate nesting clearly.</a:t>
            </a:r>
          </a:p>
          <a:p>
            <a:pPr lvl="1" eaLnBrk="1" hangingPunct="1"/>
            <a:r>
              <a:rPr lang="en-US" sz="1800" dirty="0" smtClean="0"/>
              <a:t>White </a:t>
            </a:r>
            <a:r>
              <a:rPr lang="en-US" sz="1800" dirty="0"/>
              <a:t>spaces (spaces, tabs, carriage returns) are typically unimportant to program </a:t>
            </a:r>
            <a:r>
              <a:rPr lang="en-US" sz="1800" dirty="0" smtClean="0"/>
              <a:t>execution,</a:t>
            </a:r>
          </a:p>
          <a:p>
            <a:pPr lvl="1" eaLnBrk="1" hangingPunct="1"/>
            <a:r>
              <a:rPr lang="en-US" sz="1800" dirty="0" smtClean="0"/>
              <a:t>But they do improve readability.  </a:t>
            </a:r>
          </a:p>
          <a:p>
            <a:pPr eaLnBrk="1" hangingPunct="1"/>
            <a:r>
              <a:rPr lang="en-US" sz="2200" dirty="0" smtClean="0"/>
              <a:t>4 spaces (or a tab) for each level of indentation is common.</a:t>
            </a:r>
          </a:p>
          <a:p>
            <a:pPr eaLnBrk="1" hangingPunct="1"/>
            <a:r>
              <a:rPr lang="en-US" sz="2200" dirty="0" smtClean="0"/>
              <a:t>Regardless, be consistent. </a:t>
            </a:r>
          </a:p>
        </p:txBody>
      </p:sp>
    </p:spTree>
    <p:extLst>
      <p:ext uri="{BB962C8B-B14F-4D97-AF65-F5344CB8AC3E}">
        <p14:creationId xmlns:p14="http://schemas.microsoft.com/office/powerpoint/2010/main" val="416217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873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Where to Declare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492250"/>
            <a:ext cx="8748713" cy="4068763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Usually at the beginning of a method or “block” of code enclosed in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{}</a:t>
            </a:r>
            <a:r>
              <a:rPr lang="en-US" sz="2400" dirty="0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public static void main(String[]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{ /* declare variables here */</a:t>
            </a:r>
            <a:b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. . .</a:t>
            </a:r>
            <a:b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Identifiers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Variable names are Java </a:t>
            </a:r>
            <a:r>
              <a:rPr lang="en-US" sz="2200" b="1" dirty="0" smtClean="0"/>
              <a:t>identifiers</a:t>
            </a:r>
            <a:r>
              <a:rPr lang="en-US" sz="2200" dirty="0" smtClean="0"/>
              <a:t>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An identifier is a word used to name something in the program (e.g., a variable, a method, a class, etc.).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Identifiers may contain only:</a:t>
            </a:r>
          </a:p>
          <a:p>
            <a:pPr lvl="1" eaLnBrk="1" hangingPunct="1"/>
            <a:r>
              <a:rPr lang="en-US" sz="2200" i="1" dirty="0" smtClean="0"/>
              <a:t>letters</a:t>
            </a:r>
          </a:p>
          <a:p>
            <a:pPr lvl="1" eaLnBrk="1" hangingPunct="1"/>
            <a:r>
              <a:rPr lang="en-US" sz="2200" i="1" dirty="0" smtClean="0"/>
              <a:t>digits</a:t>
            </a:r>
            <a:r>
              <a:rPr lang="en-US" sz="2200" dirty="0" smtClean="0"/>
              <a:t> 0-9</a:t>
            </a:r>
          </a:p>
          <a:p>
            <a:pPr lvl="1" eaLnBrk="1" hangingPunct="1"/>
            <a:r>
              <a:rPr lang="en-US" sz="2200" dirty="0" smtClean="0"/>
              <a:t>the underscore character: ‘_’</a:t>
            </a:r>
          </a:p>
          <a:p>
            <a:pPr eaLnBrk="1" hangingPunct="1"/>
            <a:r>
              <a:rPr lang="en-US" sz="2200" dirty="0" smtClean="0"/>
              <a:t>But they cannot contain other characters.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Also, the first character </a:t>
            </a:r>
            <a:r>
              <a:rPr lang="en-US" sz="2200" u="sng" dirty="0" smtClean="0"/>
              <a:t>cannot</a:t>
            </a:r>
            <a:r>
              <a:rPr lang="en-US" sz="2200" dirty="0" smtClean="0"/>
              <a:t> be a digit.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Identifiers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These are valid identifiers: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x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netscape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_345	_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numStudents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red9</a:t>
            </a:r>
            <a:endParaRPr lang="en-US" sz="2200" dirty="0" smtClean="0"/>
          </a:p>
          <a:p>
            <a:pPr eaLnBrk="1" hangingPunct="1">
              <a:spcBef>
                <a:spcPts val="1800"/>
              </a:spcBef>
              <a:defRPr/>
            </a:pPr>
            <a:r>
              <a:rPr lang="en-US" sz="2200" b="1" dirty="0" smtClean="0"/>
              <a:t>Note: </a:t>
            </a:r>
            <a:r>
              <a:rPr lang="en-US" sz="2200" dirty="0" smtClean="0"/>
              <a:t>Java is </a:t>
            </a:r>
            <a:r>
              <a:rPr lang="en-US" sz="2200" i="1" dirty="0" smtClean="0"/>
              <a:t>case sensitive</a:t>
            </a:r>
            <a:r>
              <a:rPr lang="en-US" sz="2200" dirty="0" smtClean="0"/>
              <a:t>.</a:t>
            </a:r>
          </a:p>
          <a:p>
            <a:pPr lvl="1" eaLnBrk="1" hangingPunct="1"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stuff</a:t>
            </a:r>
            <a:r>
              <a:rPr lang="en-US" sz="2200" dirty="0" smtClean="0">
                <a:latin typeface="Courier New" pitchFamily="49" charset="0"/>
              </a:rPr>
              <a:t>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Stuff</a:t>
            </a:r>
            <a:r>
              <a:rPr lang="en-US" sz="2200" dirty="0" smtClean="0">
                <a:latin typeface="Courier New" pitchFamily="49" charset="0"/>
              </a:rPr>
              <a:t>,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STUFF</a:t>
            </a:r>
            <a:r>
              <a:rPr lang="en-US" sz="2200" dirty="0" smtClean="0"/>
              <a:t> are different identifiers.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200" dirty="0" smtClean="0"/>
              <a:t>These are not valid identifiers:</a:t>
            </a:r>
            <a:endParaRPr lang="en-US" sz="2200" dirty="0"/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7_11 	netscape.com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util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.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2200" dirty="0" smtClean="0"/>
              <a:t> </a:t>
            </a:r>
          </a:p>
          <a:p>
            <a:pPr eaLnBrk="1" hangingPunct="1">
              <a:defRPr/>
            </a:pPr>
            <a:r>
              <a:rPr lang="en-US" sz="2200" dirty="0" smtClean="0"/>
              <a:t>Identifiers can be arbitrarily long.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6225"/>
            <a:ext cx="8686800" cy="4221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Certain expressions cannot be used as identifiers</a:t>
            </a:r>
          </a:p>
          <a:p>
            <a:pPr eaLnBrk="1" hangingPunct="1"/>
            <a:r>
              <a:rPr lang="en-US" sz="2200" dirty="0" smtClean="0"/>
              <a:t>These are </a:t>
            </a:r>
            <a:r>
              <a:rPr lang="en-US" sz="2200" b="1" dirty="0" smtClean="0"/>
              <a:t>keywords</a:t>
            </a:r>
            <a:r>
              <a:rPr lang="en-US" sz="2200" dirty="0" smtClean="0"/>
              <a:t> or </a:t>
            </a:r>
            <a:r>
              <a:rPr lang="en-US" sz="2200" b="1" dirty="0" smtClean="0"/>
              <a:t>reserved words</a:t>
            </a:r>
            <a:r>
              <a:rPr lang="en-US" sz="2200" i="1" dirty="0" smtClean="0"/>
              <a:t>.</a:t>
            </a:r>
          </a:p>
          <a:p>
            <a:pPr eaLnBrk="1" hangingPunct="1"/>
            <a:r>
              <a:rPr lang="en-US" sz="2200" dirty="0" smtClean="0"/>
              <a:t>They</a:t>
            </a:r>
            <a:r>
              <a:rPr lang="en-US" sz="2200" i="1" dirty="0" smtClean="0"/>
              <a:t> </a:t>
            </a:r>
            <a:r>
              <a:rPr lang="en-US" sz="2200" dirty="0" smtClean="0"/>
              <a:t>have</a:t>
            </a:r>
            <a:r>
              <a:rPr lang="en-US" sz="2200" i="1" dirty="0" smtClean="0"/>
              <a:t> </a:t>
            </a:r>
            <a:r>
              <a:rPr lang="en-US" sz="2200" dirty="0" smtClean="0"/>
              <a:t>predefined meanings in programs.</a:t>
            </a:r>
          </a:p>
          <a:p>
            <a:pPr eaLnBrk="1" hangingPunct="1"/>
            <a:r>
              <a:rPr lang="en-US" sz="2200" dirty="0" smtClean="0"/>
              <a:t>Here they are: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3360738"/>
          <a:ext cx="8229600" cy="27432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abstract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continue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switch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assert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package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synchronized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Break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implements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throw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import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throws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case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enum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transient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catch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final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finally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strictfp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volatile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const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36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Keywords/Reserved 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6" y="2688148"/>
            <a:ext cx="46577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6225"/>
            <a:ext cx="8318500" cy="4221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If you try to use a keyword as an identifier, then the Java compiler will generate an error. </a:t>
            </a:r>
          </a:p>
          <a:p>
            <a:pPr eaLnBrk="1" hangingPunct="1"/>
            <a:r>
              <a:rPr lang="en-US" sz="2200" dirty="0" smtClean="0"/>
              <a:t>The program will not compile. 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3903663"/>
            <a:ext cx="56673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Keywords/Reserved Words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26006" y="3057582"/>
            <a:ext cx="305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can’t be a variable name.</a:t>
            </a:r>
          </a:p>
          <a:p>
            <a:r>
              <a:rPr lang="en-US" dirty="0"/>
              <a:t>c</a:t>
            </a:r>
            <a:r>
              <a:rPr lang="en-US" dirty="0" smtClean="0"/>
              <a:t>an INT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mtClean="0"/>
              <a:t>Basic Computation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73450"/>
            <a:ext cx="6400800" cy="687388"/>
          </a:xfrm>
        </p:spPr>
        <p:txBody>
          <a:bodyPr/>
          <a:lstStyle/>
          <a:p>
            <a:pPr eaLnBrk="1" hangingPunct="1"/>
            <a:r>
              <a:rPr lang="en-US" sz="2800" smtClean="0"/>
              <a:t>Chapter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1925" y="1187450"/>
            <a:ext cx="8901113" cy="51689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There are 2 basic kinds of data types in Java.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There are </a:t>
            </a:r>
            <a:r>
              <a:rPr lang="en-US" sz="2200" b="1" dirty="0" smtClean="0"/>
              <a:t>primitive types</a:t>
            </a:r>
            <a:r>
              <a:rPr lang="en-US" sz="2200" dirty="0" smtClean="0"/>
              <a:t>: used to represent simple values (numbers, characters, etc.).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200" dirty="0" smtClean="0">
                <a:latin typeface="Courier New" pitchFamily="49" charset="0"/>
              </a:rPr>
              <a:t>,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sz="2200" dirty="0" smtClean="0"/>
              <a:t> are primitive types.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dirty="0" smtClean="0"/>
              <a:t>class types (reference types) </a:t>
            </a:r>
            <a:r>
              <a:rPr lang="en-US" sz="2200" dirty="0" smtClean="0"/>
              <a:t>are used for objects (which are not simple).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Primitive and class types are handled differently in Java.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Primitive types only take a few bytes to represent.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The objects used with class types may require arbitrarily large amounts of memory.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61925" y="1187450"/>
            <a:ext cx="8901113" cy="51689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When declaring a variable, one specifies a particular type, which will either be a primitive type or a class type.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Examples:</a:t>
            </a:r>
          </a:p>
          <a:p>
            <a:pPr marL="457200" lvl="1" indent="0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count = 0;</a:t>
            </a:r>
            <a:r>
              <a:rPr lang="en-US" sz="2200" dirty="0" smtClean="0"/>
              <a:t> 			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/>
              <a:t> is a primitive type.</a:t>
            </a:r>
          </a:p>
          <a:p>
            <a:pPr marL="457200" lvl="1" indent="0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“Frank”</a:t>
            </a:r>
            <a:r>
              <a:rPr lang="en-US" sz="2200" dirty="0" smtClean="0"/>
              <a:t>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/>
              <a:t> is a class type.</a:t>
            </a:r>
          </a:p>
          <a:p>
            <a:pPr eaLnBrk="1" hangingPunct="1">
              <a:spcBef>
                <a:spcPts val="1800"/>
              </a:spcBef>
            </a:pPr>
            <a:endParaRPr lang="en-US" sz="2200" dirty="0" smtClean="0"/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The declarations have the same form, but the kinds of values are different. </a:t>
            </a:r>
          </a:p>
          <a:p>
            <a:pPr eaLnBrk="1" hangingPunct="1">
              <a:spcBef>
                <a:spcPts val="1800"/>
              </a:spcBef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Conventions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Primitive types begin with a lowercase letter (e.g.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dirty="0" smtClean="0"/>
              <a:t>).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Class names begin with an uppercase letter (e.g.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2200" dirty="0" smtClean="0"/>
              <a:t>).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Variable names begin with a lowercase letter </a:t>
            </a:r>
            <a:br>
              <a:rPr lang="en-US" sz="2200" dirty="0" smtClean="0"/>
            </a:br>
            <a:r>
              <a:rPr lang="en-US" sz="2200" dirty="0" smtClean="0"/>
              <a:t>(e.g.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myName</a:t>
            </a:r>
            <a:r>
              <a:rPr lang="en-US" sz="2200" dirty="0" smtClean="0">
                <a:latin typeface="Courier New" pitchFamily="49" charset="0"/>
              </a:rPr>
              <a:t>,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myBalance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, age</a:t>
            </a:r>
            <a:r>
              <a:rPr lang="en-US" sz="2200" dirty="0" smtClean="0"/>
              <a:t>).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For multiword names, subsequent words are capitalized.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Types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There are only 8 primitive data types in Java:</a:t>
            </a:r>
          </a:p>
          <a:p>
            <a:pPr marL="0" indent="0" eaLnBrk="1" hangingPunct="1">
              <a:buNone/>
            </a:pPr>
            <a:endParaRPr lang="en-US" sz="2200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34" y="2036373"/>
            <a:ext cx="7591425" cy="430976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Examples of Primitive Values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9022"/>
            <a:ext cx="8229600" cy="4525963"/>
          </a:xfrm>
        </p:spPr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</a:rPr>
              <a:t>Four integer types (</a:t>
            </a:r>
            <a:r>
              <a:rPr lang="en-US" sz="2600" b="1" dirty="0" smtClean="0">
                <a:solidFill>
                  <a:schemeClr val="accent2"/>
                </a:solidFill>
                <a:latin typeface="Courier New" charset="0"/>
              </a:rPr>
              <a:t>byte</a:t>
            </a:r>
            <a:r>
              <a:rPr lang="en-US" sz="2600" dirty="0" smtClean="0">
                <a:latin typeface="Courier New" charset="0"/>
              </a:rPr>
              <a:t>, </a:t>
            </a:r>
            <a:r>
              <a:rPr lang="en-US" sz="2600" b="1" dirty="0" smtClean="0">
                <a:solidFill>
                  <a:schemeClr val="accent2"/>
                </a:solidFill>
                <a:latin typeface="Courier New" charset="0"/>
              </a:rPr>
              <a:t>short</a:t>
            </a:r>
            <a:r>
              <a:rPr lang="en-US" sz="2600" dirty="0" smtClean="0">
                <a:latin typeface="Courier New" charset="0"/>
              </a:rPr>
              <a:t>, </a:t>
            </a:r>
            <a:r>
              <a:rPr lang="en-US" sz="2600" b="1" dirty="0" err="1" smtClean="0">
                <a:solidFill>
                  <a:schemeClr val="accent2"/>
                </a:solidFill>
                <a:latin typeface="Courier New" charset="0"/>
              </a:rPr>
              <a:t>int</a:t>
            </a:r>
            <a:r>
              <a:rPr lang="en-US" sz="2600" dirty="0" smtClean="0">
                <a:latin typeface="Courier New" charset="0"/>
              </a:rPr>
              <a:t>,</a:t>
            </a:r>
            <a:r>
              <a:rPr lang="en-US" sz="2600" dirty="0" smtClean="0">
                <a:latin typeface="Arial" charset="0"/>
              </a:rPr>
              <a:t> and </a:t>
            </a:r>
            <a:r>
              <a:rPr lang="en-US" sz="2600" b="1" dirty="0" smtClean="0">
                <a:solidFill>
                  <a:schemeClr val="accent2"/>
                </a:solidFill>
                <a:latin typeface="Courier New" charset="0"/>
              </a:rPr>
              <a:t>long</a:t>
            </a:r>
            <a:r>
              <a:rPr lang="en-US" sz="2600" dirty="0" smtClean="0">
                <a:latin typeface="Arial" charset="0"/>
              </a:rPr>
              <a:t>)</a:t>
            </a:r>
          </a:p>
          <a:p>
            <a:pPr lvl="1" eaLnBrk="1" hangingPunct="1"/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int</a:t>
            </a:r>
            <a:r>
              <a:rPr lang="en-US" sz="2200" dirty="0" smtClean="0">
                <a:latin typeface="Arial" charset="0"/>
              </a:rPr>
              <a:t> is most common</a:t>
            </a:r>
          </a:p>
          <a:p>
            <a:pPr lvl="1" eaLnBrk="1" hangingPunct="1"/>
            <a:r>
              <a:rPr lang="en-US" sz="2200" b="1" dirty="0" smtClean="0">
                <a:solidFill>
                  <a:schemeClr val="accent2"/>
                </a:solidFill>
                <a:latin typeface="Arial" charset="0"/>
              </a:rPr>
              <a:t>Ex: </a:t>
            </a:r>
            <a:r>
              <a:rPr lang="en-US" sz="2600" b="1" dirty="0" smtClean="0">
                <a:solidFill>
                  <a:schemeClr val="accent2"/>
                </a:solidFill>
                <a:latin typeface="Courier New" charset="0"/>
              </a:rPr>
              <a:t>0  </a:t>
            </a:r>
            <a:r>
              <a:rPr lang="en-US" sz="2600" b="1" dirty="0">
                <a:solidFill>
                  <a:schemeClr val="accent2"/>
                </a:solidFill>
                <a:latin typeface="Courier New" charset="0"/>
              </a:rPr>
              <a:t>-1  365  12000  5</a:t>
            </a:r>
          </a:p>
          <a:p>
            <a:pPr eaLnBrk="1" hangingPunct="1"/>
            <a:r>
              <a:rPr lang="en-US" sz="2600" dirty="0" smtClean="0">
                <a:latin typeface="Arial" charset="0"/>
              </a:rPr>
              <a:t>Two floating-point types (</a:t>
            </a:r>
            <a:r>
              <a:rPr lang="en-US" sz="2600" b="1" dirty="0" smtClean="0">
                <a:solidFill>
                  <a:schemeClr val="accent2"/>
                </a:solidFill>
                <a:latin typeface="Courier New" charset="0"/>
              </a:rPr>
              <a:t>float</a:t>
            </a:r>
            <a:r>
              <a:rPr lang="en-US" sz="2600" dirty="0" smtClean="0">
                <a:latin typeface="Arial" charset="0"/>
              </a:rPr>
              <a:t> and </a:t>
            </a:r>
            <a:r>
              <a:rPr lang="en-US" sz="2600" b="1" dirty="0" smtClean="0">
                <a:solidFill>
                  <a:schemeClr val="accent2"/>
                </a:solidFill>
                <a:latin typeface="Courier New" charset="0"/>
              </a:rPr>
              <a:t>double</a:t>
            </a:r>
            <a:r>
              <a:rPr lang="en-US" sz="2600" dirty="0" smtClean="0">
                <a:latin typeface="Arial" charset="0"/>
              </a:rPr>
              <a:t>) </a:t>
            </a:r>
          </a:p>
          <a:p>
            <a:pPr lvl="1" eaLnBrk="1" hangingPunct="1"/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double</a:t>
            </a:r>
            <a:r>
              <a:rPr lang="en-US" sz="2200" dirty="0" smtClean="0">
                <a:latin typeface="Arial" charset="0"/>
              </a:rPr>
              <a:t> is more common</a:t>
            </a:r>
          </a:p>
          <a:p>
            <a:pPr lvl="1" eaLnBrk="1" hangingPunct="1"/>
            <a:r>
              <a:rPr lang="en-US" sz="2600" b="1" dirty="0" smtClean="0">
                <a:solidFill>
                  <a:schemeClr val="accent2"/>
                </a:solidFill>
                <a:latin typeface="Courier New" charset="0"/>
              </a:rPr>
              <a:t>Ex: 0.99  </a:t>
            </a:r>
            <a:r>
              <a:rPr lang="en-US" sz="2600" b="1" dirty="0">
                <a:solidFill>
                  <a:schemeClr val="accent2"/>
                </a:solidFill>
                <a:latin typeface="Courier New" charset="0"/>
              </a:rPr>
              <a:t>-22.8  3.14159  5.0</a:t>
            </a:r>
          </a:p>
          <a:p>
            <a:pPr eaLnBrk="1" hangingPunct="1"/>
            <a:r>
              <a:rPr lang="en-US" sz="2600" dirty="0" smtClean="0">
                <a:latin typeface="Arial" charset="0"/>
              </a:rPr>
              <a:t>One character type (</a:t>
            </a:r>
            <a:r>
              <a:rPr lang="en-US" sz="2600" b="1" dirty="0" smtClean="0">
                <a:solidFill>
                  <a:schemeClr val="accent2"/>
                </a:solidFill>
                <a:latin typeface="Courier New" charset="0"/>
              </a:rPr>
              <a:t>char</a:t>
            </a:r>
            <a:r>
              <a:rPr lang="en-US" sz="2600" dirty="0" smtClean="0">
                <a:latin typeface="Aria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</a:rPr>
              <a:t>		</a:t>
            </a:r>
            <a:r>
              <a:rPr lang="en-US" sz="2600" b="1" dirty="0">
                <a:solidFill>
                  <a:schemeClr val="accent2"/>
                </a:solidFill>
                <a:latin typeface="Courier New" charset="0"/>
              </a:rPr>
              <a:t>'a'  'A'  '#'  ' '  '5' </a:t>
            </a:r>
          </a:p>
          <a:p>
            <a:pPr eaLnBrk="1" hangingPunct="1"/>
            <a:r>
              <a:rPr lang="en-US" sz="2600" dirty="0" smtClean="0">
                <a:latin typeface="Arial" charset="0"/>
              </a:rPr>
              <a:t>One </a:t>
            </a:r>
            <a:r>
              <a:rPr lang="en-US" sz="2600" dirty="0" err="1" smtClean="0">
                <a:latin typeface="Arial" charset="0"/>
              </a:rPr>
              <a:t>boolean</a:t>
            </a:r>
            <a:r>
              <a:rPr lang="en-US" sz="2600" dirty="0" smtClean="0">
                <a:latin typeface="Arial" charset="0"/>
              </a:rPr>
              <a:t> type (</a:t>
            </a:r>
            <a:r>
              <a:rPr lang="en-US" sz="2600" b="1" dirty="0" err="1" smtClean="0">
                <a:solidFill>
                  <a:schemeClr val="accent2"/>
                </a:solidFill>
                <a:latin typeface="Courier New" charset="0"/>
              </a:rPr>
              <a:t>boolean</a:t>
            </a:r>
            <a:r>
              <a:rPr lang="en-US" sz="2600" dirty="0" smtClean="0">
                <a:latin typeface="Aria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Arial" charset="0"/>
              </a:rPr>
              <a:t>		</a:t>
            </a:r>
            <a:r>
              <a:rPr lang="en-US" sz="2600" b="1" dirty="0">
                <a:solidFill>
                  <a:schemeClr val="accent2"/>
                </a:solidFill>
                <a:latin typeface="Courier New" charset="0"/>
              </a:rPr>
              <a:t>true  false</a:t>
            </a:r>
          </a:p>
        </p:txBody>
      </p:sp>
    </p:spTree>
    <p:extLst>
      <p:ext uri="{BB962C8B-B14F-4D97-AF65-F5344CB8AC3E}">
        <p14:creationId xmlns:p14="http://schemas.microsoft.com/office/powerpoint/2010/main" val="228708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Why the large range of values for types?</a:t>
            </a:r>
            <a:endParaRPr lang="en-US" dirty="0">
              <a:latin typeface="Arial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548" y="1565246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charset="0"/>
              </a:rPr>
              <a:t>All modern computers work with a system of numbers called </a:t>
            </a:r>
            <a:r>
              <a:rPr lang="en-US" sz="2800" b="1" dirty="0">
                <a:latin typeface="Times New Roman" charset="0"/>
              </a:rPr>
              <a:t>binary numbers</a:t>
            </a:r>
            <a:r>
              <a:rPr lang="en-US" sz="2800" dirty="0">
                <a:latin typeface="Times New Roman" charset="0"/>
              </a:rPr>
              <a:t>.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Use only two symbols: 0 and 1.</a:t>
            </a:r>
          </a:p>
          <a:p>
            <a:r>
              <a:rPr lang="en-US" sz="2800" b="1" dirty="0">
                <a:latin typeface="Times New Roman" charset="0"/>
              </a:rPr>
              <a:t>Binary circuits</a:t>
            </a:r>
            <a:r>
              <a:rPr lang="en-US" sz="2800" dirty="0">
                <a:latin typeface="Times New Roman" charset="0"/>
              </a:rPr>
              <a:t>: Electronic devices are cheapest and function most reliably if they assume only two states.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Your computer circuitry is made up of billions of transistors that can assume two states: 1 or 0 (on or off).  Computers represent ALL data with a series of 1s and 0s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The transistor is like a mini light bulb – can be either on or off.</a:t>
            </a:r>
          </a:p>
        </p:txBody>
      </p:sp>
    </p:spTree>
    <p:extLst>
      <p:ext uri="{BB962C8B-B14F-4D97-AF65-F5344CB8AC3E}">
        <p14:creationId xmlns:p14="http://schemas.microsoft.com/office/powerpoint/2010/main" val="302716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Binary Code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33896" y="1169115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charset="0"/>
              </a:rPr>
              <a:t>How many different things can we represent with only a single transistor?</a:t>
            </a:r>
          </a:p>
          <a:p>
            <a:r>
              <a:rPr lang="en-US" sz="2800" dirty="0">
                <a:latin typeface="Times New Roman" charset="0"/>
              </a:rPr>
              <a:t>What if we wanted to represent </a:t>
            </a:r>
            <a:r>
              <a:rPr lang="en-US" sz="2800" dirty="0" smtClean="0">
                <a:latin typeface="Times New Roman" charset="0"/>
              </a:rPr>
              <a:t>(count) everyone </a:t>
            </a:r>
            <a:r>
              <a:rPr lang="en-US" sz="2800" dirty="0">
                <a:latin typeface="Times New Roman" charset="0"/>
              </a:rPr>
              <a:t>in this room </a:t>
            </a:r>
            <a:r>
              <a:rPr lang="en-US" sz="2800" dirty="0" smtClean="0">
                <a:latin typeface="Times New Roman" charset="0"/>
              </a:rPr>
              <a:t>using a single digit (0-9)?</a:t>
            </a:r>
            <a:endParaRPr lang="en-US" sz="2800" dirty="0">
              <a:latin typeface="Times New Roman" charset="0"/>
            </a:endParaRP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I take the number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0, people on the first row take 1-9.  </a:t>
            </a:r>
            <a:r>
              <a:rPr lang="en-US" sz="2400" dirty="0">
                <a:latin typeface="Times New Roman" charset="0"/>
                <a:ea typeface="ＭＳ Ｐゴシック" charset="0"/>
              </a:rPr>
              <a:t>What about everyone else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?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r>
              <a:rPr lang="en-US" sz="2800" dirty="0">
                <a:latin typeface="Times New Roman" charset="0"/>
              </a:rPr>
              <a:t>Similar question: How can we represent all numbers using binary code?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Well, we have billions of transistors!  We can combine 1s and 0s to get more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12329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Representation of Numbers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8908" y="1477757"/>
            <a:ext cx="3565525" cy="4114800"/>
          </a:xfrm>
        </p:spPr>
        <p:txBody>
          <a:bodyPr/>
          <a:lstStyle/>
          <a:p>
            <a:pPr marL="236538" indent="-236538"/>
            <a:r>
              <a:rPr lang="en-US" sz="2000" dirty="0" smtClean="0">
                <a:latin typeface="Times New Roman" charset="0"/>
              </a:rPr>
              <a:t>One bit can represent 2 items, 3 bits can represent 8.</a:t>
            </a:r>
          </a:p>
          <a:p>
            <a:pPr marL="236538" indent="-236538"/>
            <a:r>
              <a:rPr lang="en-US" sz="2000" dirty="0" smtClean="0">
                <a:latin typeface="Times New Roman" charset="0"/>
              </a:rPr>
              <a:t>Three</a:t>
            </a:r>
            <a:r>
              <a:rPr lang="en-US" sz="2000" dirty="0">
                <a:latin typeface="Times New Roman" charset="0"/>
              </a:rPr>
              <a:t>-light (binary circuit) system:</a:t>
            </a:r>
          </a:p>
          <a:p>
            <a:pPr marL="576263" lvl="1" indent="-225425"/>
            <a:r>
              <a:rPr lang="en-US" sz="2000" dirty="0">
                <a:latin typeface="Times New Roman" charset="0"/>
                <a:ea typeface="+mn-ea"/>
                <a:cs typeface="+mn-cs"/>
              </a:rPr>
              <a:t>Has eight possible combinations of               on and off.</a:t>
            </a:r>
          </a:p>
          <a:p>
            <a:pPr marL="576263" lvl="1" indent="-225425"/>
            <a:endParaRPr lang="en-US" sz="800" dirty="0">
              <a:latin typeface="Times New Roman" charset="0"/>
              <a:ea typeface="ＭＳ Ｐゴシック" charset="0"/>
            </a:endParaRPr>
          </a:p>
          <a:p>
            <a:pPr marL="236538" indent="-236538"/>
            <a:r>
              <a:rPr lang="en-US" sz="2000" dirty="0">
                <a:latin typeface="Times New Roman" charset="0"/>
              </a:rPr>
              <a:t>We can create a mapping between each combination and a number: 0, 1, 2, 3, 4, 5, 6, 7.</a:t>
            </a:r>
          </a:p>
          <a:p>
            <a:pPr marL="236538" indent="-236538"/>
            <a:endParaRPr lang="en-US" sz="800" dirty="0">
              <a:latin typeface="Times New Roman" charset="0"/>
            </a:endParaRPr>
          </a:p>
          <a:p>
            <a:pPr marL="576263" lvl="1" indent="-225425">
              <a:buFontTx/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0 = 000	4 = 100</a:t>
            </a:r>
          </a:p>
          <a:p>
            <a:pPr marL="576263" lvl="1" indent="-225425">
              <a:buFontTx/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1 = 001	5 = 101</a:t>
            </a:r>
          </a:p>
          <a:p>
            <a:pPr marL="576263" lvl="1" indent="-225425">
              <a:buFontTx/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2 = 010	6 = 110</a:t>
            </a:r>
          </a:p>
          <a:p>
            <a:pPr marL="576263" lvl="1" indent="-225425">
              <a:buFontTx/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3 = 011	7 = 111</a:t>
            </a:r>
          </a:p>
          <a:p>
            <a:pPr marL="576263" lvl="1" indent="-225425"/>
            <a:endParaRPr lang="en-US" sz="1800" dirty="0">
              <a:latin typeface="Times New Roman" charset="0"/>
              <a:ea typeface="ＭＳ Ｐゴシック" charset="0"/>
            </a:endParaRPr>
          </a:p>
          <a:p>
            <a:pPr marL="576263" lvl="1" indent="-225425"/>
            <a:endParaRPr lang="en-US" sz="1800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2773" name="Picture 5" descr="LIGHT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057400"/>
            <a:ext cx="3567113" cy="3328988"/>
          </a:xfrm>
          <a:noFill/>
        </p:spPr>
      </p:pic>
    </p:spTree>
    <p:extLst>
      <p:ext uri="{BB962C8B-B14F-4D97-AF65-F5344CB8AC3E}">
        <p14:creationId xmlns:p14="http://schemas.microsoft.com/office/powerpoint/2010/main" val="324406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Representation of Numbers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 smtClean="0">
                <a:latin typeface="Times New Roman" charset="0"/>
              </a:rPr>
              <a:t>So, how was this particular mapping chosen, and what happens with numbers greater than 7?</a:t>
            </a:r>
            <a:endParaRPr lang="en-US" dirty="0">
              <a:latin typeface="Times New Roman" charset="0"/>
            </a:endParaRPr>
          </a:p>
          <a:p>
            <a:pPr>
              <a:defRPr/>
            </a:pPr>
            <a:endParaRPr lang="en-US" dirty="0" smtClean="0">
              <a:latin typeface="Times New Roman" charset="0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</a:rPr>
              <a:t>Lets </a:t>
            </a:r>
            <a:r>
              <a:rPr lang="en-US" dirty="0">
                <a:latin typeface="Times New Roman" charset="0"/>
              </a:rPr>
              <a:t>answer this with another question:</a:t>
            </a:r>
          </a:p>
          <a:p>
            <a:pPr lvl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What thought processes are used in counting to 1000 from 999 in decimal numbers? </a:t>
            </a:r>
          </a:p>
          <a:p>
            <a:pPr lvl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How did we know to add a new column? </a:t>
            </a:r>
          </a:p>
          <a:p>
            <a:pPr lvl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How did we know which number comes next? </a:t>
            </a:r>
            <a:endParaRPr lang="en-US" dirty="0" smtClean="0">
              <a:latin typeface="Times New Roman" charset="0"/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1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Representation of Numbers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charset="0"/>
              </a:rPr>
              <a:t>Decimal</a:t>
            </a:r>
            <a:endParaRPr lang="en-US" sz="2000" dirty="0">
              <a:latin typeface="Times New Roman" charset="0"/>
            </a:endParaRP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Each number has a unique representation.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Counting:	</a:t>
            </a:r>
          </a:p>
          <a:p>
            <a:pPr lvl="2">
              <a:buFontTx/>
              <a:buChar char="»"/>
            </a:pPr>
            <a:r>
              <a:rPr lang="en-US" sz="1800" dirty="0">
                <a:latin typeface="Times New Roman" charset="0"/>
                <a:ea typeface="ＭＳ Ｐゴシック" charset="0"/>
              </a:rPr>
              <a:t>When you run out of digits, make it a zero and increment the next place value to the left.</a:t>
            </a:r>
          </a:p>
          <a:p>
            <a:pPr lvl="2">
              <a:buFontTx/>
              <a:buChar char="»"/>
            </a:pPr>
            <a:r>
              <a:rPr lang="en-US" sz="1800" dirty="0">
                <a:latin typeface="Times New Roman" charset="0"/>
                <a:ea typeface="ＭＳ Ｐゴシック" charset="0"/>
              </a:rPr>
              <a:t>99 becomes 100 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b="1" dirty="0">
                <a:latin typeface="Times New Roman" charset="0"/>
              </a:rPr>
              <a:t>Binary</a:t>
            </a:r>
            <a:endParaRPr lang="en-US" sz="2000" dirty="0">
              <a:latin typeface="Times New Roman" charset="0"/>
            </a:endParaRP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Each number has a unique representation.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Counting:	</a:t>
            </a:r>
          </a:p>
          <a:p>
            <a:pPr lvl="2">
              <a:buFontTx/>
              <a:buChar char="»"/>
            </a:pPr>
            <a:r>
              <a:rPr lang="en-US" sz="1800" dirty="0">
                <a:latin typeface="Times New Roman" charset="0"/>
                <a:ea typeface="ＭＳ Ｐゴシック" charset="0"/>
              </a:rPr>
              <a:t>When you run out of digits, make it a zero and increment the next place value to the left.</a:t>
            </a:r>
          </a:p>
          <a:p>
            <a:pPr lvl="2">
              <a:buFontTx/>
              <a:buChar char="»"/>
            </a:pPr>
            <a:r>
              <a:rPr lang="en-US" sz="1800" dirty="0">
                <a:latin typeface="Times New Roman" charset="0"/>
                <a:ea typeface="ＭＳ Ｐゴシック" charset="0"/>
              </a:rPr>
              <a:t>11</a:t>
            </a:r>
            <a:r>
              <a:rPr lang="en-US" sz="2400" baseline="-25000" dirty="0">
                <a:latin typeface="Times New Roman" charset="0"/>
                <a:ea typeface="ＭＳ Ｐゴシック" charset="0"/>
              </a:rPr>
              <a:t>two</a:t>
            </a:r>
            <a:r>
              <a:rPr lang="en-US" sz="1800" dirty="0">
                <a:latin typeface="Times New Roman" charset="0"/>
                <a:ea typeface="ＭＳ Ｐゴシック" charset="0"/>
              </a:rPr>
              <a:t> becomes 100</a:t>
            </a:r>
            <a:r>
              <a:rPr lang="en-US" sz="2400" baseline="-25000" dirty="0">
                <a:latin typeface="Times New Roman" charset="0"/>
                <a:ea typeface="ＭＳ Ｐゴシック" charset="0"/>
              </a:rPr>
              <a:t>two</a:t>
            </a:r>
            <a:endParaRPr lang="en-US" sz="18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55900" y="5702300"/>
            <a:ext cx="4933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b="1" dirty="0"/>
              <a:t>Can you count to 15 in binary?</a:t>
            </a:r>
          </a:p>
        </p:txBody>
      </p:sp>
    </p:spTree>
    <p:extLst>
      <p:ext uri="{BB962C8B-B14F-4D97-AF65-F5344CB8AC3E}">
        <p14:creationId xmlns:p14="http://schemas.microsoft.com/office/powerpoint/2010/main" val="33679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3584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Java Class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public class </a:t>
            </a:r>
            <a:r>
              <a:rPr lang="en-US" sz="2400" b="1" dirty="0" err="1" smtClean="0">
                <a:latin typeface="Courier New" pitchFamily="49" charset="0"/>
              </a:rPr>
              <a:t>AJavaClass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public static void main(String[] </a:t>
            </a:r>
            <a:r>
              <a:rPr lang="en-US" sz="2400" b="1" dirty="0" err="1" smtClean="0">
                <a:latin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("Hello World!");</a:t>
            </a:r>
            <a:r>
              <a:rPr lang="en-US" sz="2400" b="1" dirty="0" smtClean="0">
                <a:latin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347663" y="4883150"/>
            <a:ext cx="841057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algn="l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</a:rPr>
              <a:t>Every Java Program has at least one class containing a </a:t>
            </a:r>
            <a:r>
              <a:rPr lang="en-US" b="1" dirty="0">
                <a:latin typeface="Courier New" pitchFamily="49" charset="0"/>
              </a:rPr>
              <a:t>main</a:t>
            </a:r>
            <a:r>
              <a:rPr lang="en-US" dirty="0">
                <a:latin typeface="Arial" pitchFamily="34" charset="0"/>
              </a:rPr>
              <a:t> method.</a:t>
            </a:r>
          </a:p>
          <a:p>
            <a:pPr marL="285750" indent="-285750" algn="l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</a:rPr>
              <a:t>The </a:t>
            </a:r>
            <a:r>
              <a:rPr lang="en-US" b="1" dirty="0">
                <a:latin typeface="Courier New" pitchFamily="49" charset="0"/>
              </a:rPr>
              <a:t>main</a:t>
            </a:r>
            <a:r>
              <a:rPr lang="en-US" dirty="0">
                <a:latin typeface="Arial" pitchFamily="34" charset="0"/>
              </a:rPr>
              <a:t> method is what gets run when the program is executed. </a:t>
            </a:r>
          </a:p>
          <a:p>
            <a:pPr marL="285750" indent="-285750" algn="l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</a:rPr>
              <a:t>The </a:t>
            </a:r>
            <a:r>
              <a:rPr lang="en-US" b="1" dirty="0">
                <a:latin typeface="Courier New" pitchFamily="49" charset="0"/>
              </a:rPr>
              <a:t>main</a:t>
            </a:r>
            <a:r>
              <a:rPr lang="en-US" dirty="0">
                <a:latin typeface="Arial" pitchFamily="34" charset="0"/>
              </a:rPr>
              <a:t> method will in turn (likely) call other methods. </a:t>
            </a:r>
          </a:p>
          <a:p>
            <a:pPr marL="285750" indent="-285750" algn="l">
              <a:spcBef>
                <a:spcPct val="50000"/>
              </a:spcBef>
              <a:buFont typeface="Arial" pitchFamily="34" charset="0"/>
              <a:buChar char="•"/>
              <a:defRPr/>
            </a:pPr>
            <a:endParaRPr lang="en-US" dirty="0">
              <a:latin typeface="Arial" pitchFamily="34" charset="0"/>
            </a:endParaRPr>
          </a:p>
          <a:p>
            <a:pPr algn="l">
              <a:spcBef>
                <a:spcPct val="50000"/>
              </a:spcBef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Another Question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  <a:defRPr/>
            </a:pPr>
            <a:endParaRPr lang="en-US" dirty="0" smtClean="0">
              <a:latin typeface="Times New Roman" charset="0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</a:rPr>
              <a:t>1 byte is how many binary bits?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 smtClean="0">
              <a:latin typeface="Times New Roman" charset="0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</a:rPr>
              <a:t>If </a:t>
            </a:r>
            <a:r>
              <a:rPr lang="en-US" dirty="0">
                <a:latin typeface="Times New Roman" charset="0"/>
              </a:rPr>
              <a:t>8 numbers can be represented using 3 bits, how many can be represented using 1 byte?</a:t>
            </a:r>
          </a:p>
        </p:txBody>
      </p:sp>
    </p:spTree>
    <p:extLst>
      <p:ext uri="{BB962C8B-B14F-4D97-AF65-F5344CB8AC3E}">
        <p14:creationId xmlns:p14="http://schemas.microsoft.com/office/powerpoint/2010/main" val="245203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Representation of Numbers</a:t>
            </a:r>
          </a:p>
        </p:txBody>
      </p:sp>
      <p:sp>
        <p:nvSpPr>
          <p:cNvPr id="44036" name="Text Box 10"/>
          <p:cNvSpPr txBox="1">
            <a:spLocks noChangeArrowheads="1"/>
          </p:cNvSpPr>
          <p:nvPr/>
        </p:nvSpPr>
        <p:spPr bwMode="auto">
          <a:xfrm>
            <a:off x="1279525" y="1652588"/>
            <a:ext cx="68738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Change the following binary number to decimal: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11010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largest number that these 5 bits can represent?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3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Lets try a few more!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Convert the following to decimal:</a:t>
            </a:r>
          </a:p>
          <a:p>
            <a:endParaRPr lang="en-US">
              <a:latin typeface="Times New Roman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01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110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10110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11010101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101010101</a:t>
            </a:r>
          </a:p>
        </p:txBody>
      </p:sp>
    </p:spTree>
    <p:extLst>
      <p:ext uri="{BB962C8B-B14F-4D97-AF65-F5344CB8AC3E}">
        <p14:creationId xmlns:p14="http://schemas.microsoft.com/office/powerpoint/2010/main" val="207436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Did you get these answers?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1</a:t>
            </a:r>
          </a:p>
          <a:p>
            <a:r>
              <a:rPr lang="en-US">
                <a:latin typeface="Times New Roman" charset="0"/>
              </a:rPr>
              <a:t>6</a:t>
            </a:r>
          </a:p>
          <a:p>
            <a:r>
              <a:rPr lang="en-US">
                <a:latin typeface="Times New Roman" charset="0"/>
              </a:rPr>
              <a:t>22</a:t>
            </a:r>
          </a:p>
          <a:p>
            <a:r>
              <a:rPr lang="en-US">
                <a:latin typeface="Times New Roman" charset="0"/>
              </a:rPr>
              <a:t>213</a:t>
            </a:r>
          </a:p>
          <a:p>
            <a:r>
              <a:rPr lang="en-US">
                <a:latin typeface="Times New Roman" charset="0"/>
              </a:rPr>
              <a:t>341</a:t>
            </a: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8612" y="2899833"/>
            <a:ext cx="411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go from decimal to binary?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8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Types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So, why does the range change with each type?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05013"/>
            <a:ext cx="7591425" cy="430976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4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84188" y="3041650"/>
            <a:ext cx="8229600" cy="3217863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June 12, 2009 </a:t>
            </a:r>
          </a:p>
          <a:p>
            <a:pPr lvl="1"/>
            <a:r>
              <a:rPr lang="en-US" sz="2400">
                <a:latin typeface="Arial" charset="0"/>
              </a:rPr>
              <a:t>Twitter Crashes</a:t>
            </a:r>
          </a:p>
          <a:p>
            <a:r>
              <a:rPr lang="en-US" sz="2800">
                <a:latin typeface="Arial" charset="0"/>
              </a:rPr>
              <a:t>The unique numerical identifier associated with each tweet exceeded the limit of 32-bit </a:t>
            </a:r>
            <a:r>
              <a:rPr lang="en-US" sz="2800" b="1" i="1">
                <a:latin typeface="Arial" charset="0"/>
              </a:rPr>
              <a:t>signed</a:t>
            </a:r>
            <a:r>
              <a:rPr lang="en-US" sz="2800">
                <a:latin typeface="Arial" charset="0"/>
              </a:rPr>
              <a:t> integers </a:t>
            </a:r>
          </a:p>
          <a:p>
            <a:pPr lvl="1"/>
            <a:r>
              <a:rPr lang="en-US">
                <a:latin typeface="Arial" charset="0"/>
              </a:rPr>
              <a:t>2</a:t>
            </a:r>
            <a:r>
              <a:rPr lang="en-US" baseline="30000">
                <a:latin typeface="Arial" charset="0"/>
              </a:rPr>
              <a:t>31 </a:t>
            </a:r>
            <a:r>
              <a:rPr lang="en-US">
                <a:latin typeface="Arial" charset="0"/>
              </a:rPr>
              <a:t>- 1 = 2,147,483,647 total messages</a:t>
            </a:r>
          </a:p>
          <a:p>
            <a:endParaRPr lang="en-US" sz="2800">
              <a:latin typeface="Arial" charset="0"/>
            </a:endParaRPr>
          </a:p>
        </p:txBody>
      </p:sp>
      <p:pic>
        <p:nvPicPr>
          <p:cNvPr id="31747" name="Picture 2" descr="http://wp.appadvice.com/wp-content/uploads/2009/06/twitpocaly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49238"/>
            <a:ext cx="4762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1233488" y="6002338"/>
            <a:ext cx="6954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Image from http://appadvice.com/appnn/2009/06/twitpocalypse-affecting-twitterrific-others</a:t>
            </a:r>
          </a:p>
        </p:txBody>
      </p:sp>
    </p:spTree>
    <p:extLst>
      <p:ext uri="{BB962C8B-B14F-4D97-AF65-F5344CB8AC3E}">
        <p14:creationId xmlns:p14="http://schemas.microsoft.com/office/powerpoint/2010/main" val="400894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/>
          <a:lstStyle/>
          <a:p>
            <a:r>
              <a:rPr lang="en-US" sz="3200">
                <a:latin typeface="Arial" charset="0"/>
              </a:rPr>
              <a:t>Bender</a:t>
            </a:r>
            <a:r>
              <a:rPr lang="ja-JP" altLang="en-US" sz="3200">
                <a:latin typeface="Arial" charset="0"/>
              </a:rPr>
              <a:t>’</a:t>
            </a:r>
            <a:r>
              <a:rPr lang="en-US" sz="3200">
                <a:latin typeface="Arial" charset="0"/>
              </a:rPr>
              <a:t>s Binary Apartment Number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 00100100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23863" y="1092200"/>
            <a:ext cx="8229600" cy="922338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>
                <a:latin typeface="Arial" charset="0"/>
              </a:rPr>
              <a:t>What base-10 integer does this encode?  </a:t>
            </a:r>
          </a:p>
          <a:p>
            <a:pPr algn="ctr">
              <a:buFontTx/>
              <a:buNone/>
            </a:pPr>
            <a:r>
              <a:rPr lang="en-US" sz="2800">
                <a:latin typeface="Arial" charset="0"/>
              </a:rPr>
              <a:t>What ASCII character does this encode?  </a:t>
            </a:r>
          </a:p>
          <a:p>
            <a:pPr algn="ctr">
              <a:buFontTx/>
              <a:buNone/>
            </a:pPr>
            <a:endParaRPr lang="en-US" sz="2800">
              <a:latin typeface="Arial" charset="0"/>
            </a:endParaRPr>
          </a:p>
        </p:txBody>
      </p:sp>
      <p:pic>
        <p:nvPicPr>
          <p:cNvPr id="36868" name="Picture 2" descr="http://www.hwdyk.com/q/images/futurama_1_3_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2255838"/>
            <a:ext cx="5776912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1270000" y="6146800"/>
            <a:ext cx="667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Image from </a:t>
            </a:r>
            <a:r>
              <a:rPr lang="en-US" b="1" i="1"/>
              <a:t>Futurama </a:t>
            </a:r>
            <a:r>
              <a:rPr lang="en-US"/>
              <a:t>(Matt Groening and David Cohen)</a:t>
            </a:r>
          </a:p>
        </p:txBody>
      </p:sp>
    </p:spTree>
    <p:extLst>
      <p:ext uri="{BB962C8B-B14F-4D97-AF65-F5344CB8AC3E}">
        <p14:creationId xmlns:p14="http://schemas.microsoft.com/office/powerpoint/2010/main" val="195211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http://python2011.globalblogs.org/files/2011/09/asc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444500"/>
            <a:ext cx="844867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1320800" y="6265863"/>
            <a:ext cx="678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http://python2011.globalblogs.org/files/2011/09/ascii.png</a:t>
            </a:r>
          </a:p>
        </p:txBody>
      </p:sp>
      <p:sp>
        <p:nvSpPr>
          <p:cNvPr id="3789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/>
          <a:lstStyle/>
          <a:p>
            <a:r>
              <a:rPr lang="en-US" sz="3200">
                <a:latin typeface="Arial" charset="0"/>
              </a:rPr>
              <a:t>ASCII Chart</a:t>
            </a:r>
          </a:p>
        </p:txBody>
      </p:sp>
    </p:spTree>
    <p:extLst>
      <p:ext uri="{BB962C8B-B14F-4D97-AF65-F5344CB8AC3E}">
        <p14:creationId xmlns:p14="http://schemas.microsoft.com/office/powerpoint/2010/main" val="205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91" y="983049"/>
            <a:ext cx="8570913" cy="4525963"/>
          </a:xfrm>
        </p:spPr>
        <p:txBody>
          <a:bodyPr/>
          <a:lstStyle/>
          <a:p>
            <a:r>
              <a:rPr lang="en-US" dirty="0" smtClean="0"/>
              <a:t>Lab assignment 1 due </a:t>
            </a:r>
            <a:r>
              <a:rPr lang="en-US" dirty="0" smtClean="0"/>
              <a:t>Jun 10th, </a:t>
            </a:r>
            <a:r>
              <a:rPr lang="en-US" dirty="0"/>
              <a:t>9</a:t>
            </a:r>
            <a:r>
              <a:rPr lang="en-US" dirty="0" smtClean="0"/>
              <a:t>PM.</a:t>
            </a:r>
          </a:p>
          <a:p>
            <a:pPr lvl="1"/>
            <a:r>
              <a:rPr lang="en-US" dirty="0" smtClean="0"/>
              <a:t>Accepted without penalty until </a:t>
            </a:r>
            <a:r>
              <a:rPr lang="en-US" dirty="0" smtClean="0"/>
              <a:t>Jun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9</a:t>
            </a:r>
            <a:r>
              <a:rPr lang="en-US" dirty="0" smtClean="0"/>
              <a:t>pm. </a:t>
            </a:r>
            <a:r>
              <a:rPr lang="en-US" b="1" dirty="0" smtClean="0"/>
              <a:t>Missing a lab is a 25-point penalty!</a:t>
            </a:r>
          </a:p>
          <a:p>
            <a:r>
              <a:rPr lang="en-US" dirty="0" smtClean="0"/>
              <a:t>Programming project 1 </a:t>
            </a:r>
            <a:r>
              <a:rPr lang="en-US" dirty="0" smtClean="0"/>
              <a:t>posted Jun 11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 smtClean="0"/>
              <a:t>Jun 19</a:t>
            </a:r>
            <a:r>
              <a:rPr lang="en-US" baseline="30000" dirty="0" smtClean="0"/>
              <a:t>th</a:t>
            </a:r>
            <a:r>
              <a:rPr lang="en-US" dirty="0" smtClean="0"/>
              <a:t>, 9PM.</a:t>
            </a:r>
          </a:p>
          <a:p>
            <a:pPr lvl="1"/>
            <a:r>
              <a:rPr lang="en-US" dirty="0" smtClean="0"/>
              <a:t>If submitting late, it is a 25 point penalty per day.  The project will not be accepted after 2 days (Sunday Feb 1</a:t>
            </a:r>
            <a:r>
              <a:rPr lang="en-US" baseline="30000" dirty="0" smtClean="0"/>
              <a:t>st</a:t>
            </a:r>
            <a:r>
              <a:rPr lang="en-US" dirty="0" smtClean="0"/>
              <a:t>, 9PM).</a:t>
            </a:r>
          </a:p>
          <a:p>
            <a:r>
              <a:rPr lang="en-US" dirty="0" smtClean="0"/>
              <a:t>First in-class quiz next </a:t>
            </a:r>
            <a:r>
              <a:rPr lang="en-US" dirty="0" smtClean="0"/>
              <a:t>Week</a:t>
            </a:r>
            <a:endParaRPr lang="en-US" dirty="0" smtClean="0"/>
          </a:p>
          <a:p>
            <a:pPr lvl="1"/>
            <a:r>
              <a:rPr lang="en-US" dirty="0" smtClean="0"/>
              <a:t>Chapter 1 and section 2.1 plus class notes</a:t>
            </a:r>
          </a:p>
          <a:p>
            <a:r>
              <a:rPr lang="en-US" dirty="0" smtClean="0"/>
              <a:t>Readings for this week: </a:t>
            </a:r>
            <a:r>
              <a:rPr lang="en-US" dirty="0" err="1" smtClean="0"/>
              <a:t>Ch</a:t>
            </a:r>
            <a:r>
              <a:rPr lang="en-US" dirty="0" smtClean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24765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91" y="983049"/>
            <a:ext cx="8570913" cy="4525963"/>
          </a:xfrm>
        </p:spPr>
        <p:txBody>
          <a:bodyPr/>
          <a:lstStyle/>
          <a:p>
            <a:r>
              <a:rPr lang="en-US" dirty="0" smtClean="0"/>
              <a:t>All Office Hours are posted online</a:t>
            </a:r>
          </a:p>
          <a:p>
            <a:pPr lvl="1"/>
            <a:r>
              <a:rPr lang="en-US" dirty="0" smtClean="0"/>
              <a:t>You can go to any TA/instructor for help!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 in the habit of going to lab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You must show your TA and submit lab and project to leave early this week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Lab </a:t>
            </a:r>
            <a:r>
              <a:rPr lang="en-US" dirty="0"/>
              <a:t>assignment 1 graded by Jan 25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Rubric posted after grades are up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3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Program Execution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43025"/>
            <a:ext cx="8650288" cy="4525963"/>
          </a:xfrm>
          <a:noFill/>
        </p:spPr>
        <p:txBody>
          <a:bodyPr lIns="92075" tIns="46038" rIns="92075" bIns="46038"/>
          <a:lstStyle/>
          <a:p>
            <a:pPr algn="just">
              <a:spcBef>
                <a:spcPts val="600"/>
              </a:spcBef>
            </a:pPr>
            <a:r>
              <a:rPr lang="en-US" sz="2200" smtClean="0"/>
              <a:t>For the next few weeks, all of the statements you write will be in the 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main </a:t>
            </a:r>
            <a:r>
              <a:rPr lang="en-US" sz="2200" smtClean="0"/>
              <a:t>method of a single class. </a:t>
            </a:r>
          </a:p>
          <a:p>
            <a:pPr algn="just">
              <a:spcBef>
                <a:spcPts val="1800"/>
              </a:spcBef>
            </a:pPr>
            <a:r>
              <a:rPr lang="en-US" sz="2200" smtClean="0"/>
              <a:t>The statements get executed one at a time, usually top-to-bottom. </a:t>
            </a:r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541338" y="3446463"/>
            <a:ext cx="7956550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static void main 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// Statement 1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// Statement 2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// Statement n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91" y="983049"/>
            <a:ext cx="8570913" cy="4525963"/>
          </a:xfrm>
        </p:spPr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 due </a:t>
            </a:r>
            <a:r>
              <a:rPr lang="en-US" dirty="0" smtClean="0"/>
              <a:t>_________.</a:t>
            </a:r>
            <a:endParaRPr lang="en-US" dirty="0" smtClean="0"/>
          </a:p>
          <a:p>
            <a:pPr lvl="1"/>
            <a:r>
              <a:rPr lang="en-US" b="1" dirty="0" smtClean="0"/>
              <a:t>You must attend lab</a:t>
            </a:r>
          </a:p>
          <a:p>
            <a:r>
              <a:rPr lang="en-US" dirty="0" smtClean="0"/>
              <a:t>Programming project 1 due Jan 30th</a:t>
            </a:r>
            <a:r>
              <a:rPr lang="en-US" dirty="0" smtClean="0"/>
              <a:t>.</a:t>
            </a:r>
          </a:p>
          <a:p>
            <a:pPr lvl="1"/>
            <a:r>
              <a:rPr lang="en-US" smtClean="0"/>
              <a:t>Discuss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95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are there so many 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One answer is efficiency. We know exactly how many bytes are used to store a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200" dirty="0" smtClean="0"/>
              <a:t> and what it can represent. </a:t>
            </a:r>
          </a:p>
          <a:p>
            <a:pPr lvl="1">
              <a:defRPr/>
            </a:pPr>
            <a:r>
              <a:rPr lang="en-US" sz="1800" dirty="0" smtClean="0"/>
              <a:t>If the possible values for your data fall within the range of a short, then using a short uses less memory (more efficient).</a:t>
            </a:r>
          </a:p>
          <a:p>
            <a:pPr marL="0" indent="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Also, it allows errors to be caught by the compiler—it prevents us from adding apples and oranges (or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/>
              <a:t> and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200" dirty="0" smtClean="0"/>
              <a:t> values);</a:t>
            </a:r>
          </a:p>
          <a:p>
            <a:pPr lvl="1">
              <a:defRPr/>
            </a:pPr>
            <a:r>
              <a:rPr lang="en-US" sz="1800" dirty="0" smtClean="0"/>
              <a:t>More in a minute!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An assignment statement assigns a value to a variable.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answer = 42;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200" dirty="0" smtClean="0"/>
              <a:t>“=” is the </a:t>
            </a:r>
            <a:r>
              <a:rPr lang="en-US" sz="2200" b="1" dirty="0" smtClean="0"/>
              <a:t>assignment operator</a:t>
            </a:r>
            <a:r>
              <a:rPr lang="en-US" sz="2200" i="1" dirty="0" smtClean="0"/>
              <a:t>.</a:t>
            </a:r>
          </a:p>
          <a:p>
            <a:pPr eaLnBrk="1" hangingPunct="1">
              <a:defRPr/>
            </a:pPr>
            <a:endParaRPr lang="en-US" sz="2200" dirty="0"/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answer = 42;	</a:t>
            </a:r>
            <a:r>
              <a:rPr lang="en-US" sz="2200" i="1" dirty="0" smtClean="0"/>
              <a:t>may be read as</a:t>
            </a:r>
          </a:p>
          <a:p>
            <a:pPr eaLnBrk="1" hangingPunct="1">
              <a:defRPr/>
            </a:pPr>
            <a:endParaRPr lang="en-US" sz="2200" dirty="0" smtClean="0"/>
          </a:p>
          <a:p>
            <a:pPr eaLnBrk="1" hangingPunct="1">
              <a:defRPr/>
            </a:pPr>
            <a:r>
              <a:rPr lang="en-US" sz="2200" dirty="0" smtClean="0"/>
              <a:t>“The variable named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answer</a:t>
            </a:r>
            <a:r>
              <a:rPr lang="en-US" sz="2200" dirty="0" smtClean="0"/>
              <a:t> is assigned a value of 42,” or, “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answer</a:t>
            </a:r>
            <a:r>
              <a:rPr lang="en-US" sz="2200" dirty="0" smtClean="0"/>
              <a:t> is assigned 42.”</a:t>
            </a:r>
          </a:p>
        </p:txBody>
      </p:sp>
    </p:spTree>
    <p:extLst>
      <p:ext uri="{BB962C8B-B14F-4D97-AF65-F5344CB8AC3E}">
        <p14:creationId xmlns:p14="http://schemas.microsoft.com/office/powerpoint/2010/main" val="182371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Assignment statements have the syntax</a:t>
            </a: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200" b="1" i="1" dirty="0" smtClean="0">
                <a:latin typeface="Cambria Math" pitchFamily="18" charset="0"/>
                <a:ea typeface="Cambria Math" pitchFamily="18" charset="0"/>
              </a:rPr>
              <a:t>variable = expression;</a:t>
            </a:r>
            <a:endParaRPr lang="en-US" sz="2200" i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i="1" dirty="0" smtClean="0">
                <a:latin typeface="Cambria Math" pitchFamily="18" charset="0"/>
                <a:ea typeface="Cambria Math" pitchFamily="18" charset="0"/>
              </a:rPr>
              <a:t>expression  </a:t>
            </a:r>
            <a:r>
              <a:rPr lang="en-US" sz="2200" dirty="0" smtClean="0"/>
              <a:t>can be:</a:t>
            </a:r>
          </a:p>
          <a:p>
            <a:pPr lvl="1" eaLnBrk="1" hangingPunct="1">
              <a:defRPr/>
            </a:pPr>
            <a:r>
              <a:rPr lang="en-US" sz="2200" dirty="0" smtClean="0"/>
              <a:t>another variable, </a:t>
            </a:r>
          </a:p>
          <a:p>
            <a:pPr lvl="1" eaLnBrk="1" hangingPunct="1">
              <a:defRPr/>
            </a:pPr>
            <a:r>
              <a:rPr lang="en-US" sz="2200" dirty="0" smtClean="0"/>
              <a:t>a </a:t>
            </a:r>
            <a:r>
              <a:rPr lang="en-US" sz="2200" i="1" dirty="0" smtClean="0"/>
              <a:t>literal </a:t>
            </a:r>
            <a:r>
              <a:rPr lang="en-US" sz="2200" dirty="0" smtClean="0"/>
              <a:t>(which is?), </a:t>
            </a:r>
          </a:p>
          <a:p>
            <a:pPr lvl="1" eaLnBrk="1" hangingPunct="1">
              <a:defRPr/>
            </a:pPr>
            <a:r>
              <a:rPr lang="en-US" sz="2200" dirty="0"/>
              <a:t>o</a:t>
            </a:r>
            <a:r>
              <a:rPr lang="en-US" sz="2200" dirty="0" smtClean="0"/>
              <a:t>r an </a:t>
            </a:r>
            <a:r>
              <a:rPr lang="en-US" sz="2200" i="1" dirty="0" smtClean="0"/>
              <a:t>arithmetic</a:t>
            </a:r>
            <a:r>
              <a:rPr lang="en-US" sz="2200" dirty="0" smtClean="0"/>
              <a:t> or other complex expression.</a:t>
            </a:r>
          </a:p>
          <a:p>
            <a:pPr eaLnBrk="1" hangingPunct="1">
              <a:defRPr/>
            </a:pPr>
            <a:r>
              <a:rPr lang="en-US" sz="2200" dirty="0" smtClean="0"/>
              <a:t>The right-hand-side is evaluated, and the result assigned to the variable. </a:t>
            </a:r>
          </a:p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um = (test1 + test2+test3)/3*0.20;</a:t>
            </a:r>
          </a:p>
          <a:p>
            <a:pPr eaLnBrk="1" hangingPunct="1">
              <a:defRPr/>
            </a:pPr>
            <a:r>
              <a:rPr lang="en-US" sz="2200" dirty="0" smtClean="0"/>
              <a:t>The left-hand-side is always a variable.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2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Examples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amount = 3.99;</a:t>
            </a:r>
          </a:p>
          <a:p>
            <a:pPr eaLnBrk="1" hangingPunct="1">
              <a:buFontTx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firstInitial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= 'W';</a:t>
            </a:r>
          </a:p>
          <a:p>
            <a:pPr eaLnBrk="1" hangingPunct="1">
              <a:buFontTx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score =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numberOfCards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+ handicap;</a:t>
            </a:r>
          </a:p>
          <a:p>
            <a:pPr eaLnBrk="1" hangingPunct="1">
              <a:buFontTx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eaLnBrk="1" hangingPunct="1"/>
            <a:r>
              <a:rPr lang="en-US" sz="2200" dirty="0" smtClean="0"/>
              <a:t>The right-hand-side is evaluated, and the result assigned to the variable on the left-hand-side. </a:t>
            </a:r>
          </a:p>
        </p:txBody>
      </p:sp>
    </p:spTree>
    <p:extLst>
      <p:ext uri="{BB962C8B-B14F-4D97-AF65-F5344CB8AC3E}">
        <p14:creationId xmlns:p14="http://schemas.microsoft.com/office/powerpoint/2010/main" val="273414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Scanner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95836" y="1367105"/>
            <a:ext cx="8848164" cy="480061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000" dirty="0" smtClean="0"/>
              <a:t>We can also assign values based on user input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 smtClean="0"/>
              <a:t>Input can be captured using the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Scanner </a:t>
            </a:r>
            <a:r>
              <a:rPr lang="en-US" sz="2000" dirty="0" smtClean="0"/>
              <a:t>class. </a:t>
            </a:r>
            <a:endParaRPr lang="en-US" sz="2000" dirty="0"/>
          </a:p>
          <a:p>
            <a:pPr eaLnBrk="1" hangingPunct="1">
              <a:spcBef>
                <a:spcPts val="1200"/>
              </a:spcBef>
            </a:pPr>
            <a:r>
              <a:rPr lang="en-US" sz="2000" dirty="0" smtClean="0"/>
              <a:t>To use it, you must add the following statement at the beginning of your source code file. </a:t>
            </a:r>
          </a:p>
          <a:p>
            <a:pPr marL="0" indent="0" algn="ctr" eaLnBrk="1" hangingPunct="1"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import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java.util.Scanner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sz="2000" dirty="0" smtClean="0"/>
              <a:t>	at the beginning of the file.</a:t>
            </a:r>
          </a:p>
          <a:p>
            <a:pPr marL="339725" indent="-339725" eaLnBrk="1" hangingPunct="1">
              <a:spcBef>
                <a:spcPts val="1200"/>
              </a:spcBef>
            </a:pPr>
            <a:r>
              <a:rPr lang="en-US" sz="2000" dirty="0" smtClean="0"/>
              <a:t>To create an instance of the Scanner class to read from the keyboard (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System.in</a:t>
            </a:r>
            <a:r>
              <a:rPr lang="en-US" sz="2000" dirty="0" smtClean="0"/>
              <a:t>), add the following statement: 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39725" indent="-339725" eaLnBrk="1" hangingPunct="1">
              <a:spcBef>
                <a:spcPts val="1200"/>
              </a:spcBef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Scanner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myScanner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new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Scanner(System.in);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 smtClean="0"/>
              <a:t>To read an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/>
              <a:t> </a:t>
            </a:r>
            <a:r>
              <a:rPr lang="en-US" sz="2000" dirty="0" smtClean="0"/>
              <a:t>value and assign it to a variable, call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nextInt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2000" dirty="0" smtClean="0"/>
              <a:t>:</a:t>
            </a:r>
            <a:endParaRPr lang="en-US" sz="1600" dirty="0"/>
          </a:p>
          <a:p>
            <a:pPr marL="339725" indent="-339725" algn="ctr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myVariable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myScanner.nextInt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pPr marL="339725" indent="-339725" algn="ctr" eaLnBrk="1" hangingPunct="1">
              <a:spcBef>
                <a:spcPts val="1200"/>
              </a:spcBef>
              <a:buNone/>
            </a:pPr>
            <a:r>
              <a:rPr lang="en-US" sz="2000" dirty="0" smtClean="0"/>
              <a:t>Revisit </a:t>
            </a:r>
            <a:r>
              <a:rPr lang="en-US" sz="2000" dirty="0" err="1" smtClean="0"/>
              <a:t>FootballFans</a:t>
            </a:r>
            <a:r>
              <a:rPr lang="en-US" sz="2000" dirty="0" smtClean="0"/>
              <a:t> using Scanner and </a:t>
            </a:r>
            <a:r>
              <a:rPr lang="en-US" sz="2000" b="1" dirty="0" smtClean="0"/>
              <a:t>output formatting </a:t>
            </a:r>
            <a:r>
              <a:rPr lang="en-US" sz="2000" dirty="0" smtClean="0"/>
              <a:t>(\t, \n).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39725" indent="-339725" algn="ctr" eaLnBrk="1" hangingPunct="1">
              <a:spcBef>
                <a:spcPts val="1200"/>
              </a:spcBef>
              <a:buFontTx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39725" indent="-339725" eaLnBrk="1" hangingPunct="1">
              <a:spcBef>
                <a:spcPts val="1200"/>
              </a:spcBef>
              <a:buFontTx/>
              <a:buNone/>
            </a:pPr>
            <a:r>
              <a:rPr lang="en-US" sz="16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1346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905" y="262524"/>
            <a:ext cx="868679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u="sng" dirty="0" err="1" smtClean="0">
                <a:solidFill>
                  <a:srgbClr val="000000"/>
                </a:solidFill>
                <a:latin typeface="Consolas"/>
              </a:rPr>
              <a:t>FootballFans</a:t>
            </a:r>
            <a:endParaRPr lang="en-US" sz="1400" b="1" u="sng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numberOfRows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fansPerRow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totalFans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Scanner keyboard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System.in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"Enter the number of fans in each row:"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fansPerRow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"Enter the number of rows:"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numberOfRows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totalFans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numberOfRows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fansPerRow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"If you have"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fansPerRow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 fans per row and"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numberOfRows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 rows, then"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"the total number of fans is 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totalFans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"Now we take two fans out of each row."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fansPerRow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fansPerRow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- 2;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totalFans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numberOfRows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fansPerRow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"You now have"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fansPerRow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 fans per row and"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numberOfRows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 rows."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u="sng" dirty="0" smtClean="0">
                <a:solidFill>
                  <a:srgbClr val="2A00FF"/>
                </a:solidFill>
                <a:latin typeface="Consolas"/>
              </a:rPr>
              <a:t>"The new total number of fans </a:t>
            </a:r>
            <a:r>
              <a:rPr lang="en-US" sz="1400" u="sng" dirty="0">
                <a:solidFill>
                  <a:srgbClr val="2A00FF"/>
                </a:solidFill>
                <a:latin typeface="Consolas"/>
              </a:rPr>
              <a:t>is " </a:t>
            </a:r>
            <a:r>
              <a:rPr lang="en-US" sz="1400" u="sng" dirty="0" smtClean="0">
                <a:solidFill>
                  <a:srgbClr val="2A00FF"/>
                </a:solidFill>
                <a:latin typeface="Consolas"/>
              </a:rPr>
              <a:t>+ </a:t>
            </a:r>
            <a:r>
              <a:rPr lang="en-US" sz="1400" u="sng" dirty="0" err="1" smtClean="0">
                <a:solidFill>
                  <a:srgbClr val="2A00FF"/>
                </a:solidFill>
                <a:latin typeface="Consolas"/>
              </a:rPr>
              <a:t>totalFans</a:t>
            </a:r>
            <a:r>
              <a:rPr lang="en-US" sz="1400" u="sng" dirty="0" smtClean="0">
                <a:solidFill>
                  <a:srgbClr val="2A00FF"/>
                </a:solidFill>
                <a:latin typeface="Consolas"/>
              </a:rPr>
              <a:t>);}</a:t>
            </a:r>
          </a:p>
          <a:p>
            <a:pPr algn="l"/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9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91" y="983049"/>
            <a:ext cx="8570913" cy="4525963"/>
          </a:xfrm>
        </p:spPr>
        <p:txBody>
          <a:bodyPr/>
          <a:lstStyle/>
          <a:p>
            <a:r>
              <a:rPr lang="en-US" dirty="0" smtClean="0"/>
              <a:t>Lab assignment 1 graded by Jan 25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Questions about grades go to </a:t>
            </a:r>
            <a:r>
              <a:rPr lang="en-US" dirty="0" err="1" smtClean="0"/>
              <a:t>Tas</a:t>
            </a:r>
            <a:endParaRPr lang="en-US" dirty="0" smtClean="0"/>
          </a:p>
          <a:p>
            <a:r>
              <a:rPr lang="en-US" dirty="0" smtClean="0"/>
              <a:t>Lab 2 due January 23</a:t>
            </a:r>
            <a:r>
              <a:rPr lang="en-US" baseline="30000" dirty="0" smtClean="0"/>
              <a:t>rd</a:t>
            </a:r>
            <a:r>
              <a:rPr lang="en-US" dirty="0" smtClean="0"/>
              <a:t> by 9pm.</a:t>
            </a:r>
          </a:p>
          <a:p>
            <a:pPr lvl="1"/>
            <a:r>
              <a:rPr lang="en-US" b="1" dirty="0" smtClean="0"/>
              <a:t>You must attend lab</a:t>
            </a:r>
          </a:p>
          <a:p>
            <a:r>
              <a:rPr lang="en-US" dirty="0" smtClean="0"/>
              <a:t>Programming project 1 due Jan 30</a:t>
            </a:r>
            <a:r>
              <a:rPr lang="en-US" baseline="30000" dirty="0" smtClean="0"/>
              <a:t>th</a:t>
            </a:r>
            <a:r>
              <a:rPr lang="en-US" dirty="0" smtClean="0"/>
              <a:t> by 9PM.</a:t>
            </a:r>
          </a:p>
          <a:p>
            <a:endParaRPr lang="en-US" dirty="0" smtClean="0"/>
          </a:p>
          <a:p>
            <a:r>
              <a:rPr lang="en-US" dirty="0" smtClean="0"/>
              <a:t>You must show your TA and submit lab 2 and project 1 to leave early this week.</a:t>
            </a:r>
          </a:p>
        </p:txBody>
      </p:sp>
    </p:spTree>
    <p:extLst>
      <p:ext uri="{BB962C8B-B14F-4D97-AF65-F5344CB8AC3E}">
        <p14:creationId xmlns:p14="http://schemas.microsoft.com/office/powerpoint/2010/main" val="163313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Compatibilities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Java is said to be </a:t>
            </a:r>
            <a:r>
              <a:rPr lang="en-US" sz="2200" b="1" dirty="0" smtClean="0"/>
              <a:t>strongly typed</a:t>
            </a:r>
            <a:r>
              <a:rPr lang="en-US" sz="2200" i="1" dirty="0" smtClean="0"/>
              <a:t>.</a:t>
            </a:r>
          </a:p>
          <a:p>
            <a:pPr lvl="1" eaLnBrk="1" hangingPunct="1">
              <a:defRPr/>
            </a:pPr>
            <a:r>
              <a:rPr lang="en-US" sz="2200" dirty="0" smtClean="0"/>
              <a:t>You can't assign a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float</a:t>
            </a:r>
            <a:r>
              <a:rPr lang="en-US" sz="2200" dirty="0" smtClean="0"/>
              <a:t> value to a variable declared to be an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dirty="0" smtClean="0"/>
              <a:t>, for instance. </a:t>
            </a:r>
          </a:p>
          <a:p>
            <a:pPr eaLnBrk="1" hangingPunct="1">
              <a:defRPr/>
            </a:pPr>
            <a:r>
              <a:rPr lang="en-US" sz="2200" dirty="0" smtClean="0"/>
              <a:t>Some assignments are OK, however. </a:t>
            </a:r>
          </a:p>
          <a:p>
            <a:pPr eaLnBrk="1" hangingPunct="1">
              <a:defRPr/>
            </a:pPr>
            <a:r>
              <a:rPr lang="en-US" sz="2200" dirty="0" smtClean="0"/>
              <a:t>These are: </a:t>
            </a:r>
            <a:endParaRPr lang="en-US" sz="2200" dirty="0"/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	int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luckySeven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	double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doubleVariable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luckySeven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= 7; </a:t>
            </a:r>
            <a:endParaRPr lang="en-US" sz="2200" dirty="0" smtClean="0"/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doubleVariable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luckySeven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3038"/>
            <a:ext cx="8588375" cy="4144962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value of one type can be assigned to a variable  of any type further to the right…</a:t>
            </a:r>
          </a:p>
          <a:p>
            <a:pPr algn="ctr" eaLnBrk="1" hangingPunct="1">
              <a:buFontTx/>
              <a:buNone/>
            </a:pPr>
            <a:r>
              <a:rPr lang="en-US" sz="2200" dirty="0" smtClean="0"/>
              <a:t>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byte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short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long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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</a:p>
          <a:p>
            <a:pPr eaLnBrk="1" hangingPunct="1"/>
            <a:r>
              <a:rPr lang="en-US" sz="2200" dirty="0" smtClean="0"/>
              <a:t>But not to a variable of any type further to the left.</a:t>
            </a:r>
          </a:p>
          <a:p>
            <a:pPr eaLnBrk="1" hangingPunct="1"/>
            <a:r>
              <a:rPr lang="en-US" sz="2200" dirty="0" smtClean="0"/>
              <a:t>Why do you think this is true?</a:t>
            </a:r>
          </a:p>
          <a:p>
            <a:pPr eaLnBrk="1" hangingPunct="1"/>
            <a:r>
              <a:rPr lang="en-US" sz="2200" dirty="0" smtClean="0"/>
              <a:t>Those allowable are called </a:t>
            </a:r>
            <a:r>
              <a:rPr lang="en-US" sz="2200" b="1" dirty="0" smtClean="0"/>
              <a:t>widening conversions</a:t>
            </a:r>
            <a:r>
              <a:rPr lang="en-US" sz="2200" dirty="0" smtClean="0"/>
              <a:t>.</a:t>
            </a:r>
          </a:p>
          <a:p>
            <a:pPr lvl="1" eaLnBrk="1" hangingPunct="1"/>
            <a:r>
              <a:rPr lang="en-US" sz="1800" dirty="0" smtClean="0"/>
              <a:t>Can assign a value to a variable of a “wider type”.</a:t>
            </a:r>
          </a:p>
          <a:p>
            <a:pPr eaLnBrk="1" hangingPunct="1"/>
            <a:r>
              <a:rPr lang="en-US" sz="2200" dirty="0" smtClean="0"/>
              <a:t>You can also assign 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sz="2200" dirty="0" smtClean="0"/>
              <a:t> value to an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long</a:t>
            </a:r>
            <a:r>
              <a:rPr lang="en-US" sz="2200" dirty="0" smtClean="0"/>
              <a:t>,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float</a:t>
            </a:r>
            <a:r>
              <a:rPr lang="en-US" sz="2200" dirty="0" smtClean="0"/>
              <a:t>, or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 </a:t>
            </a:r>
            <a:r>
              <a:rPr lang="en-US" sz="2200" dirty="0" smtClean="0"/>
              <a:t>variable.</a:t>
            </a:r>
          </a:p>
          <a:p>
            <a:pPr eaLnBrk="1" hangingPunct="1"/>
            <a:r>
              <a:rPr lang="en-US" sz="2200" dirty="0" smtClean="0"/>
              <a:t>What happens if you assign a char to an </a:t>
            </a:r>
            <a:r>
              <a:rPr lang="en-US" sz="2200" dirty="0" err="1" smtClean="0"/>
              <a:t>int</a:t>
            </a:r>
            <a:r>
              <a:rPr lang="en-US" sz="2200" dirty="0" smtClean="0"/>
              <a:t>?  What value is stored in the variable?</a:t>
            </a:r>
          </a:p>
          <a:p>
            <a:pPr eaLnBrk="1" hangingPunct="1"/>
            <a:r>
              <a:rPr lang="en-US" sz="2200" dirty="0" smtClean="0"/>
              <a:t>What happens if we assign 598 to a char?</a:t>
            </a:r>
          </a:p>
          <a:p>
            <a:pPr eaLnBrk="1" hangingPunct="1"/>
            <a:endParaRPr lang="en-US" sz="2200" dirty="0" smtClean="0">
              <a:latin typeface="Courier New" pitchFamily="49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Compatibilities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Screen Output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9025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200" dirty="0" smtClean="0"/>
          </a:p>
          <a:p>
            <a:pPr eaLnBrk="1" hangingPunct="1">
              <a:defRPr/>
            </a:pP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</a:t>
            </a:r>
            <a:r>
              <a:rPr lang="en-US" sz="2200" dirty="0" smtClean="0"/>
              <a:t> is a built-in Java object.  Objects contain actions.</a:t>
            </a:r>
          </a:p>
          <a:p>
            <a:pPr eaLnBrk="1" hangingPunct="1">
              <a:defRPr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print()</a:t>
            </a:r>
            <a:r>
              <a:rPr lang="en-US" sz="2200" dirty="0" smtClean="0"/>
              <a:t> and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println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2200" dirty="0" smtClean="0"/>
              <a:t> are methods (actions) available to the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</a:t>
            </a:r>
            <a:r>
              <a:rPr lang="en-US" sz="2200" dirty="0" smtClean="0"/>
              <a:t> object (they print to the screen).</a:t>
            </a:r>
          </a:p>
          <a:p>
            <a:pPr eaLnBrk="1" hangingPunct="1">
              <a:defRPr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print()</a:t>
            </a:r>
            <a:r>
              <a:rPr lang="en-US" sz="2200" dirty="0" smtClean="0"/>
              <a:t> prints out whatever argument is given to it. </a:t>
            </a:r>
          </a:p>
          <a:p>
            <a:pPr eaLnBrk="1" hangingPunct="1">
              <a:defRPr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println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2200" dirty="0" smtClean="0"/>
              <a:t> prints out its argument, and then moves to the next line.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http://python2011.globalblogs.org/files/2011/09/asc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444500"/>
            <a:ext cx="844867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1320800" y="6265863"/>
            <a:ext cx="678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http://python2011.globalblogs.org/files/2011/09/ascii.png</a:t>
            </a:r>
          </a:p>
        </p:txBody>
      </p:sp>
      <p:sp>
        <p:nvSpPr>
          <p:cNvPr id="3789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/>
          <a:lstStyle/>
          <a:p>
            <a:r>
              <a:rPr lang="en-US" sz="3200">
                <a:latin typeface="Arial" charset="0"/>
              </a:rPr>
              <a:t>ASCII Chart</a:t>
            </a:r>
          </a:p>
        </p:txBody>
      </p:sp>
    </p:spTree>
    <p:extLst>
      <p:ext uri="{BB962C8B-B14F-4D97-AF65-F5344CB8AC3E}">
        <p14:creationId xmlns:p14="http://schemas.microsoft.com/office/powerpoint/2010/main" val="421903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3038"/>
            <a:ext cx="8588375" cy="4144962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value of one type can be assigned to a variable  of any type further to the right…</a:t>
            </a:r>
          </a:p>
          <a:p>
            <a:pPr algn="ctr" eaLnBrk="1" hangingPunct="1">
              <a:buFontTx/>
              <a:buNone/>
            </a:pPr>
            <a:r>
              <a:rPr lang="en-US" sz="2200" dirty="0" smtClean="0"/>
              <a:t>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byte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short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long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 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You can’t assign 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long</a:t>
            </a:r>
            <a:r>
              <a:rPr lang="en-US" sz="2200" dirty="0" smtClean="0"/>
              <a:t> to an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dirty="0"/>
              <a:t>or a </a:t>
            </a:r>
            <a:r>
              <a:rPr lang="en-US" sz="2200" dirty="0">
                <a:solidFill>
                  <a:srgbClr val="FF0000"/>
                </a:solidFill>
              </a:rPr>
              <a:t>float</a:t>
            </a:r>
            <a:r>
              <a:rPr lang="en-US" sz="2200" dirty="0"/>
              <a:t> to an </a:t>
            </a:r>
            <a:r>
              <a:rPr lang="en-US" sz="2200" dirty="0">
                <a:solidFill>
                  <a:srgbClr val="FF0000"/>
                </a:solidFill>
              </a:rPr>
              <a:t>int</a:t>
            </a:r>
            <a:r>
              <a:rPr lang="en-US" sz="2200" dirty="0"/>
              <a:t>. </a:t>
            </a:r>
            <a:endParaRPr lang="en-US" sz="2200" dirty="0" smtClean="0"/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 smtClean="0"/>
              <a:t>What if we really want to store a float value in an </a:t>
            </a:r>
            <a:r>
              <a:rPr lang="en-US" sz="2200" dirty="0" err="1" smtClean="0"/>
              <a:t>int</a:t>
            </a:r>
            <a:r>
              <a:rPr lang="en-US" sz="2200" dirty="0" smtClean="0"/>
              <a:t> variable?</a:t>
            </a:r>
            <a:endParaRPr lang="en-US" sz="2200" dirty="0"/>
          </a:p>
          <a:p>
            <a:pPr eaLnBrk="1" hangingPunct="1"/>
            <a:endParaRPr lang="en-US" sz="2200" dirty="0" smtClean="0">
              <a:latin typeface="Courier New" pitchFamily="49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Compatibilities</a:t>
            </a:r>
          </a:p>
        </p:txBody>
      </p:sp>
    </p:spTree>
    <p:extLst>
      <p:ext uri="{BB962C8B-B14F-4D97-AF65-F5344CB8AC3E}">
        <p14:creationId xmlns:p14="http://schemas.microsoft.com/office/powerpoint/2010/main" val="238728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Casting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A </a:t>
            </a:r>
            <a:r>
              <a:rPr lang="en-US" sz="2200" b="1" dirty="0" smtClean="0"/>
              <a:t>type cast</a:t>
            </a:r>
            <a:r>
              <a:rPr lang="en-US" sz="2200" i="1" dirty="0" smtClean="0"/>
              <a:t> </a:t>
            </a:r>
            <a:r>
              <a:rPr lang="en-US" sz="2200" dirty="0" smtClean="0"/>
              <a:t>temporarily changes the value of a variable from the declared type to some other type.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double distance;</a:t>
            </a:r>
          </a:p>
          <a:p>
            <a:pPr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distance = 9.2;</a:t>
            </a:r>
          </a:p>
          <a:p>
            <a:pPr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int points;	</a:t>
            </a:r>
          </a:p>
          <a:p>
            <a:pPr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points = </a:t>
            </a:r>
            <a:r>
              <a:rPr lang="en-US" sz="2200" b="1" dirty="0" smtClean="0">
                <a:solidFill>
                  <a:srgbClr val="3333CC"/>
                </a:solidFill>
                <a:latin typeface="Courier New" pitchFamily="49" charset="0"/>
              </a:rPr>
              <a:t>(int)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distance;</a:t>
            </a:r>
          </a:p>
          <a:p>
            <a:pPr eaLnBrk="1" hangingPunct="1">
              <a:defRPr/>
            </a:pPr>
            <a:r>
              <a:rPr lang="en-US" sz="2200" dirty="0" smtClean="0"/>
              <a:t>The assignment is illegal without the </a:t>
            </a:r>
            <a:r>
              <a:rPr lang="en-US" sz="2200" b="1" dirty="0" smtClean="0">
                <a:solidFill>
                  <a:srgbClr val="3333CC"/>
                </a:solidFill>
                <a:latin typeface="Courier New" pitchFamily="49" charset="0"/>
              </a:rPr>
              <a:t>(int)</a:t>
            </a:r>
            <a:r>
              <a:rPr lang="en-US" sz="2200" dirty="0" smtClean="0"/>
              <a:t> .</a:t>
            </a:r>
          </a:p>
          <a:p>
            <a:pPr eaLnBrk="1" hangingPunct="1">
              <a:defRPr/>
            </a:pPr>
            <a:endParaRPr lang="en-US" sz="2200" dirty="0"/>
          </a:p>
          <a:p>
            <a:pPr eaLnBrk="1" hangingPunct="1">
              <a:defRPr/>
            </a:pPr>
            <a:r>
              <a:rPr lang="en-US" sz="2200" dirty="0" smtClean="0"/>
              <a:t>Why is it necessary to cast when going from double to </a:t>
            </a:r>
            <a:r>
              <a:rPr lang="en-US" sz="2200" dirty="0" err="1" smtClean="0"/>
              <a:t>int</a:t>
            </a:r>
            <a:r>
              <a:rPr lang="en-US" sz="2200" dirty="0" smtClean="0"/>
              <a:t> but not when going from </a:t>
            </a:r>
            <a:r>
              <a:rPr lang="en-US" sz="2200" dirty="0" err="1" smtClean="0"/>
              <a:t>int</a:t>
            </a:r>
            <a:r>
              <a:rPr lang="en-US" sz="2200" dirty="0" smtClean="0"/>
              <a:t> to double?</a:t>
            </a:r>
          </a:p>
          <a:p>
            <a:pPr lvl="1" eaLnBrk="1" hangingPunct="1">
              <a:defRPr/>
            </a:pPr>
            <a:r>
              <a:rPr lang="en-US" sz="1800" dirty="0" smtClean="0"/>
              <a:t>Loss </a:t>
            </a:r>
            <a:r>
              <a:rPr lang="en-US" sz="1800" smtClean="0"/>
              <a:t>of precision!</a:t>
            </a:r>
            <a:endParaRPr lang="en-US" sz="1800" dirty="0" smtClean="0"/>
          </a:p>
          <a:p>
            <a:pPr eaLnBrk="1" hangingPunct="1">
              <a:defRPr/>
            </a:pPr>
            <a:r>
              <a:rPr lang="en-US" sz="2200" dirty="0" smtClean="0"/>
              <a:t>Such a cast is called a </a:t>
            </a:r>
            <a:r>
              <a:rPr lang="en-US" sz="2200" b="1" dirty="0" smtClean="0"/>
              <a:t>narrowing conversion</a:t>
            </a:r>
            <a:r>
              <a:rPr lang="en-US" sz="2200" dirty="0" smtClean="0"/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do the following: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 = (byte) 1024;</a:t>
            </a:r>
          </a:p>
          <a:p>
            <a:endParaRPr lang="en-US" dirty="0"/>
          </a:p>
          <a:p>
            <a:r>
              <a:rPr lang="en-US" dirty="0" smtClean="0"/>
              <a:t>What about: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 = (byte) 1026;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2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Variables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888"/>
            <a:ext cx="8588375" cy="4525962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variable that has been declared, but not given a value is said to be </a:t>
            </a:r>
            <a:r>
              <a:rPr lang="en-US" sz="2200" b="1" dirty="0" smtClean="0"/>
              <a:t>uninitialized</a:t>
            </a:r>
            <a:r>
              <a:rPr lang="en-US" sz="2200" i="1" dirty="0" smtClean="0"/>
              <a:t>.</a:t>
            </a:r>
          </a:p>
          <a:p>
            <a:pPr eaLnBrk="1" hangingPunct="1"/>
            <a:r>
              <a:rPr lang="en-US" sz="2200" dirty="0" smtClean="0"/>
              <a:t>Uninitialized class type variables have the value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null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Uninitialized primitive variables will have no default value. </a:t>
            </a:r>
          </a:p>
          <a:p>
            <a:pPr eaLnBrk="1" hangingPunct="1"/>
            <a:endParaRPr lang="en-US" sz="22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numberOfThingsLeftToDo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; 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numberOfThingsLeftToDo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marL="0" indent="0" eaLnBrk="1" hangingPunct="1">
              <a:buNone/>
            </a:pPr>
            <a:endParaRPr lang="en-US" sz="2200" dirty="0" smtClean="0"/>
          </a:p>
          <a:p>
            <a:pPr eaLnBrk="1" hangingPunct="1"/>
            <a:r>
              <a:rPr lang="en-US" sz="2200" dirty="0" smtClean="0"/>
              <a:t>Without a separate assignment statement, this might cause a compile-time error.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Variables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To keep the compiler happy, assign a value </a:t>
            </a:r>
            <a:r>
              <a:rPr lang="en-US" sz="2200" u="sng" dirty="0" smtClean="0"/>
              <a:t>at the time the variable is declared</a:t>
            </a:r>
            <a:r>
              <a:rPr lang="en-US" sz="2200" dirty="0" smtClean="0"/>
              <a:t>.</a:t>
            </a:r>
          </a:p>
          <a:p>
            <a:pPr eaLnBrk="1" hangingPunct="1">
              <a:defRPr/>
            </a:pPr>
            <a:r>
              <a:rPr lang="en-US" sz="2200" dirty="0" smtClean="0"/>
              <a:t>This is called </a:t>
            </a:r>
            <a:r>
              <a:rPr lang="en-US" sz="2200" b="1" dirty="0" smtClean="0"/>
              <a:t>initializing a variable</a:t>
            </a:r>
            <a:r>
              <a:rPr lang="en-US" sz="2200" dirty="0" smtClean="0"/>
              <a:t>.</a:t>
            </a:r>
          </a:p>
          <a:p>
            <a:pPr eaLnBrk="1" hangingPunct="1">
              <a:defRPr/>
            </a:pPr>
            <a:r>
              <a:rPr lang="en-US" sz="2200" dirty="0" smtClean="0"/>
              <a:t>Syntax:</a:t>
            </a:r>
          </a:p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type variable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 = expression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, variable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= expression</a:t>
            </a:r>
            <a:r>
              <a:rPr lang="en-US" sz="2400" b="1" i="1" baseline="-25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="1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, …;</a:t>
            </a:r>
            <a:endParaRPr lang="en-US" sz="2200" dirty="0" smtClean="0"/>
          </a:p>
          <a:p>
            <a:pPr eaLnBrk="1" hangingPunct="1">
              <a:defRPr/>
            </a:pPr>
            <a:r>
              <a:rPr lang="en-US" sz="2200" dirty="0" smtClean="0"/>
              <a:t>Examples:</a:t>
            </a:r>
          </a:p>
          <a:p>
            <a:pPr marL="0" indent="0" eaLnBrk="1" hangingPunct="1">
              <a:buNone/>
              <a:defRPr/>
            </a:pPr>
            <a:endParaRPr lang="en-US" sz="2200" dirty="0" smtClean="0"/>
          </a:p>
          <a:p>
            <a:pPr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int count = 0;</a:t>
            </a:r>
          </a:p>
          <a:p>
            <a:pPr eaLnBrk="1" hangingPunct="1"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char excellent = 'A', good = 'B';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095" y="507728"/>
            <a:ext cx="8229600" cy="765268"/>
          </a:xfrm>
        </p:spPr>
        <p:txBody>
          <a:bodyPr/>
          <a:lstStyle/>
          <a:p>
            <a:pPr eaLnBrk="1" hangingPunct="1"/>
            <a:r>
              <a:rPr lang="en-US" dirty="0" smtClean="0"/>
              <a:t>Named Constants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1600"/>
            <a:ext cx="86868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It is often useful to have a variable with a fixed value.</a:t>
            </a:r>
          </a:p>
          <a:p>
            <a:pPr lvl="1" eaLnBrk="1" hangingPunct="1"/>
            <a:r>
              <a:rPr lang="en-US" sz="1600" dirty="0" smtClean="0"/>
              <a:t>E.g., for mathematical or physical constants. </a:t>
            </a:r>
          </a:p>
          <a:p>
            <a:pPr eaLnBrk="1" hangingPunct="1"/>
            <a:r>
              <a:rPr lang="en-US" sz="2000" dirty="0" smtClean="0"/>
              <a:t>Java provides mechanism to declare </a:t>
            </a:r>
            <a:r>
              <a:rPr lang="en-US" sz="2000" b="1" dirty="0" smtClean="0"/>
              <a:t>named constants.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They are variables having the following declaration form: </a:t>
            </a:r>
          </a:p>
          <a:p>
            <a:pPr algn="ctr" eaLnBrk="1" hangingPunct="1"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public static final Type Variable = Constant;</a:t>
            </a:r>
          </a:p>
          <a:p>
            <a:pPr eaLnBrk="1" hangingPunct="1"/>
            <a:r>
              <a:rPr lang="en-US" sz="2000" dirty="0" smtClean="0"/>
              <a:t>They are initialized when declared.</a:t>
            </a:r>
          </a:p>
          <a:p>
            <a:pPr eaLnBrk="1" hangingPunct="1"/>
            <a:r>
              <a:rPr lang="en-US" sz="2000" dirty="0"/>
              <a:t>By convention, uppercase letters are used </a:t>
            </a:r>
            <a:r>
              <a:rPr lang="en-US" sz="2000" dirty="0" smtClean="0"/>
              <a:t>to name them.</a:t>
            </a:r>
            <a:endParaRPr lang="en-US" sz="2000" b="1" dirty="0" smtClean="0"/>
          </a:p>
          <a:p>
            <a:pPr eaLnBrk="1" hangingPunct="1"/>
            <a:r>
              <a:rPr lang="en-US" sz="2000" b="1" dirty="0" smtClean="0"/>
              <a:t>Example (Note: this line is placed outside of main but inside the class declaration)</a:t>
            </a:r>
            <a:r>
              <a:rPr lang="en-US" sz="2000" dirty="0" smtClean="0"/>
              <a:t>:</a:t>
            </a:r>
          </a:p>
          <a:p>
            <a:pPr eaLnBrk="1" hangingPunct="1"/>
            <a:endParaRPr lang="en-US" sz="2000" dirty="0" smtClean="0"/>
          </a:p>
          <a:p>
            <a:pPr algn="ctr" eaLnBrk="1" hangingPunct="1"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public static final double PI = 3.14159;</a:t>
            </a:r>
          </a:p>
        </p:txBody>
      </p:sp>
    </p:spTree>
    <p:extLst>
      <p:ext uri="{BB962C8B-B14F-4D97-AF65-F5344CB8AC3E}">
        <p14:creationId xmlns:p14="http://schemas.microsoft.com/office/powerpoint/2010/main" val="54369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Using Named Constants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Tip: Use name constants rather than literals: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area = PI * radius * radius;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is clearer than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area = 3.14159 * radius * radius;</a:t>
            </a:r>
          </a:p>
          <a:p>
            <a:pPr eaLnBrk="1" hangingPunct="1"/>
            <a:r>
              <a:rPr lang="en-US" sz="2200" dirty="0" smtClean="0"/>
              <a:t>Define constants at the beginning of the program.</a:t>
            </a:r>
          </a:p>
          <a:p>
            <a:pPr lvl="1" eaLnBrk="1" hangingPunct="1"/>
            <a:r>
              <a:rPr lang="en-US" sz="1800" dirty="0" smtClean="0"/>
              <a:t>In between the class declaration and main.</a:t>
            </a:r>
          </a:p>
        </p:txBody>
      </p:sp>
    </p:spTree>
    <p:extLst>
      <p:ext uri="{BB962C8B-B14F-4D97-AF65-F5344CB8AC3E}">
        <p14:creationId xmlns:p14="http://schemas.microsoft.com/office/powerpoint/2010/main" val="152215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Named Constants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If a named constant is used in a program, its value can be changed simply by changing the declaration.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public static final double INTEREST_RATE = 6.65;</a:t>
            </a:r>
          </a:p>
          <a:p>
            <a:pPr eaLnBrk="1" hangingPunct="1"/>
            <a:r>
              <a:rPr lang="en-US" sz="2000" dirty="0" smtClean="0"/>
              <a:t>If a literal value is used in a program, changing it’s value requires changing every occurrence in the program. 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67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Named Constants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Imagine a banking program with 100,000 lines of code for a bank with over 10,000 customers.  This program computes the monthly interest on all savings accounts at the bank.</a:t>
            </a:r>
          </a:p>
          <a:p>
            <a:pPr eaLnBrk="1" hangingPunct="1"/>
            <a:r>
              <a:rPr lang="en-US" sz="2000" dirty="0" smtClean="0"/>
              <a:t>For each customer, the following line is executed:</a:t>
            </a:r>
          </a:p>
          <a:p>
            <a:pPr lvl="1" eaLnBrk="1" hangingPunct="1"/>
            <a:r>
              <a:rPr lang="en-US" sz="1600" dirty="0" smtClean="0"/>
              <a:t>Balance += Balance * 0.005;</a:t>
            </a:r>
          </a:p>
          <a:p>
            <a:pPr lvl="1" eaLnBrk="1" hangingPunct="1"/>
            <a:r>
              <a:rPr lang="en-US" sz="1600" dirty="0" smtClean="0"/>
              <a:t>So, there are 10,000 such lines in this program.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In September, the interest rate drops to 0.001.  Uh oh…</a:t>
            </a:r>
          </a:p>
          <a:p>
            <a:pPr eaLnBrk="1" hangingPunct="1"/>
            <a:r>
              <a:rPr lang="en-US" sz="2000" dirty="0" smtClean="0"/>
              <a:t>If a named constant is used in a program, its value can be changed simply by changing the declaration.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public static final double INTEREST_RATE = 0.005;</a:t>
            </a:r>
          </a:p>
          <a:p>
            <a:pPr eaLnBrk="1" hangingPunct="1"/>
            <a:r>
              <a:rPr lang="en-US" sz="2000" dirty="0" smtClean="0"/>
              <a:t>If a literal value is used in a program, changing it’s value requires changing every occurrence in the program. 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1464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Screen Output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536700"/>
            <a:ext cx="8229600" cy="4525963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(”Hello 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(”CSCI 1301 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(”Students! ");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How will the output look in the console?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1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Class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2285"/>
            <a:ext cx="86868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There is a class defined in Java that’s called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It’s used to represent sequences (i.e., strings) of characters.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"Enter a whole number from 1 to 99."</a:t>
            </a:r>
          </a:p>
          <a:p>
            <a:pPr eaLnBrk="1" hangingPunct="1"/>
            <a:r>
              <a:rPr lang="en-US" sz="2200" dirty="0" smtClean="0"/>
              <a:t>In a program, text beginning and ending with 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"</a:t>
            </a:r>
            <a:r>
              <a:rPr lang="en-US" sz="2200" dirty="0" smtClean="0">
                <a:solidFill>
                  <a:schemeClr val="accent2"/>
                </a:solidFill>
              </a:rPr>
              <a:t>…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" </a:t>
            </a:r>
            <a:r>
              <a:rPr lang="en-US" sz="2200" dirty="0" smtClean="0"/>
              <a:t>is a </a:t>
            </a:r>
            <a:r>
              <a:rPr lang="en-US" sz="2200" b="1" dirty="0" smtClean="0"/>
              <a:t>string constant</a:t>
            </a:r>
            <a:r>
              <a:rPr lang="en-US" sz="2200" dirty="0" smtClean="0"/>
              <a:t>. </a:t>
            </a:r>
          </a:p>
          <a:p>
            <a:pPr lvl="1" eaLnBrk="1" hangingPunct="1"/>
            <a:r>
              <a:rPr lang="en-US" sz="2000" dirty="0" smtClean="0"/>
              <a:t>It is a sequence of characters, but </a:t>
            </a:r>
          </a:p>
          <a:p>
            <a:pPr lvl="1" eaLnBrk="1" hangingPunct="1"/>
            <a:r>
              <a:rPr lang="en-US" sz="2000" dirty="0" smtClean="0"/>
              <a:t>Like other constants, it’s treated as a single item.</a:t>
            </a:r>
          </a:p>
          <a:p>
            <a:pPr eaLnBrk="1" hangingPunct="1"/>
            <a:r>
              <a:rPr lang="en-US" sz="2400" dirty="0" smtClean="0"/>
              <a:t>A string can be empty: 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</a:rPr>
              <a:t>""</a:t>
            </a:r>
            <a:r>
              <a:rPr lang="en-US" sz="2400" dirty="0" smtClean="0"/>
              <a:t>. </a:t>
            </a:r>
          </a:p>
          <a:p>
            <a:pPr eaLnBrk="1" hangingPunct="1"/>
            <a:r>
              <a:rPr lang="en-US" sz="2400" dirty="0" smtClean="0"/>
              <a:t>A variable declared to be of type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String </a:t>
            </a:r>
            <a:r>
              <a:rPr lang="en-US" sz="2400" dirty="0" smtClean="0"/>
              <a:t>can store a string constant. </a:t>
            </a:r>
          </a:p>
          <a:p>
            <a:pPr eaLnBrk="1" hangingPunct="1">
              <a:buFontTx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String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greeting;</a:t>
            </a: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greeting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= "Hello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!";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 Constants and Variables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93045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/>
              <a:t>i</a:t>
            </a:r>
            <a:r>
              <a:rPr lang="en-US" sz="2200" dirty="0" smtClean="0"/>
              <a:t>s a class type. Its instances are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 smtClean="0"/>
              <a:t>objects.  </a:t>
            </a:r>
          </a:p>
          <a:p>
            <a:pPr lvl="1" eaLnBrk="1" hangingPunct="1"/>
            <a:r>
              <a:rPr lang="en-US" sz="1800" dirty="0" smtClean="0"/>
              <a:t>Like all class types, if it is not initialized, it defaults to ?</a:t>
            </a:r>
          </a:p>
          <a:p>
            <a:pPr marL="0" indent="0" eaLnBrk="1" hangingPunct="1">
              <a:buNone/>
            </a:pPr>
            <a:endParaRPr lang="en-US" sz="2200" dirty="0" smtClean="0"/>
          </a:p>
          <a:p>
            <a:pPr eaLnBrk="1" hangingPunct="1"/>
            <a:r>
              <a:rPr lang="en-US" sz="2200" dirty="0" smtClean="0"/>
              <a:t>Once declared, a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/>
              <a:t> object can be printed.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greeting = "Hello!";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(greeting);</a:t>
            </a:r>
          </a:p>
          <a:p>
            <a:pPr marL="0" indent="0" eaLnBrk="1" hangingPunct="1">
              <a:buNone/>
            </a:pPr>
            <a:endParaRPr lang="en-US" sz="2200" dirty="0" smtClean="0"/>
          </a:p>
          <a:p>
            <a:pPr eaLnBrk="1" hangingPunct="1"/>
            <a:r>
              <a:rPr lang="en-US" sz="2200" dirty="0" smtClean="0"/>
              <a:t>A string variable can’t be used in a print statement until a value has been assigned. </a:t>
            </a:r>
            <a:endParaRPr lang="en-US" sz="2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Concatenation of Strings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The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+ </a:t>
            </a:r>
            <a:r>
              <a:rPr lang="en-US" sz="2200" dirty="0" smtClean="0"/>
              <a:t>operator can be used to </a:t>
            </a:r>
            <a:r>
              <a:rPr lang="en-US" sz="2200" i="1" dirty="0" smtClean="0"/>
              <a:t>concatenate</a:t>
            </a:r>
            <a:r>
              <a:rPr lang="en-US" sz="2200" dirty="0" smtClean="0"/>
              <a:t> two or more strings together.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02573"/>
              </p:ext>
            </p:extLst>
          </p:nvPr>
        </p:nvGraphicFramePr>
        <p:xfrm>
          <a:off x="788881" y="2522165"/>
          <a:ext cx="7951705" cy="284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message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"Open the pod bay doors"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name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"Hal"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sentence;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sentence = message +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",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name +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".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(sentence);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04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Concatenation of Strings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The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+ </a:t>
            </a:r>
            <a:r>
              <a:rPr lang="en-US" sz="2200" dirty="0" smtClean="0"/>
              <a:t>operator can be used to </a:t>
            </a:r>
            <a:r>
              <a:rPr lang="en-US" sz="2200" i="1" dirty="0" smtClean="0"/>
              <a:t>concatenate</a:t>
            </a:r>
            <a:r>
              <a:rPr lang="en-US" sz="2200" dirty="0" smtClean="0"/>
              <a:t> two or more strings together.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sz="2200" dirty="0" smtClean="0"/>
              <a:t>String constants and </a:t>
            </a:r>
            <a:r>
              <a:rPr lang="en-US" sz="2200" dirty="0"/>
              <a:t>variables can be mixed.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92732"/>
              </p:ext>
            </p:extLst>
          </p:nvPr>
        </p:nvGraphicFramePr>
        <p:xfrm>
          <a:off x="788881" y="2522165"/>
          <a:ext cx="7951705" cy="284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message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"Open the pod bay doors"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name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"Hal"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sentence;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sentence = message +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",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name +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".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(sentence);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Open the pod bay doors, Hal.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30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1694" y="152385"/>
            <a:ext cx="8812305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Concatenating Strings and Other Things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5193"/>
            <a:ext cx="8229600" cy="4191000"/>
          </a:xfrm>
        </p:spPr>
        <p:txBody>
          <a:bodyPr/>
          <a:lstStyle/>
          <a:p>
            <a:pPr eaLnBrk="1" hangingPunct="1"/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+ </a:t>
            </a:r>
            <a:r>
              <a:rPr lang="en-US" sz="2200" dirty="0"/>
              <a:t>operator can be used to concatenate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 smtClean="0"/>
              <a:t>objects and other types of values.</a:t>
            </a:r>
          </a:p>
          <a:p>
            <a:pPr eaLnBrk="1" hangingPunct="1"/>
            <a:r>
              <a:rPr lang="en-US" sz="2200" dirty="0" smtClean="0"/>
              <a:t>The result of the operation is always a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/>
              <a:t>. </a:t>
            </a:r>
          </a:p>
          <a:p>
            <a:pPr marL="0" indent="0" eaLnBrk="1" hangingPunct="1">
              <a:buNone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12893"/>
              </p:ext>
            </p:extLst>
          </p:nvPr>
        </p:nvGraphicFramePr>
        <p:xfrm>
          <a:off x="737801" y="3660540"/>
          <a:ext cx="758414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753"/>
                <a:gridCol w="3200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solution;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solution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"The answer is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+ 42;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(solution);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2A00FF"/>
                          </a:solidFill>
                          <a:latin typeface="Consolas"/>
                          <a:ea typeface="+mn-ea"/>
                          <a:cs typeface="+mn-cs"/>
                        </a:rPr>
                        <a:t>The answer is 42</a:t>
                      </a: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97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Methods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/>
              <a:t>is a class. Its instances are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/>
              <a:t>objects</a:t>
            </a:r>
            <a:r>
              <a:rPr lang="en-US" sz="2200" dirty="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sz="2200" dirty="0" smtClean="0"/>
              <a:t>Variables of type string are class types (not primitive types).  What does this mean?  </a:t>
            </a:r>
          </a:p>
          <a:p>
            <a:pPr eaLnBrk="1" hangingPunct="1">
              <a:spcAft>
                <a:spcPts val="1200"/>
              </a:spcAft>
            </a:pP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2200" dirty="0" smtClean="0"/>
              <a:t> object stores a sequence of characters.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 smtClean="0"/>
              <a:t>Unlike a primitive value, the sequence can be of varying length.</a:t>
            </a:r>
          </a:p>
          <a:p>
            <a:pPr eaLnBrk="1" hangingPunct="1">
              <a:spcAft>
                <a:spcPts val="1200"/>
              </a:spcAft>
            </a:pPr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/>
              <a:t> class defines several methods (actions).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 smtClean="0"/>
              <a:t>The methods of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800" dirty="0"/>
              <a:t> </a:t>
            </a:r>
            <a:r>
              <a:rPr lang="en-US" sz="1800" dirty="0" smtClean="0"/>
              <a:t>objects  can be invoked (called).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length()</a:t>
            </a:r>
            <a:r>
              <a:rPr lang="en-US" sz="2200" dirty="0" smtClean="0"/>
              <a:t> method returns the number of characters in a particular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2200" dirty="0" smtClean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76354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06503"/>
              </p:ext>
            </p:extLst>
          </p:nvPr>
        </p:nvGraphicFramePr>
        <p:xfrm>
          <a:off x="448211" y="1679455"/>
          <a:ext cx="7951705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message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"Open the pod bay doors"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name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"Hal"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sentence;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sentence = message +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",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name +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".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(sentence);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sentence.length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06747"/>
              </p:ext>
            </p:extLst>
          </p:nvPr>
        </p:nvGraphicFramePr>
        <p:xfrm>
          <a:off x="448211" y="1679455"/>
          <a:ext cx="7951705" cy="339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message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"Open the pod bay doors"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name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"Hal"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sentence;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sentence = message +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",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name +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". 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(sentence);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sentence.length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Open the pod bay doors, Hal.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  <a:cs typeface="Courier New" pitchFamily="49" charset="0"/>
                        </a:rPr>
                        <a:t>29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0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chemeClr val="tx1"/>
                </a:solidFill>
              </a:rPr>
              <a:t>Method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length()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22263" y="1990725"/>
            <a:ext cx="8821737" cy="4135438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 method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length()</a:t>
            </a:r>
            <a:r>
              <a:rPr lang="en-US" sz="2200" dirty="0" smtClean="0"/>
              <a:t> returns an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You can use a call to method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length()</a:t>
            </a:r>
            <a:r>
              <a:rPr lang="en-US" sz="2200" dirty="0" smtClean="0"/>
              <a:t> anywhere an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dirty="0" smtClean="0"/>
              <a:t> can be used.</a:t>
            </a:r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 smtClean="0"/>
              <a:t>Observe the ‘.’ notation used to invoke the object’s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length() </a:t>
            </a:r>
            <a:r>
              <a:rPr lang="en-US" sz="2200" dirty="0" smtClean="0"/>
              <a:t>method.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54225"/>
              </p:ext>
            </p:extLst>
          </p:nvPr>
        </p:nvGraphicFramePr>
        <p:xfrm>
          <a:off x="735110" y="3597884"/>
          <a:ext cx="795170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count = </a:t>
                      </a:r>
                      <a:r>
                        <a:rPr lang="en-US" sz="1800" b="1" u="sng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command.length</a:t>
                      </a:r>
                      <a:r>
                        <a:rPr lang="en-US" sz="1800" b="1" u="sng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(); //in an assignment</a:t>
                      </a:r>
                    </a:p>
                    <a:p>
                      <a:pPr algn="l"/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"Length is 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</a:t>
                      </a:r>
                      <a:r>
                        <a:rPr lang="en-US" sz="1800" u="sng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command.length</a:t>
                      </a:r>
                      <a:r>
                        <a:rPr lang="en-US" sz="1800" u="sng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()); //in a print statement</a:t>
                      </a:r>
                    </a:p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count = </a:t>
                      </a:r>
                      <a:r>
                        <a:rPr lang="en-US" sz="1800" u="sng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command.length</a:t>
                      </a:r>
                      <a:r>
                        <a:rPr lang="en-US" sz="1800" u="sng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 + 3; //in an 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99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Screen Output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98588"/>
            <a:ext cx="8686800" cy="4449762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It’s possible to have multiple arguments to the </a:t>
            </a:r>
            <a:r>
              <a:rPr lang="en-US" sz="2200" dirty="0" err="1" smtClean="0"/>
              <a:t>println</a:t>
            </a:r>
            <a:r>
              <a:rPr lang="en-US" sz="2200" dirty="0" smtClean="0"/>
              <a:t> method using “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200" dirty="0" smtClean="0"/>
              <a:t>”.</a:t>
            </a:r>
          </a:p>
          <a:p>
            <a:pPr eaLnBrk="1" hangingPunct="1"/>
            <a:endParaRPr lang="en-US" sz="2200" dirty="0" smtClean="0"/>
          </a:p>
          <a:p>
            <a:pPr algn="ctr" eaLnBrk="1" hangingPunct="1">
              <a:buFontTx/>
              <a:buNone/>
            </a:pP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("The count is " + 2);</a:t>
            </a:r>
          </a:p>
          <a:p>
            <a:pPr eaLnBrk="1" hangingPunct="1">
              <a:buFontTx/>
              <a:buNone/>
            </a:pPr>
            <a:endParaRPr lang="en-US" sz="2200" dirty="0" smtClean="0"/>
          </a:p>
          <a:p>
            <a:pPr eaLnBrk="1" hangingPunct="1"/>
            <a:r>
              <a:rPr lang="en-US" sz="2200" dirty="0" smtClean="0"/>
              <a:t>Outputs the string literal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"the count is ”</a:t>
            </a:r>
            <a:r>
              <a:rPr lang="en-US" sz="2200" dirty="0" smtClean="0"/>
              <a:t> followed by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2200" dirty="0" smtClean="0"/>
              <a:t>, all on a single line. </a:t>
            </a:r>
          </a:p>
          <a:p>
            <a:pPr eaLnBrk="1" hangingPunct="1"/>
            <a:r>
              <a:rPr lang="en-US" sz="2200" dirty="0" smtClean="0"/>
              <a:t>The cursor will then be placed on the next line.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Note: you can also put variables in a print statement (more soon)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 smtClean="0"/>
              <a:t>objects have methods. 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 smtClean="0"/>
              <a:t>constants are objects, too.</a:t>
            </a:r>
          </a:p>
          <a:p>
            <a:r>
              <a:rPr lang="en-US" sz="2200" dirty="0" smtClean="0"/>
              <a:t>They have methods that can be invoked.  </a:t>
            </a:r>
          </a:p>
          <a:p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43389"/>
              </p:ext>
            </p:extLst>
          </p:nvPr>
        </p:nvGraphicFramePr>
        <p:xfrm>
          <a:off x="806811" y="3436595"/>
          <a:ext cx="7951705" cy="20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highlight>
                          <a:srgbClr val="D4D4D4"/>
                        </a:highlight>
                        <a:latin typeface="Consolas"/>
                      </a:endParaRP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System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(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"This is a little </a:t>
                      </a:r>
                      <a:r>
                        <a:rPr lang="en-US" sz="1800" b="1" i="0" dirty="0" err="1" smtClean="0">
                          <a:solidFill>
                            <a:srgbClr val="2A00FF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odd."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.length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());</a:t>
                      </a:r>
                      <a:endParaRPr lang="en-US" sz="1800" b="1" i="0" dirty="0">
                        <a:solidFill>
                          <a:schemeClr val="dk1"/>
                        </a:solidFill>
                        <a:highlight>
                          <a:srgbClr val="E8F2FE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  <a:cs typeface="Courier New" pitchFamily="49" charset="0"/>
                        </a:rPr>
                        <a:t>21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6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1439863"/>
            <a:ext cx="777240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A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/>
              <a:t> </a:t>
            </a:r>
            <a:r>
              <a:rPr lang="en-US" sz="2200" dirty="0" smtClean="0"/>
              <a:t>is a sequence of characters. 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Each character has an index (its position). </a:t>
            </a:r>
            <a:endParaRPr lang="en-US" sz="22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 smtClean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Positions </a:t>
            </a:r>
            <a:r>
              <a:rPr lang="en-US" sz="2200" dirty="0"/>
              <a:t>start with 0, not 1.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/>
              <a:t>The 'J' in "Java is fun." is in position 0</a:t>
            </a:r>
          </a:p>
          <a:p>
            <a:pPr marL="285750" indent="-28575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The </a:t>
            </a:r>
            <a:r>
              <a:rPr lang="en-US" sz="2200" dirty="0">
                <a:latin typeface="Courier New" pitchFamily="49" charset="0"/>
              </a:rPr>
              <a:t>'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f'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"Java is fun."</a:t>
            </a:r>
            <a:r>
              <a:rPr lang="en-US" sz="2200" dirty="0"/>
              <a:t> is at index 8.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560290" y="25950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sz="3400" b="1" dirty="0">
                <a:solidFill>
                  <a:schemeClr val="tx2"/>
                </a:solidFill>
                <a:latin typeface="Courier New" pitchFamily="49" charset="0"/>
              </a:rPr>
              <a:t>String </a:t>
            </a:r>
            <a:r>
              <a:rPr lang="en-US" sz="3400" dirty="0">
                <a:solidFill>
                  <a:schemeClr val="tx2"/>
                </a:solidFill>
              </a:rPr>
              <a:t>Indices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68" y="2450828"/>
            <a:ext cx="8102600" cy="15224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noFill/>
            <a:miter lim="800000"/>
            <a:headEnd/>
            <a:tailEnd/>
          </a:ln>
          <a:effectLst>
            <a:outerShdw dist="1016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6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1439863"/>
            <a:ext cx="777240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A </a:t>
            </a:r>
            <a:r>
              <a:rPr lang="en-US" sz="2200" b="1" dirty="0" smtClean="0"/>
              <a:t>substring</a:t>
            </a:r>
            <a:r>
              <a:rPr lang="en-US" sz="2200" dirty="0" smtClean="0"/>
              <a:t> is a portion of the sequence of characters. 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 smtClean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algn="l" eaLnBrk="0" hangingPunct="0">
              <a:spcBef>
                <a:spcPct val="20000"/>
              </a:spcBef>
            </a:pPr>
            <a:endParaRPr lang="en-US" sz="2200" dirty="0" smtClean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The substring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"fun" </a:t>
            </a:r>
            <a:r>
              <a:rPr lang="en-US" sz="2200" dirty="0" smtClean="0"/>
              <a:t>begins at position 8.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Lets see some of the other methods in the String class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200" dirty="0" err="1" smtClean="0"/>
              <a:t>StringDemo.java</a:t>
            </a:r>
            <a:endParaRPr lang="en-US" sz="2200" dirty="0"/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560290" y="25950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sz="3400" b="1" dirty="0" smtClean="0">
                <a:solidFill>
                  <a:schemeClr val="tx2"/>
                </a:solidFill>
                <a:latin typeface="Courier New" pitchFamily="49" charset="0"/>
              </a:rPr>
              <a:t>Substrings</a:t>
            </a:r>
            <a:endParaRPr lang="en-US" sz="3400" dirty="0">
              <a:solidFill>
                <a:schemeClr val="tx2"/>
              </a:solidFill>
            </a:endParaRP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68" y="1957753"/>
            <a:ext cx="8102600" cy="15224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noFill/>
            <a:miter lim="800000"/>
            <a:headEnd/>
            <a:tailEnd/>
          </a:ln>
          <a:effectLst>
            <a:outerShdw dist="1016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66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91" y="983049"/>
            <a:ext cx="8570913" cy="4525963"/>
          </a:xfrm>
        </p:spPr>
        <p:txBody>
          <a:bodyPr/>
          <a:lstStyle/>
          <a:p>
            <a:r>
              <a:rPr lang="en-US" dirty="0" smtClean="0"/>
              <a:t>Lab assignment 1</a:t>
            </a:r>
            <a:r>
              <a:rPr lang="en-US" smtClean="0"/>
              <a:t>, Quizzes 1&amp;2 graded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Questions about grades go to TAs</a:t>
            </a:r>
          </a:p>
          <a:p>
            <a:pPr lvl="1"/>
            <a:r>
              <a:rPr lang="en-US" dirty="0" smtClean="0"/>
              <a:t>Rubric posted</a:t>
            </a:r>
          </a:p>
          <a:p>
            <a:r>
              <a:rPr lang="en-US" dirty="0" smtClean="0"/>
              <a:t>Lab </a:t>
            </a:r>
            <a:r>
              <a:rPr lang="en-US" dirty="0"/>
              <a:t>3</a:t>
            </a:r>
            <a:r>
              <a:rPr lang="en-US" dirty="0" smtClean="0"/>
              <a:t> due January 30th by 9pm.</a:t>
            </a:r>
          </a:p>
          <a:p>
            <a:pPr lvl="1"/>
            <a:r>
              <a:rPr lang="en-US" b="1" dirty="0" smtClean="0"/>
              <a:t>You must attend lab</a:t>
            </a:r>
          </a:p>
          <a:p>
            <a:r>
              <a:rPr lang="en-US" dirty="0" smtClean="0"/>
              <a:t>Programming project 1 due Friday by 9PM.</a:t>
            </a:r>
          </a:p>
          <a:p>
            <a:endParaRPr lang="en-US" dirty="0" smtClean="0"/>
          </a:p>
          <a:p>
            <a:r>
              <a:rPr lang="en-US" dirty="0" smtClean="0"/>
              <a:t>You must show your TA and submit lab 3 and project 1 to leave early this week.</a:t>
            </a:r>
          </a:p>
        </p:txBody>
      </p:sp>
    </p:spTree>
    <p:extLst>
      <p:ext uri="{BB962C8B-B14F-4D97-AF65-F5344CB8AC3E}">
        <p14:creationId xmlns:p14="http://schemas.microsoft.com/office/powerpoint/2010/main" val="97445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 Methods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80129"/>
          </a:xfrm>
        </p:spPr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 smtClean="0"/>
              <a:t>class defines lots of methods. 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188808"/>
            <a:ext cx="78200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01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89788"/>
              </p:ext>
            </p:extLst>
          </p:nvPr>
        </p:nvGraphicFramePr>
        <p:xfrm>
          <a:off x="448211" y="1679455"/>
          <a:ext cx="7951705" cy="284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message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"Open the pod bay doors"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message.charAt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(5));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(“Hello”.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compareTo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Abcd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”));</a:t>
                      </a:r>
                    </a:p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String </a:t>
                      </a:r>
                      <a:r>
                        <a:rPr lang="en-US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newMessage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b="1" i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message.concat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”, Hal."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).</a:t>
                      </a:r>
                    </a:p>
                    <a:p>
                      <a:r>
                        <a:rPr lang="en-US" b="1" i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System.out.println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i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newMessage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Hello”.equals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Abcd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”));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1" i="0" dirty="0" smtClean="0">
                        <a:solidFill>
                          <a:srgbClr val="2A00FF"/>
                        </a:solidFill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42637"/>
              </p:ext>
            </p:extLst>
          </p:nvPr>
        </p:nvGraphicFramePr>
        <p:xfrm>
          <a:off x="448211" y="1679455"/>
          <a:ext cx="7951705" cy="366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message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"Open the pod bay doors"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message.charAt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(5));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(“Hello”.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compareTo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Abcd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”));</a:t>
                      </a:r>
                    </a:p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String </a:t>
                      </a:r>
                      <a:r>
                        <a:rPr lang="en-US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newMessage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b="1" i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message.concat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”, Hal."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).</a:t>
                      </a:r>
                    </a:p>
                    <a:p>
                      <a:r>
                        <a:rPr lang="en-US" b="1" i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System.out.println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i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newMessage</a:t>
                      </a:r>
                      <a:r>
                        <a:rPr lang="en-US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Hello”.equals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Abcd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”));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t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1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Open the pod bay doors, Hal.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588" y="2239963"/>
            <a:ext cx="8058150" cy="25098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rgbClr val="996633"/>
            </a:solidFill>
            <a:miter lim="800000"/>
            <a:headEnd/>
            <a:tailEnd/>
          </a:ln>
          <a:effectLst>
            <a:outerShdw dist="101600" dir="27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410366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2273300"/>
            <a:ext cx="8096250" cy="22447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rgbClr val="996633"/>
            </a:solidFill>
            <a:miter lim="800000"/>
            <a:headEnd/>
            <a:tailEnd/>
          </a:ln>
          <a:effectLst>
            <a:outerShdw dist="101600" dir="27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45874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665288"/>
            <a:ext cx="7559675" cy="34909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rgbClr val="996633"/>
            </a:solidFill>
            <a:miter lim="800000"/>
            <a:headEnd/>
            <a:tailEnd/>
          </a:ln>
          <a:effectLst>
            <a:outerShdw dist="101600" dir="27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73360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331913"/>
            <a:ext cx="8596312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sz="2200" dirty="0"/>
              <a:t>Statements often involve </a:t>
            </a:r>
            <a:r>
              <a:rPr lang="en-US" sz="2200" b="1" dirty="0"/>
              <a:t>variables</a:t>
            </a:r>
            <a:r>
              <a:rPr lang="en-US" sz="2200" dirty="0" smtClean="0"/>
              <a:t>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200" dirty="0" smtClean="0"/>
              <a:t>A variable is a </a:t>
            </a:r>
            <a:r>
              <a:rPr lang="en-US" sz="2200" u="sng" dirty="0" smtClean="0"/>
              <a:t>named memory location for storing data</a:t>
            </a:r>
            <a:r>
              <a:rPr lang="en-US" sz="2200" dirty="0" smtClean="0"/>
              <a:t>.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sz="2200" dirty="0" smtClean="0"/>
              <a:t>The programmer provides the name.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sz="2200" dirty="0" smtClean="0"/>
              <a:t>The data stored is called the variable’s </a:t>
            </a:r>
            <a:r>
              <a:rPr lang="en-US" sz="2200" b="1" dirty="0" smtClean="0"/>
              <a:t>value</a:t>
            </a:r>
            <a:r>
              <a:rPr lang="en-US" sz="2200" i="1" dirty="0" smtClean="0"/>
              <a:t>.</a:t>
            </a:r>
            <a:endParaRPr lang="en-US" sz="2200" dirty="0" smtClean="0"/>
          </a:p>
          <a:p>
            <a:pPr eaLnBrk="1" hangingPunct="1">
              <a:spcBef>
                <a:spcPts val="600"/>
              </a:spcBef>
              <a:defRPr/>
            </a:pPr>
            <a:endParaRPr lang="en-US" sz="2200" dirty="0" smtClean="0"/>
          </a:p>
          <a:p>
            <a:pPr eaLnBrk="1" hangingPunct="1">
              <a:spcBef>
                <a:spcPts val="600"/>
              </a:spcBef>
              <a:defRPr/>
            </a:pPr>
            <a:r>
              <a:rPr lang="en-US" sz="2200" dirty="0" smtClean="0"/>
              <a:t>Example:</a:t>
            </a:r>
          </a:p>
          <a:p>
            <a:pPr marL="0" lvl="1" indent="0" eaLnBrk="1" hangingPunct="1">
              <a:spcBef>
                <a:spcPts val="1800"/>
              </a:spcBef>
              <a:buSzTx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cost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9.95;	</a:t>
            </a:r>
          </a:p>
          <a:p>
            <a:pPr marL="342900" lvl="1" indent="-342900" eaLnBrk="1" hangingPunct="1">
              <a:spcBef>
                <a:spcPts val="1800"/>
              </a:spcBef>
              <a:buSzTx/>
              <a:buFont typeface="Arial" pitchFamily="34" charset="0"/>
              <a:buChar char="•"/>
              <a:defRPr/>
            </a:pPr>
            <a:r>
              <a:rPr lang="en-US" sz="2200" dirty="0" smtClean="0"/>
              <a:t>Here,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cost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>
                <a:ea typeface="+mn-ea"/>
                <a:cs typeface="+mn-cs"/>
              </a:rPr>
              <a:t>is a </a:t>
            </a:r>
            <a:r>
              <a:rPr lang="en-US" sz="2200" dirty="0" smtClean="0">
                <a:ea typeface="+mn-ea"/>
                <a:cs typeface="+mn-cs"/>
              </a:rPr>
              <a:t>variable.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9.95 </a:t>
            </a:r>
            <a:r>
              <a:rPr lang="en-US" sz="2200" dirty="0" smtClean="0">
                <a:ea typeface="+mn-ea"/>
                <a:cs typeface="+mn-cs"/>
              </a:rPr>
              <a:t>is its value.</a:t>
            </a:r>
            <a:endParaRPr lang="en-US" sz="22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20618"/>
              </p:ext>
            </p:extLst>
          </p:nvPr>
        </p:nvGraphicFramePr>
        <p:xfrm>
          <a:off x="448211" y="1679455"/>
          <a:ext cx="795170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message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"Open the pod bay doors"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message.substring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(5,</a:t>
                      </a:r>
                      <a:r>
                        <a:rPr lang="en-US" sz="1800" b="1" i="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8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(“Hello”.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indexOf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(“e”));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(“HELLO”.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toLowerCase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1" i="0" dirty="0" smtClean="0">
                        <a:solidFill>
                          <a:srgbClr val="2A00FF"/>
                        </a:solidFill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34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84264"/>
              </p:ext>
            </p:extLst>
          </p:nvPr>
        </p:nvGraphicFramePr>
        <p:xfrm>
          <a:off x="448211" y="1679455"/>
          <a:ext cx="7951705" cy="284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message = </a:t>
                      </a:r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"Open the pod bay doors"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message.substring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(5,</a:t>
                      </a:r>
                      <a:r>
                        <a:rPr lang="en-US" sz="1800" b="1" i="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8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(“Hello”.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indexOf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(“e”));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System.out.println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(“HELLO”.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toLowerCase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the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1</a:t>
                      </a:r>
                    </a:p>
                    <a:p>
                      <a:pPr algn="l"/>
                      <a:r>
                        <a:rPr lang="en-US" sz="1800" b="1" i="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96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846"/>
            <a:ext cx="8229600" cy="449581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StringDemo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String sentence =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"Text processing is hard!"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position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sentence.indexOf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"hard"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(sentence);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"012345678901234567890123"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"The word \"hard\" starts at index 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position);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sentence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sentence.substring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(0, position) +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"easy!"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  <a:tabLst>
                <a:tab pos="74453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sentence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sentence.toUpperCase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  <a:tabLst>
                <a:tab pos="74453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"The changed string is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  <a:tabLst>
                <a:tab pos="744538" algn="l"/>
              </a:tabLst>
            </a:pP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(sentence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4401669" y="5155644"/>
            <a:ext cx="45720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3333CC"/>
                </a:solidFill>
                <a:latin typeface="Consolas"/>
              </a:rPr>
              <a:t>Text processing is hard!</a:t>
            </a:r>
          </a:p>
          <a:p>
            <a:pPr algn="l"/>
            <a:r>
              <a:rPr lang="en-US" sz="1400" b="1" dirty="0">
                <a:solidFill>
                  <a:srgbClr val="3333CC"/>
                </a:solidFill>
                <a:latin typeface="Consolas"/>
              </a:rPr>
              <a:t>012345678901234567890123</a:t>
            </a:r>
          </a:p>
          <a:p>
            <a:pPr algn="l"/>
            <a:r>
              <a:rPr lang="en-US" sz="1400" b="1" dirty="0">
                <a:solidFill>
                  <a:srgbClr val="3333CC"/>
                </a:solidFill>
                <a:latin typeface="Consolas"/>
              </a:rPr>
              <a:t>The word "hard" starts at index 19</a:t>
            </a:r>
          </a:p>
          <a:p>
            <a:pPr algn="l"/>
            <a:r>
              <a:rPr lang="en-US" sz="1400" b="1" dirty="0">
                <a:solidFill>
                  <a:srgbClr val="3333CC"/>
                </a:solidFill>
                <a:latin typeface="Consolas"/>
              </a:rPr>
              <a:t>The changed string is:</a:t>
            </a:r>
          </a:p>
          <a:p>
            <a:pPr algn="l"/>
            <a:r>
              <a:rPr lang="en-US" sz="1400" b="1" dirty="0">
                <a:solidFill>
                  <a:srgbClr val="3333CC"/>
                </a:solidFill>
                <a:latin typeface="Consolas"/>
              </a:rPr>
              <a:t>TEXT PROCESSING IS EASY!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787" y="5929263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man Old Style" pitchFamily="18" charset="0"/>
              </a:rPr>
              <a:t>Observe the backslashes ‘\’.</a:t>
            </a:r>
            <a:endParaRPr lang="en-US" i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Characters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68941" y="1600200"/>
            <a:ext cx="8803341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Printing a string such as 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"Java" refers to a language.</a:t>
            </a:r>
            <a:endParaRPr lang="en-US" sz="2200" dirty="0" smtClean="0">
              <a:latin typeface="Courier New" pitchFamily="49" charset="0"/>
            </a:endParaRPr>
          </a:p>
          <a:p>
            <a:pPr marL="0" indent="0" eaLnBrk="1" hangingPunct="1">
              <a:buNone/>
              <a:tabLst>
                <a:tab pos="341313" algn="l"/>
              </a:tabLst>
            </a:pPr>
            <a:r>
              <a:rPr lang="en-US" sz="2200" dirty="0"/>
              <a:t>	</a:t>
            </a:r>
            <a:r>
              <a:rPr lang="en-US" sz="2200" dirty="0" smtClean="0"/>
              <a:t>requires special handling. </a:t>
            </a:r>
          </a:p>
          <a:p>
            <a:pPr eaLnBrk="1" hangingPunct="1"/>
            <a:r>
              <a:rPr lang="en-US" sz="2200" dirty="0" smtClean="0"/>
              <a:t>The compiler needs to be told that the quotation marks (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"</a:t>
            </a:r>
            <a:r>
              <a:rPr lang="en-US" sz="2200" dirty="0" smtClean="0"/>
              <a:t>) do not signal the start or end of a string.</a:t>
            </a:r>
          </a:p>
          <a:p>
            <a:pPr eaLnBrk="1" hangingPunct="1"/>
            <a:r>
              <a:rPr lang="en-US" sz="2200" dirty="0" smtClean="0"/>
              <a:t>An escape character (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\"</a:t>
            </a:r>
            <a:r>
              <a:rPr lang="en-US" sz="2200" dirty="0" smtClean="0"/>
              <a:t>) is used to do this.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240" y="4374776"/>
            <a:ext cx="70230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"\"Java\" refers to a language."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7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Characters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4021138"/>
            <a:ext cx="8042275" cy="18669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Each escape sequence constitutes a single character, </a:t>
            </a:r>
          </a:p>
          <a:p>
            <a:pPr eaLnBrk="1" hangingPunct="1"/>
            <a:r>
              <a:rPr lang="en-US" sz="2200" dirty="0" smtClean="0"/>
              <a:t>even though it is typed with two symbols.</a:t>
            </a:r>
          </a:p>
        </p:txBody>
      </p:sp>
      <p:pic>
        <p:nvPicPr>
          <p:cNvPr id="931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643063"/>
            <a:ext cx="6648450" cy="2081212"/>
          </a:xfrm>
          <a:prstGeom prst="rect">
            <a:avLst/>
          </a:prstGeom>
          <a:noFill/>
          <a:ln w="12700" algn="ctr">
            <a:solidFill>
              <a:srgbClr val="996633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50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37210"/>
              </p:ext>
            </p:extLst>
          </p:nvPr>
        </p:nvGraphicFramePr>
        <p:xfrm>
          <a:off x="645445" y="1787059"/>
          <a:ext cx="7951705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800" b="1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abc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\\</a:t>
                      </a:r>
                      <a:r>
                        <a:rPr lang="en-US" sz="1800" b="1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def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"new\</a:t>
                      </a:r>
                      <a:r>
                        <a:rPr lang="en-US" sz="1800" b="1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nline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char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singleQuote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'\''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singleQuote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b="1" i="0" dirty="0">
                        <a:solidFill>
                          <a:srgbClr val="3333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06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45299"/>
              </p:ext>
            </p:extLst>
          </p:nvPr>
        </p:nvGraphicFramePr>
        <p:xfrm>
          <a:off x="645445" y="1787059"/>
          <a:ext cx="7951705" cy="339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800" b="1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abc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\\</a:t>
                      </a:r>
                      <a:r>
                        <a:rPr lang="en-US" sz="1800" b="1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def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"new\</a:t>
                      </a:r>
                      <a:r>
                        <a:rPr lang="en-US" sz="1800" b="1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nline</a:t>
                      </a:r>
                      <a:r>
                        <a:rPr lang="en-US" sz="1800" b="1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char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singleQuote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800" b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'\''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800" b="1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800" b="1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1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singleQuote</a:t>
                      </a: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rgbClr val="3333CC"/>
                          </a:solidFill>
                          <a:latin typeface="Consolas"/>
                        </a:rPr>
                        <a:t>abc</a:t>
                      </a:r>
                      <a:r>
                        <a:rPr lang="en-US" sz="1800" b="1" dirty="0" smtClean="0">
                          <a:solidFill>
                            <a:srgbClr val="3333CC"/>
                          </a:solidFill>
                          <a:latin typeface="Consolas"/>
                        </a:rPr>
                        <a:t>\</a:t>
                      </a:r>
                      <a:r>
                        <a:rPr lang="en-US" sz="1800" b="1" dirty="0" err="1" smtClean="0">
                          <a:solidFill>
                            <a:srgbClr val="3333CC"/>
                          </a:solidFill>
                          <a:latin typeface="Consolas"/>
                        </a:rPr>
                        <a:t>def</a:t>
                      </a:r>
                      <a:endParaRPr lang="en-US" sz="1800" b="1" dirty="0" smtClean="0">
                        <a:solidFill>
                          <a:srgbClr val="3333CC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3333CC"/>
                          </a:solidFill>
                          <a:latin typeface="Consolas"/>
                        </a:rPr>
                        <a:t>new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3333CC"/>
                          </a:solidFill>
                          <a:latin typeface="Consolas"/>
                        </a:rPr>
                        <a:t>line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3333CC"/>
                          </a:solidFill>
                          <a:latin typeface="Consolas"/>
                        </a:rPr>
                        <a:t>'</a:t>
                      </a:r>
                      <a:endParaRPr lang="en-US" b="1" i="0" dirty="0">
                        <a:solidFill>
                          <a:srgbClr val="3333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7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597153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Arithmetic expressions can be formed using the following arithmetic </a:t>
            </a:r>
            <a:r>
              <a:rPr lang="en-US" sz="2200" b="1" dirty="0" smtClean="0"/>
              <a:t>operators</a:t>
            </a:r>
            <a:r>
              <a:rPr lang="en-US" sz="2200" dirty="0" smtClean="0"/>
              <a:t>:</a:t>
            </a:r>
          </a:p>
          <a:p>
            <a:pPr lvl="1" eaLnBrk="1" hangingPunct="1"/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smtClean="0"/>
              <a:t>addition</a:t>
            </a:r>
          </a:p>
          <a:p>
            <a:pPr lvl="1" eaLnBrk="1" hangingPunct="1"/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subtraction</a:t>
            </a:r>
            <a:endParaRPr lang="en-US" sz="1800" dirty="0"/>
          </a:p>
          <a:p>
            <a:pPr lvl="1" eaLnBrk="1" hangingPunct="1"/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smtClean="0"/>
              <a:t>multiplication</a:t>
            </a:r>
          </a:p>
          <a:p>
            <a:pPr lvl="1" eaLnBrk="1" hangingPunct="1"/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:</a:t>
            </a:r>
            <a:r>
              <a:rPr lang="en-US" sz="1800" dirty="0" smtClean="0"/>
              <a:t>  division</a:t>
            </a:r>
          </a:p>
          <a:p>
            <a:pPr lvl="1" eaLnBrk="1" hangingPunct="1"/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smtClean="0"/>
              <a:t>modulus </a:t>
            </a:r>
          </a:p>
          <a:p>
            <a:pPr lvl="1" eaLnBrk="1" hangingPunct="1"/>
            <a:r>
              <a:rPr lang="en-US" sz="2200" dirty="0" smtClean="0"/>
              <a:t>These are binary operators (they take 2 arguments). </a:t>
            </a:r>
          </a:p>
          <a:p>
            <a:pPr eaLnBrk="1" hangingPunct="1"/>
            <a:r>
              <a:rPr lang="en-US" sz="2200" dirty="0" smtClean="0"/>
              <a:t>The arguments (called </a:t>
            </a:r>
            <a:r>
              <a:rPr lang="en-US" sz="2200" i="1" dirty="0" smtClean="0"/>
              <a:t>operands</a:t>
            </a:r>
            <a:r>
              <a:rPr lang="en-US" sz="2200" dirty="0" smtClean="0"/>
              <a:t>) are themselves expressions (constants, variables, arithmetic expressions). </a:t>
            </a:r>
            <a:endParaRPr 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26917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5082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With the exception of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%</a:t>
            </a:r>
            <a:r>
              <a:rPr lang="en-US" sz="2000" dirty="0" smtClean="0"/>
              <a:t>, the operators should be familiar.</a:t>
            </a:r>
          </a:p>
          <a:p>
            <a:pPr eaLnBrk="1" hangingPunct="1"/>
            <a:r>
              <a:rPr lang="en-US" sz="2000" dirty="0"/>
              <a:t>H</a:t>
            </a:r>
            <a:r>
              <a:rPr lang="en-US" sz="2000" dirty="0" smtClean="0"/>
              <a:t>owever, how they act depends on the data type of the operands.</a:t>
            </a:r>
          </a:p>
          <a:p>
            <a:pPr eaLnBrk="1" hangingPunct="1"/>
            <a:r>
              <a:rPr lang="en-US" sz="2000" dirty="0" smtClean="0"/>
              <a:t>Consider</a:t>
            </a: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_ b)</a:t>
            </a:r>
            <a:r>
              <a:rPr lang="en-US" sz="2000" dirty="0" smtClean="0"/>
              <a:t>, where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one of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/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For the calculation:</a:t>
            </a:r>
          </a:p>
          <a:p>
            <a:pPr marL="0" indent="0" eaLnBrk="1" hangingPunct="1">
              <a:buNone/>
            </a:pPr>
            <a:r>
              <a:rPr lang="en-US" sz="2000" dirty="0" smtClean="0"/>
              <a:t> 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dirty="0"/>
              <a:t> </a:t>
            </a:r>
            <a:r>
              <a:rPr lang="en-US" sz="1800" dirty="0" smtClean="0"/>
              <a:t>or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 smtClean="0"/>
              <a:t> is type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 dirty="0" smtClean="0"/>
              <a:t>, then the other is converted to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 dirty="0" smtClean="0"/>
              <a:t>. </a:t>
            </a:r>
            <a:endParaRPr lang="en-US" sz="1800" dirty="0"/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Otherwise</a:t>
            </a:r>
            <a:r>
              <a:rPr lang="en-US" sz="1800" dirty="0" smtClean="0"/>
              <a:t>, if one is type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sz="1800" dirty="0" smtClean="0"/>
              <a:t>, </a:t>
            </a:r>
            <a:r>
              <a:rPr lang="en-US" sz="1800" dirty="0"/>
              <a:t>then the other is converted to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sz="1800" dirty="0" smtClean="0"/>
              <a:t>. </a:t>
            </a:r>
            <a:endParaRPr lang="en-US" sz="1800" dirty="0"/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Otherwise</a:t>
            </a:r>
            <a:r>
              <a:rPr lang="en-US" sz="1800" dirty="0" smtClean="0"/>
              <a:t>, if one is </a:t>
            </a:r>
            <a:r>
              <a:rPr lang="en-US" sz="1800" dirty="0"/>
              <a:t>type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long</a:t>
            </a:r>
            <a:r>
              <a:rPr lang="en-US" sz="1800" dirty="0" smtClean="0"/>
              <a:t>, </a:t>
            </a:r>
            <a:r>
              <a:rPr lang="en-US" sz="1800" dirty="0"/>
              <a:t>then the other is converted to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long</a:t>
            </a:r>
            <a:r>
              <a:rPr lang="en-US" sz="1800" dirty="0" smtClean="0"/>
              <a:t>. 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Otherwise, both are converted to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 smtClean="0"/>
              <a:t> values.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sz="1800" dirty="0"/>
          </a:p>
          <a:p>
            <a:pPr marL="285750" indent="-285750" eaLnBrk="1" hangingPunct="1"/>
            <a:r>
              <a:rPr lang="en-US" sz="1800" dirty="0" smtClean="0"/>
              <a:t>The result of the calculation has the type converted to.</a:t>
            </a:r>
          </a:p>
        </p:txBody>
      </p:sp>
    </p:spTree>
    <p:extLst>
      <p:ext uri="{BB962C8B-B14F-4D97-AF65-F5344CB8AC3E}">
        <p14:creationId xmlns:p14="http://schemas.microsoft.com/office/powerpoint/2010/main" val="284571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Assignment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3838" y="1339850"/>
            <a:ext cx="8920162" cy="4525963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sz="2200" dirty="0" smtClean="0"/>
              <a:t>The value of a variable can be changed.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cost = 1;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cost = 5;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cost = 62;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200" dirty="0" smtClean="0"/>
              <a:t>Each statement here </a:t>
            </a:r>
            <a:r>
              <a:rPr lang="en-US" sz="2200" b="1" dirty="0" smtClean="0"/>
              <a:t>assigns</a:t>
            </a:r>
            <a:r>
              <a:rPr lang="en-US" sz="2200" dirty="0" smtClean="0"/>
              <a:t> a new value to the variable. 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200" dirty="0" smtClean="0"/>
              <a:t>‘=’</a:t>
            </a:r>
            <a:r>
              <a:rPr lang="en-US" sz="2200" b="1" dirty="0" smtClean="0"/>
              <a:t> </a:t>
            </a:r>
            <a:r>
              <a:rPr lang="en-US" sz="2200" dirty="0" smtClean="0"/>
              <a:t>is the </a:t>
            </a:r>
            <a:r>
              <a:rPr lang="en-US" sz="2200" b="1" dirty="0" smtClean="0"/>
              <a:t>assignment operator</a:t>
            </a:r>
            <a:r>
              <a:rPr lang="en-US" sz="2200" dirty="0" smtClean="0"/>
              <a:t>. It doesn’t check for equality.  </a:t>
            </a:r>
          </a:p>
          <a:p>
            <a:pPr lvl="1" eaLnBrk="1" hangingPunct="1">
              <a:spcBef>
                <a:spcPts val="1800"/>
              </a:spcBef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5</a:t>
            </a:r>
            <a:r>
              <a:rPr lang="en-US" sz="1800" dirty="0" smtClean="0"/>
              <a:t> doesn’t mean that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800" dirty="0" smtClean="0"/>
              <a:t> are the same. </a:t>
            </a:r>
          </a:p>
          <a:p>
            <a:pPr lvl="1" eaLnBrk="1" hangingPunct="1">
              <a:spcBef>
                <a:spcPts val="1800"/>
              </a:spcBef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= 5</a:t>
            </a:r>
            <a:r>
              <a:rPr lang="en-US" sz="1800" dirty="0" smtClean="0"/>
              <a:t>, when executed, assigns the value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800" dirty="0" smtClean="0"/>
              <a:t> to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 smtClean="0"/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5531"/>
              </p:ext>
            </p:extLst>
          </p:nvPr>
        </p:nvGraphicFramePr>
        <p:xfrm>
          <a:off x="555800" y="1504575"/>
          <a:ext cx="7584142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1"/>
                <a:gridCol w="3792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sz="1800" b="1" i="0" baseline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= 4.0f;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b = 6.0f;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(b);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(a/b);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i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 </a:t>
            </a:r>
          </a:p>
          <a:p>
            <a:pPr eaLnBrk="1" hangingPunct="1"/>
            <a:r>
              <a:rPr lang="en-US" sz="2200" dirty="0" smtClean="0"/>
              <a:t>What value does the result have?</a:t>
            </a:r>
          </a:p>
        </p:txBody>
      </p:sp>
    </p:spTree>
    <p:extLst>
      <p:ext uri="{BB962C8B-B14F-4D97-AF65-F5344CB8AC3E}">
        <p14:creationId xmlns:p14="http://schemas.microsoft.com/office/powerpoint/2010/main" val="160963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02930"/>
              </p:ext>
            </p:extLst>
          </p:nvPr>
        </p:nvGraphicFramePr>
        <p:xfrm>
          <a:off x="555800" y="1504575"/>
          <a:ext cx="7584142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1"/>
                <a:gridCol w="3792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sz="1800" b="1" i="0" baseline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= 4.0f;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b = 6.0f;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(b);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(a/b);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4.0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6.0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0.6666667</a:t>
                      </a:r>
                    </a:p>
                    <a:p>
                      <a:pPr algn="l"/>
                      <a:endParaRPr lang="en-US" b="1" i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	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/>
              <a:t> </a:t>
            </a:r>
          </a:p>
          <a:p>
            <a:pPr eaLnBrk="1" hangingPunct="1"/>
            <a:r>
              <a:rPr lang="en-US" sz="2200" dirty="0" smtClean="0"/>
              <a:t>What value does the result have?	</a:t>
            </a:r>
            <a:r>
              <a:rPr lang="en-US" sz="2400" b="1" kern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0.6666667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When floating point numbers are used, arithmetic proceeds as we would expect.</a:t>
            </a:r>
            <a:endParaRPr lang="en-US" sz="2400" b="1" kern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0334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5082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 below sequence can be used as an aid to remember the conversions.</a:t>
            </a:r>
            <a:endParaRPr lang="en-US" sz="1800" dirty="0" smtClean="0"/>
          </a:p>
          <a:p>
            <a:pPr marL="0" indent="0" eaLnBrk="1" hangingPunct="1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 [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byte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,char,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]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long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float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endParaRPr lang="en-US" sz="1800" dirty="0" smtClean="0"/>
          </a:p>
          <a:p>
            <a:pPr eaLnBrk="1" hangingPunct="1"/>
            <a:r>
              <a:rPr lang="en-US" sz="2200" dirty="0" smtClean="0"/>
              <a:t>Adding an 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dirty="0" smtClean="0"/>
              <a:t>value to 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long </a:t>
            </a:r>
            <a:r>
              <a:rPr lang="en-US" sz="2200" dirty="0" smtClean="0"/>
              <a:t>value yields a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long</a:t>
            </a:r>
            <a:r>
              <a:rPr lang="en-US" sz="2200" dirty="0" smtClean="0"/>
              <a:t>. </a:t>
            </a:r>
          </a:p>
          <a:p>
            <a:pPr eaLnBrk="1" hangingPunct="1"/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byte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 smtClean="0"/>
              <a:t>,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char </a:t>
            </a:r>
            <a:r>
              <a:rPr lang="en-US" sz="2200" dirty="0" smtClean="0"/>
              <a:t>values yield an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dirty="0" smtClean="0"/>
              <a:t> value. </a:t>
            </a:r>
          </a:p>
          <a:p>
            <a:pPr eaLnBrk="1" hangingPunct="1"/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/>
              <a:t>: If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dirty="0" smtClean="0"/>
              <a:t> are variables, the actual values they store are not changed (only temporary values are). </a:t>
            </a:r>
          </a:p>
          <a:p>
            <a:pPr eaLnBrk="1" hangingPunct="1"/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40337"/>
              </p:ext>
            </p:extLst>
          </p:nvPr>
        </p:nvGraphicFramePr>
        <p:xfrm>
          <a:off x="860600" y="4409148"/>
          <a:ext cx="7584142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1"/>
                <a:gridCol w="3792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4;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b = 6.0;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(b);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(a/b);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4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6.0</a:t>
                      </a:r>
                      <a:endParaRPr lang="en-US" b="1" i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0.6666666666666666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9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5082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byte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,char,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]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long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float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endParaRPr lang="en-US" sz="2000" dirty="0" smtClean="0"/>
          </a:p>
          <a:p>
            <a:pPr eaLnBrk="1" hangingPunct="1"/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 smtClean="0"/>
              <a:t> and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 smtClean="0"/>
              <a:t> yields:</a:t>
            </a:r>
          </a:p>
          <a:p>
            <a:pPr eaLnBrk="1" hangingPunct="1"/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yte </a:t>
            </a:r>
            <a:r>
              <a:rPr lang="en-US" sz="2200" dirty="0" smtClean="0"/>
              <a:t>and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/>
              <a:t> yields</a:t>
            </a:r>
            <a:r>
              <a:rPr lang="en-US" sz="2200" dirty="0" smtClean="0"/>
              <a:t>:</a:t>
            </a:r>
          </a:p>
          <a:p>
            <a:pPr eaLnBrk="1" hangingPunct="1"/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dirty="0" smtClean="0"/>
              <a:t>and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/>
              <a:t> yields</a:t>
            </a:r>
            <a:r>
              <a:rPr lang="en-US" sz="2200" dirty="0" smtClean="0"/>
              <a:t>:</a:t>
            </a:r>
          </a:p>
          <a:p>
            <a:pPr eaLnBrk="1" hangingPunct="1"/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loat </a:t>
            </a:r>
            <a:r>
              <a:rPr lang="en-US" sz="2200" dirty="0" smtClean="0"/>
              <a:t>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200" dirty="0" smtClean="0"/>
              <a:t> </a:t>
            </a:r>
            <a:r>
              <a:rPr lang="en-US" sz="2200" dirty="0"/>
              <a:t>yields</a:t>
            </a:r>
            <a:r>
              <a:rPr lang="en-US" sz="2200" dirty="0" smtClean="0"/>
              <a:t>:</a:t>
            </a:r>
          </a:p>
          <a:p>
            <a:pPr eaLnBrk="1" hangingPunct="1"/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float </a:t>
            </a:r>
            <a:r>
              <a:rPr lang="en-US" sz="2200" dirty="0"/>
              <a:t>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byte</a:t>
            </a:r>
            <a:r>
              <a:rPr lang="en-US" sz="2200" dirty="0" smtClean="0"/>
              <a:t> </a:t>
            </a:r>
            <a:r>
              <a:rPr lang="en-US" sz="2200" dirty="0"/>
              <a:t>yields:</a:t>
            </a:r>
          </a:p>
          <a:p>
            <a:pPr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984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5082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byte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,char,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]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float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endParaRPr lang="en-US" sz="2000" dirty="0" smtClean="0"/>
          </a:p>
          <a:p>
            <a:pPr eaLnBrk="1" hangingPunct="1"/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 smtClean="0"/>
              <a:t> and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 smtClean="0"/>
              <a:t> yields: 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200" dirty="0" smtClean="0"/>
          </a:p>
          <a:p>
            <a:pPr eaLnBrk="1" hangingPunct="1"/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yte </a:t>
            </a:r>
            <a:r>
              <a:rPr lang="en-US" sz="2200" dirty="0" smtClean="0"/>
              <a:t>and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/>
              <a:t> yields</a:t>
            </a:r>
            <a:r>
              <a:rPr lang="en-US" sz="2200" dirty="0" smtClean="0"/>
              <a:t>: 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200" dirty="0" smtClean="0"/>
          </a:p>
          <a:p>
            <a:pPr eaLnBrk="1" hangingPunct="1"/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dirty="0" smtClean="0"/>
              <a:t>and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sz="2200" dirty="0"/>
              <a:t> yields</a:t>
            </a:r>
            <a:r>
              <a:rPr lang="en-US" sz="2200" dirty="0" smtClean="0"/>
              <a:t>:		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200" dirty="0" smtClean="0"/>
          </a:p>
          <a:p>
            <a:pPr eaLnBrk="1" hangingPunct="1"/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loat </a:t>
            </a:r>
            <a:r>
              <a:rPr lang="en-US" sz="2200" dirty="0" smtClean="0"/>
              <a:t>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200" dirty="0" smtClean="0"/>
              <a:t> </a:t>
            </a:r>
            <a:r>
              <a:rPr lang="en-US" sz="2200" dirty="0"/>
              <a:t>yields</a:t>
            </a:r>
            <a:r>
              <a:rPr lang="en-US" sz="2200" dirty="0" smtClean="0"/>
              <a:t>: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endParaRPr lang="en-US" sz="2200" dirty="0" smtClean="0"/>
          </a:p>
          <a:p>
            <a:pPr eaLnBrk="1" hangingPunct="1"/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float </a:t>
            </a:r>
            <a:r>
              <a:rPr lang="en-US" sz="2200" dirty="0"/>
              <a:t>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byte</a:t>
            </a:r>
            <a:r>
              <a:rPr lang="en-US" sz="2200" dirty="0" smtClean="0"/>
              <a:t> </a:t>
            </a:r>
            <a:r>
              <a:rPr lang="en-US" sz="2200" dirty="0"/>
              <a:t>yields</a:t>
            </a:r>
            <a:r>
              <a:rPr lang="en-US" sz="2200" dirty="0" smtClean="0"/>
              <a:t>:		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float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985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7219"/>
              </p:ext>
            </p:extLst>
          </p:nvPr>
        </p:nvGraphicFramePr>
        <p:xfrm>
          <a:off x="555800" y="1504575"/>
          <a:ext cx="7584142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1"/>
                <a:gridCol w="3792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4;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b = 6;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(b);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(a/b);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i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 </a:t>
            </a:r>
          </a:p>
          <a:p>
            <a:pPr eaLnBrk="1" hangingPunct="1"/>
            <a:r>
              <a:rPr lang="en-US" sz="2200" dirty="0" smtClean="0"/>
              <a:t>What value does the result have?</a:t>
            </a:r>
          </a:p>
        </p:txBody>
      </p:sp>
    </p:spTree>
    <p:extLst>
      <p:ext uri="{BB962C8B-B14F-4D97-AF65-F5344CB8AC3E}">
        <p14:creationId xmlns:p14="http://schemas.microsoft.com/office/powerpoint/2010/main" val="189016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41687"/>
              </p:ext>
            </p:extLst>
          </p:nvPr>
        </p:nvGraphicFramePr>
        <p:xfrm>
          <a:off x="555800" y="1504575"/>
          <a:ext cx="7584142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1"/>
                <a:gridCol w="3792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4;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b = 6;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(b);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(b/a);</a:t>
                      </a:r>
                    </a:p>
                    <a:p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4</a:t>
                      </a: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6</a:t>
                      </a:r>
                      <a:endParaRPr lang="en-US" b="1" i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 	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/>
              <a:t> </a:t>
            </a:r>
          </a:p>
          <a:p>
            <a:pPr eaLnBrk="1" hangingPunct="1"/>
            <a:r>
              <a:rPr lang="en-US" sz="2200" dirty="0" smtClean="0"/>
              <a:t>What value does the result have?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eaLnBrk="1" hangingPunct="1"/>
            <a:r>
              <a:rPr lang="en-US" sz="2200" dirty="0" smtClean="0"/>
              <a:t>This </a:t>
            </a:r>
            <a:r>
              <a:rPr lang="en-US" sz="2200" dirty="0"/>
              <a:t>is an instance of </a:t>
            </a:r>
            <a:r>
              <a:rPr lang="en-US" sz="2200" b="1" dirty="0"/>
              <a:t>integer division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088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9858"/>
              </p:ext>
            </p:extLst>
          </p:nvPr>
        </p:nvGraphicFramePr>
        <p:xfrm>
          <a:off x="555800" y="1504575"/>
          <a:ext cx="7584142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1"/>
                <a:gridCol w="3792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38;</a:t>
                      </a:r>
                    </a:p>
                    <a:p>
                      <a:pPr algn="l"/>
                      <a:r>
                        <a:rPr lang="en-US" sz="1800" b="1" i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 = 10;</a:t>
                      </a:r>
                    </a:p>
                    <a:p>
                      <a:pPr algn="l"/>
                      <a:r>
                        <a:rPr lang="en-US" sz="1800" b="1" i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.println(a);</a:t>
                      </a:r>
                    </a:p>
                    <a:p>
                      <a:pPr algn="l"/>
                      <a:r>
                        <a:rPr lang="en-US" sz="1800" b="1" i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.println(</a:t>
                      </a:r>
                      <a:r>
                        <a:rPr lang="en-US" sz="1800" b="1" i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b);</a:t>
                      </a:r>
                    </a:p>
                    <a:p>
                      <a:pPr algn="l"/>
                      <a:r>
                        <a:rPr lang="en-US" sz="1800" b="1" i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.println(a/</a:t>
                      </a:r>
                      <a:r>
                        <a:rPr lang="en-US" sz="1800" b="1" i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b);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i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 </a:t>
            </a:r>
          </a:p>
          <a:p>
            <a:pPr eaLnBrk="1" hangingPunct="1"/>
            <a:r>
              <a:rPr lang="en-US" sz="2200" dirty="0" smtClean="0"/>
              <a:t>What value does the result have?</a:t>
            </a:r>
          </a:p>
        </p:txBody>
      </p:sp>
    </p:spTree>
    <p:extLst>
      <p:ext uri="{BB962C8B-B14F-4D97-AF65-F5344CB8AC3E}">
        <p14:creationId xmlns:p14="http://schemas.microsoft.com/office/powerpoint/2010/main" val="75200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65488"/>
              </p:ext>
            </p:extLst>
          </p:nvPr>
        </p:nvGraphicFramePr>
        <p:xfrm>
          <a:off x="555800" y="1504575"/>
          <a:ext cx="7584142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1"/>
                <a:gridCol w="3792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38;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 = 10;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(a/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b);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38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</a:t>
                      </a: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	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What value does the result have?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/>
            <a:r>
              <a:rPr lang="en-US" sz="2200" dirty="0" smtClean="0"/>
              <a:t>38/10 = 3.8, but this is </a:t>
            </a:r>
            <a:r>
              <a:rPr lang="en-US" sz="2200" b="1" dirty="0" smtClean="0"/>
              <a:t>truncated</a:t>
            </a:r>
            <a:r>
              <a:rPr lang="en-US" sz="2200" dirty="0" smtClean="0"/>
              <a:t>, not </a:t>
            </a:r>
            <a:r>
              <a:rPr lang="en-US" sz="2200" b="1" dirty="0" smtClean="0"/>
              <a:t>rounded</a:t>
            </a:r>
            <a:r>
              <a:rPr lang="en-US" sz="2200" dirty="0" smtClean="0"/>
              <a:t>.  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2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31291"/>
              </p:ext>
            </p:extLst>
          </p:nvPr>
        </p:nvGraphicFramePr>
        <p:xfrm>
          <a:off x="555800" y="1504575"/>
          <a:ext cx="7584142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494"/>
                <a:gridCol w="2626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b="1" i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38;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F0D8A8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 = 10;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b);</a:t>
                      </a:r>
                    </a:p>
                    <a:p>
                      <a:pPr algn="l"/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800" b="1" i="0" dirty="0" err="1" smtClean="0">
                          <a:solidFill>
                            <a:srgbClr val="000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(a/(</a:t>
                      </a:r>
                      <a:r>
                        <a:rPr lang="en-US" sz="1800" b="1" i="0" dirty="0" smtClean="0">
                          <a:solidFill>
                            <a:srgbClr val="7F005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)b);</a:t>
                      </a:r>
                      <a:endParaRPr lang="en-US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l"/>
                      <a:endParaRPr lang="en-US" sz="1800" b="1" i="0" dirty="0" smtClean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40066"/>
            <a:ext cx="8615082" cy="2263588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type does the result have?	</a:t>
            </a:r>
          </a:p>
          <a:p>
            <a:pPr eaLnBrk="1" hangingPunct="1"/>
            <a:r>
              <a:rPr lang="en-US" sz="2200" dirty="0" smtClean="0"/>
              <a:t>What value does the result have?	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7274</Words>
  <Application>Microsoft Macintosh PowerPoint</Application>
  <PresentationFormat>On-screen Show (4:3)</PresentationFormat>
  <Paragraphs>1343</Paragraphs>
  <Slides>140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1" baseType="lpstr">
      <vt:lpstr>Savitch4Template</vt:lpstr>
      <vt:lpstr>CSCI 1301 Introduction to Computing and Programming</vt:lpstr>
      <vt:lpstr>Basic Computation</vt:lpstr>
      <vt:lpstr>Java Class Structure</vt:lpstr>
      <vt:lpstr>Program Execution</vt:lpstr>
      <vt:lpstr>Screen Output</vt:lpstr>
      <vt:lpstr>Screen Output</vt:lpstr>
      <vt:lpstr>Screen Output</vt:lpstr>
      <vt:lpstr>Variables</vt:lpstr>
      <vt:lpstr>Variable Assignment</vt:lpstr>
      <vt:lpstr>Literals</vt:lpstr>
      <vt:lpstr>Variable Declarations</vt:lpstr>
      <vt:lpstr>Variable Declarations</vt:lpstr>
      <vt:lpstr>Variables</vt:lpstr>
      <vt:lpstr>Variables</vt:lpstr>
      <vt:lpstr>Where to Declare Variables</vt:lpstr>
      <vt:lpstr>Java Identifiers</vt:lpstr>
      <vt:lpstr>Java Identifiers</vt:lpstr>
      <vt:lpstr>Keywords/Reserved Words</vt:lpstr>
      <vt:lpstr>Keywords/Reserved Words</vt:lpstr>
      <vt:lpstr>Data Types</vt:lpstr>
      <vt:lpstr>Data Types</vt:lpstr>
      <vt:lpstr>Naming Conventions</vt:lpstr>
      <vt:lpstr>Primitive Types</vt:lpstr>
      <vt:lpstr>Examples of Primitive Values</vt:lpstr>
      <vt:lpstr>Why the large range of values for types?</vt:lpstr>
      <vt:lpstr>Binary Code</vt:lpstr>
      <vt:lpstr>Representation of Numbers</vt:lpstr>
      <vt:lpstr>Representation of Numbers</vt:lpstr>
      <vt:lpstr>Representation of Numbers</vt:lpstr>
      <vt:lpstr>Another Question</vt:lpstr>
      <vt:lpstr>Representation of Numbers</vt:lpstr>
      <vt:lpstr>Lets try a few more!</vt:lpstr>
      <vt:lpstr>Did you get these answers?</vt:lpstr>
      <vt:lpstr>Primitive Types</vt:lpstr>
      <vt:lpstr>PowerPoint Presentation</vt:lpstr>
      <vt:lpstr>Bender’s Binary Apartment Number  00100100</vt:lpstr>
      <vt:lpstr>ASCII Chart</vt:lpstr>
      <vt:lpstr>Announcements</vt:lpstr>
      <vt:lpstr>Announcements</vt:lpstr>
      <vt:lpstr>Announcements</vt:lpstr>
      <vt:lpstr>Why are there so many types?</vt:lpstr>
      <vt:lpstr>Assignment Statements</vt:lpstr>
      <vt:lpstr>Assignment Statements</vt:lpstr>
      <vt:lpstr>Assignment Examples</vt:lpstr>
      <vt:lpstr>The Scanner Class</vt:lpstr>
      <vt:lpstr>PowerPoint Presentation</vt:lpstr>
      <vt:lpstr>Announcements</vt:lpstr>
      <vt:lpstr>Assignment Compatibilities</vt:lpstr>
      <vt:lpstr>Assignment Compatibilities</vt:lpstr>
      <vt:lpstr>ASCII Chart</vt:lpstr>
      <vt:lpstr>Assignment Compatibilities</vt:lpstr>
      <vt:lpstr>Type Casting</vt:lpstr>
      <vt:lpstr>Type Casting Example</vt:lpstr>
      <vt:lpstr>Initializing Variables</vt:lpstr>
      <vt:lpstr>Initializing Variables</vt:lpstr>
      <vt:lpstr>Named Constants</vt:lpstr>
      <vt:lpstr>Using Named Constants</vt:lpstr>
      <vt:lpstr>Named Constants</vt:lpstr>
      <vt:lpstr>Named Constants</vt:lpstr>
      <vt:lpstr>Strings</vt:lpstr>
      <vt:lpstr>The Class String</vt:lpstr>
      <vt:lpstr>String Constants and Variables</vt:lpstr>
      <vt:lpstr>Concatenation of Strings</vt:lpstr>
      <vt:lpstr>Concatenation of Strings</vt:lpstr>
      <vt:lpstr>Concatenating Strings and Other Things</vt:lpstr>
      <vt:lpstr>String Methods</vt:lpstr>
      <vt:lpstr>String Methods</vt:lpstr>
      <vt:lpstr>String Methods</vt:lpstr>
      <vt:lpstr>The Method length()</vt:lpstr>
      <vt:lpstr>String Methods</vt:lpstr>
      <vt:lpstr>PowerPoint Presentation</vt:lpstr>
      <vt:lpstr>PowerPoint Presentation</vt:lpstr>
      <vt:lpstr>Announcements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Example</vt:lpstr>
      <vt:lpstr>Escape Characters</vt:lpstr>
      <vt:lpstr>Escape Characters</vt:lpstr>
      <vt:lpstr>Examples</vt:lpstr>
      <vt:lpstr>Examples</vt:lpstr>
      <vt:lpstr>Arithmetic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Example</vt:lpstr>
      <vt:lpstr>Arithmetic Expressions</vt:lpstr>
      <vt:lpstr>Arithmetic Operations</vt:lpstr>
      <vt:lpstr>The mod (%) Operator</vt:lpstr>
      <vt:lpstr>Parentheses and Precedence</vt:lpstr>
      <vt:lpstr>Precedence Rules</vt:lpstr>
      <vt:lpstr>Precedence Rules</vt:lpstr>
      <vt:lpstr>Sample Expressions</vt:lpstr>
      <vt:lpstr>Sample Expressions</vt:lpstr>
      <vt:lpstr>Specialized Assignment Operators</vt:lpstr>
      <vt:lpstr>Increment and Decrement Operators</vt:lpstr>
      <vt:lpstr>Case Study:Vending Machine Change</vt:lpstr>
      <vt:lpstr>Case Study: Example</vt:lpstr>
      <vt:lpstr>Case Study:</vt:lpstr>
      <vt:lpstr>Case Study:</vt:lpstr>
      <vt:lpstr>Important Aside: Algorithms</vt:lpstr>
      <vt:lpstr>Case Study: Possible Algorithm</vt:lpstr>
      <vt:lpstr>Case Study,cont.</vt:lpstr>
      <vt:lpstr>Case Study: Possible Algorithm</vt:lpstr>
      <vt:lpstr>Case Study</vt:lpstr>
      <vt:lpstr>Case Study</vt:lpstr>
      <vt:lpstr>Case Study – Test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 and Style</vt:lpstr>
      <vt:lpstr>Documentation and Style</vt:lpstr>
      <vt:lpstr>Meaningful Variable Names</vt:lpstr>
      <vt:lpstr>Comments</vt:lpstr>
      <vt:lpstr>Comments</vt:lpstr>
      <vt:lpstr>Comments</vt:lpstr>
      <vt:lpstr>You should use Comments</vt:lpstr>
      <vt:lpstr>PowerPoint Presentation</vt:lpstr>
      <vt:lpstr>Indentation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2012-08-25T20:36:00Z</dcterms:created>
  <dcterms:modified xsi:type="dcterms:W3CDTF">2015-06-09T01:52:45Z</dcterms:modified>
</cp:coreProperties>
</file>