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  <p:sldMasterId id="2147483678" r:id="rId2"/>
  </p:sldMasterIdLst>
  <p:notesMasterIdLst>
    <p:notesMasterId r:id="rId64"/>
  </p:notesMasterIdLst>
  <p:handoutMasterIdLst>
    <p:handoutMasterId r:id="rId65"/>
  </p:handoutMasterIdLst>
  <p:sldIdLst>
    <p:sldId id="335" r:id="rId3"/>
    <p:sldId id="791" r:id="rId4"/>
    <p:sldId id="792" r:id="rId5"/>
    <p:sldId id="793" r:id="rId6"/>
    <p:sldId id="794" r:id="rId7"/>
    <p:sldId id="745" r:id="rId8"/>
    <p:sldId id="747" r:id="rId9"/>
    <p:sldId id="748" r:id="rId10"/>
    <p:sldId id="749" r:id="rId11"/>
    <p:sldId id="750" r:id="rId12"/>
    <p:sldId id="751" r:id="rId13"/>
    <p:sldId id="752" r:id="rId14"/>
    <p:sldId id="753" r:id="rId15"/>
    <p:sldId id="754" r:id="rId16"/>
    <p:sldId id="796" r:id="rId17"/>
    <p:sldId id="755" r:id="rId18"/>
    <p:sldId id="756" r:id="rId19"/>
    <p:sldId id="757" r:id="rId20"/>
    <p:sldId id="758" r:id="rId21"/>
    <p:sldId id="759" r:id="rId22"/>
    <p:sldId id="760" r:id="rId23"/>
    <p:sldId id="797" r:id="rId24"/>
    <p:sldId id="798" r:id="rId25"/>
    <p:sldId id="799" r:id="rId26"/>
    <p:sldId id="800" r:id="rId27"/>
    <p:sldId id="801" r:id="rId28"/>
    <p:sldId id="824" r:id="rId29"/>
    <p:sldId id="802" r:id="rId30"/>
    <p:sldId id="803" r:id="rId31"/>
    <p:sldId id="804" r:id="rId32"/>
    <p:sldId id="805" r:id="rId33"/>
    <p:sldId id="806" r:id="rId34"/>
    <p:sldId id="807" r:id="rId35"/>
    <p:sldId id="808" r:id="rId36"/>
    <p:sldId id="809" r:id="rId37"/>
    <p:sldId id="810" r:id="rId38"/>
    <p:sldId id="811" r:id="rId39"/>
    <p:sldId id="812" r:id="rId40"/>
    <p:sldId id="813" r:id="rId41"/>
    <p:sldId id="814" r:id="rId42"/>
    <p:sldId id="815" r:id="rId43"/>
    <p:sldId id="816" r:id="rId44"/>
    <p:sldId id="817" r:id="rId45"/>
    <p:sldId id="818" r:id="rId46"/>
    <p:sldId id="819" r:id="rId47"/>
    <p:sldId id="820" r:id="rId48"/>
    <p:sldId id="773" r:id="rId49"/>
    <p:sldId id="774" r:id="rId50"/>
    <p:sldId id="825" r:id="rId51"/>
    <p:sldId id="826" r:id="rId52"/>
    <p:sldId id="827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82" r:id="rId61"/>
    <p:sldId id="783" r:id="rId62"/>
    <p:sldId id="784" r:id="rId63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96" autoAdjust="0"/>
    <p:restoredTop sz="94683" autoAdjust="0"/>
  </p:normalViewPr>
  <p:slideViewPr>
    <p:cSldViewPr snapToGrid="0">
      <p:cViewPr varScale="1">
        <p:scale>
          <a:sx n="80" d="100"/>
          <a:sy n="80" d="100"/>
        </p:scale>
        <p:origin x="-120" y="-1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9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1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2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95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4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83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35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56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>
                <a:solidFill>
                  <a:prstClr val="black"/>
                </a:solidFill>
              </a:rPr>
              <a:t>Uses material from </a:t>
            </a:r>
            <a:r>
              <a:rPr lang="en-US" sz="900" i="1" dirty="0" smtClean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 smtClean="0">
                <a:solidFill>
                  <a:prstClr val="black"/>
                </a:solidFill>
              </a:rPr>
              <a:t>th</a:t>
            </a:r>
            <a:r>
              <a:rPr lang="en-US" sz="900" dirty="0" smtClean="0">
                <a:solidFill>
                  <a:prstClr val="black"/>
                </a:solidFill>
              </a:rPr>
              <a:t> Ed. By Walter </a:t>
            </a:r>
            <a:r>
              <a:rPr lang="en-US" sz="900" dirty="0" err="1" smtClean="0">
                <a:solidFill>
                  <a:prstClr val="black"/>
                </a:solidFill>
              </a:rPr>
              <a:t>Savitch</a:t>
            </a:r>
            <a:r>
              <a:rPr lang="en-US" sz="900" dirty="0" smtClean="0">
                <a:solidFill>
                  <a:prstClr val="black"/>
                </a:solidFill>
              </a:rPr>
              <a:t> ISBN 0132162709</a:t>
            </a:r>
            <a:r>
              <a:rPr lang="en-US" sz="900" dirty="0" smtClean="0">
                <a:solidFill>
                  <a:prstClr val="black"/>
                </a:solidFill>
                <a:cs typeface="Arial" charset="0"/>
              </a:rPr>
              <a:t> © 2012 Pearson Education, Inc. </a:t>
            </a:r>
          </a:p>
        </p:txBody>
      </p:sp>
    </p:spTree>
    <p:extLst>
      <p:ext uri="{BB962C8B-B14F-4D97-AF65-F5344CB8AC3E}">
        <p14:creationId xmlns:p14="http://schemas.microsoft.com/office/powerpoint/2010/main" val="30176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695310"/>
            <a:ext cx="8742362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Input and Output of Boolean Values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46113" y="1832988"/>
            <a:ext cx="8229600" cy="2246769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Scanner </a:t>
            </a:r>
            <a:r>
              <a:rPr lang="en-US" sz="2000" u="sng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input </a:t>
            </a:r>
            <a:r>
              <a:rPr lang="en-US" sz="2000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 </a:t>
            </a:r>
            <a:r>
              <a:rPr lang="en-US" sz="2000" b="1" u="sng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Scanner(</a:t>
            </a:r>
            <a:r>
              <a:rPr lang="en-US" sz="2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System.</a:t>
            </a:r>
            <a:r>
              <a:rPr lang="en-US" sz="2000" b="1" i="1" u="sng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in</a:t>
            </a:r>
            <a:r>
              <a:rPr lang="en-US" sz="2000" b="1" i="1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en-US" sz="2000" b="1" i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 sz="20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"Enter a </a:t>
            </a:r>
            <a:r>
              <a:rPr lang="en-US" sz="2000" i="1" dirty="0" err="1">
                <a:solidFill>
                  <a:srgbClr val="2A00FF"/>
                </a:solidFill>
                <a:latin typeface="Consolas"/>
              </a:rPr>
              <a:t>boolean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 value:"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input.nextBoolean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"You entered 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47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713240"/>
            <a:ext cx="8742362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Input and Output of Boolean Values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6113" y="1832988"/>
            <a:ext cx="8229600" cy="2246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Scanner </a:t>
            </a:r>
            <a:r>
              <a:rPr lang="en-US" sz="2000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input = </a:t>
            </a:r>
            <a:r>
              <a:rPr lang="en-US" sz="2000" b="1" u="sng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Scanner(</a:t>
            </a:r>
            <a:r>
              <a:rPr lang="en-US" sz="2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System.</a:t>
            </a:r>
            <a:r>
              <a:rPr lang="en-US" sz="2000" b="1" i="1" u="sng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in</a:t>
            </a:r>
            <a:r>
              <a:rPr lang="en-US" sz="2000" b="1" i="1" u="sng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20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FontTx/>
              <a:buNone/>
            </a:pP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"Enter a </a:t>
            </a:r>
            <a:r>
              <a:rPr lang="en-US" sz="2000" i="1" dirty="0" err="1">
                <a:solidFill>
                  <a:srgbClr val="2A00FF"/>
                </a:solidFill>
                <a:latin typeface="Consolas"/>
              </a:rPr>
              <a:t>boolean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 value:"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input.nextBoolean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"You entered 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booleanVar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6113" y="4232157"/>
            <a:ext cx="8229600" cy="15081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false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Enter a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value: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rgbClr val="00C87D"/>
                </a:solidFill>
                <a:latin typeface="Consolas"/>
              </a:rPr>
              <a:t>true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You entered true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5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7576" y="1196775"/>
            <a:ext cx="9108142" cy="578619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Boolean expressions are used in </a:t>
            </a:r>
            <a:r>
              <a:rPr lang="en-US" b="1" dirty="0" smtClean="0"/>
              <a:t>branching statements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A branching statement chooses between possible actions.</a:t>
            </a:r>
          </a:p>
          <a:p>
            <a:pPr eaLnBrk="1" hangingPunct="1"/>
            <a:r>
              <a:rPr lang="en-US" dirty="0" smtClean="0"/>
              <a:t>The primary type is an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if (</a:t>
            </a:r>
            <a:r>
              <a:rPr lang="en-US" b="1" i="1" dirty="0" err="1" smtClean="0">
                <a:solidFill>
                  <a:schemeClr val="accent2"/>
                </a:solidFill>
                <a:latin typeface="Courier New" pitchFamily="49" charset="0"/>
              </a:rPr>
              <a:t>BooleanExpression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	// 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Statement_1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	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// Statement_2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compound statement</a:t>
            </a:r>
            <a:r>
              <a:rPr lang="en-US" dirty="0" smtClean="0"/>
              <a:t> (or </a:t>
            </a:r>
            <a:r>
              <a:rPr lang="en-US" b="1" dirty="0" smtClean="0"/>
              <a:t>block</a:t>
            </a:r>
            <a:r>
              <a:rPr lang="en-US" dirty="0" smtClean="0"/>
              <a:t>)is enclosed in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{ …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US" sz="2000" dirty="0" smtClean="0"/>
              <a:t>.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It is treated as a unit (a big statement).</a:t>
            </a:r>
            <a:endParaRPr lang="en-US" dirty="0"/>
          </a:p>
          <a:p>
            <a:pPr eaLnBrk="1" hangingPunct="1"/>
            <a:r>
              <a:rPr lang="en-US" dirty="0" smtClean="0"/>
              <a:t>Indention is used for the sake of readability.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4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smtClean="0"/>
              <a:t>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7576" y="1600200"/>
            <a:ext cx="9108142" cy="4499693"/>
          </a:xfr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if (</a:t>
            </a:r>
            <a:r>
              <a:rPr lang="en-US" b="1" i="1" dirty="0" err="1" smtClean="0">
                <a:solidFill>
                  <a:schemeClr val="accent2"/>
                </a:solidFill>
                <a:latin typeface="Courier New" pitchFamily="49" charset="0"/>
              </a:rPr>
              <a:t>BooleanExpression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	// 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Statement Block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{</a:t>
            </a:r>
          </a:p>
          <a:p>
            <a:pPr lvl="1" eaLnBrk="1" hangingPunct="1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	// 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Statement Block 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endParaRPr lang="en-US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	}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oolean expression is first evaluated. </a:t>
            </a:r>
          </a:p>
          <a:p>
            <a:pPr marL="573088" lvl="1" indent="-115888" eaLnBrk="1" hangingPunct="1"/>
            <a:r>
              <a:rPr lang="en-US" dirty="0" smtClean="0"/>
              <a:t>If it evaluates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, then the block 1 statements are executed.</a:t>
            </a:r>
          </a:p>
          <a:p>
            <a:pPr marL="573088" lvl="1" indent="-115888" eaLnBrk="1" hangingPunct="1"/>
            <a:r>
              <a:rPr lang="en-US" dirty="0" smtClean="0"/>
              <a:t>If </a:t>
            </a:r>
            <a:r>
              <a:rPr lang="en-US" dirty="0"/>
              <a:t>it evaluates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dirty="0" smtClean="0"/>
              <a:t>, then the block 2 statements are </a:t>
            </a:r>
            <a:r>
              <a:rPr lang="en-US" dirty="0"/>
              <a:t>executed</a:t>
            </a:r>
            <a:r>
              <a:rPr lang="en-US" dirty="0" smtClean="0"/>
              <a:t>.</a:t>
            </a:r>
          </a:p>
          <a:p>
            <a:pPr marL="173038" indent="-115888" eaLnBrk="1" hangingPunct="1"/>
            <a:r>
              <a:rPr lang="en-US" dirty="0" smtClean="0"/>
              <a:t>Is it possible to execute Block 1 and Block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9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4410635"/>
            <a:ext cx="8229600" cy="156312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Branching statements cause the flow of control to split into two or more possible lines of execution.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514193"/>
            <a:ext cx="5772150" cy="3695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7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20"/>
            <a:ext cx="8229600" cy="630671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BankBalance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OVERDRAWN_PENALTY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8.00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 /</a:t>
            </a:r>
            <a:r>
              <a:rPr lang="en-US" sz="1400" b="1" i="1" dirty="0" smtClean="0">
                <a:solidFill>
                  <a:srgbClr val="3F7F5F"/>
                </a:solidFill>
                <a:latin typeface="Consolas"/>
              </a:rPr>
              <a:t>/8 dollars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0.02;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//2% annually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balance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your checking account balance: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balance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"Original balance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balance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//Fill in this part of the code.  If the balance is negative, they are penalized.  Otherwise, they receive the interest.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"After adjusting for one month"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"of interest and penalties,"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"your new balance is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balance);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86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20"/>
            <a:ext cx="8229600" cy="630671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BankBalance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OVERDRAWN_PENALTY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8.00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 /</a:t>
            </a:r>
            <a:r>
              <a:rPr lang="en-US" sz="1400" b="1" i="1" dirty="0" smtClean="0">
                <a:solidFill>
                  <a:srgbClr val="3F7F5F"/>
                </a:solidFill>
                <a:latin typeface="Consolas"/>
              </a:rPr>
              <a:t>/8 dollars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0.02;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//2% annually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balance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your checking account balance: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balance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"Original balance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balance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(balance &gt;= 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balance = balance + (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* balance)/12;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balance = balance -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OVERDRAWN_PENALTY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"After adjusting for one month"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"of interest and penalties,"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"your new balance is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balance);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442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11134"/>
            <a:ext cx="7540625" cy="13922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94" y="1766957"/>
            <a:ext cx="6551613" cy="39338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3365" y="1597523"/>
            <a:ext cx="7326873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your checking account balance: $</a:t>
            </a:r>
            <a:r>
              <a:rPr lang="en-US" dirty="0">
                <a:solidFill>
                  <a:srgbClr val="00C87D"/>
                </a:solidFill>
                <a:latin typeface="Consolas"/>
              </a:rPr>
              <a:t>400.09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Original balance $400.09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After adjusting for one month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of interest and penalties,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your new balance is $400.7568166666666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3364" y="3435288"/>
            <a:ext cx="7326873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your checking account balance: $</a:t>
            </a:r>
            <a:r>
              <a:rPr lang="en-US" dirty="0">
                <a:solidFill>
                  <a:srgbClr val="00C87D"/>
                </a:solidFill>
                <a:latin typeface="Consolas"/>
              </a:rPr>
              <a:t>-1000000.09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Original balance $-1000000.09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After adjusting for one month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of interest and penalties,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your new balance is $-1000008.09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018"/>
            <a:ext cx="8229600" cy="909918"/>
          </a:xfrm>
        </p:spPr>
        <p:txBody>
          <a:bodyPr/>
          <a:lstStyle/>
          <a:p>
            <a:r>
              <a:rPr lang="en-US" dirty="0" smtClean="0"/>
              <a:t>If the block to be executed contains </a:t>
            </a:r>
            <a:r>
              <a:rPr lang="en-US" b="1" dirty="0" smtClean="0"/>
              <a:t>only a single statement</a:t>
            </a:r>
            <a:r>
              <a:rPr lang="en-US" dirty="0" smtClean="0"/>
              <a:t>, the braces are optional.  Be careful using this!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means the same as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683" y="2595386"/>
            <a:ext cx="7395882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	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(balance &gt;=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 balance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balance + 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balance)/12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balance = balance -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OVERDRAWN_PENALTY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683" y="5410304"/>
            <a:ext cx="7395882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(balance &gt;=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balance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balance + 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balance)/12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balance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balance -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OVERDRAWN_PENALTY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781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Keyboard and Screen</a:t>
            </a:r>
            <a:r>
              <a:rPr lang="en-US" dirty="0"/>
              <a:t> </a:t>
            </a:r>
            <a:r>
              <a:rPr lang="en-US" dirty="0" smtClean="0"/>
              <a:t>I/O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93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8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Omitting the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Part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4890"/>
            <a:ext cx="8229600" cy="430887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part is also optional.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93" y="1624173"/>
            <a:ext cx="5667375" cy="3695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2761" y="5403970"/>
            <a:ext cx="739588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(balance &gt;=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balance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balance + 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INTEREST_RATE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balance)/12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en-US" sz="1400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“Your balance is $”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+ balance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494" y="6022665"/>
            <a:ext cx="7395882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 the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expression is false, what is output?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235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Java Comparison Operators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>
          <a:xfrm>
            <a:off x="170329" y="1401777"/>
            <a:ext cx="8973671" cy="4525963"/>
          </a:xfrm>
        </p:spPr>
        <p:txBody>
          <a:bodyPr/>
          <a:lstStyle/>
          <a:p>
            <a:pPr eaLnBrk="1" hangingPunct="1"/>
            <a:r>
              <a:rPr lang="en-US" sz="2000" dirty="0"/>
              <a:t>A </a:t>
            </a:r>
            <a:r>
              <a:rPr lang="en-US" sz="2000" i="1" dirty="0"/>
              <a:t>Boolean expression</a:t>
            </a:r>
            <a:r>
              <a:rPr lang="en-US" sz="2000" dirty="0"/>
              <a:t> evaluates to </a:t>
            </a:r>
            <a:r>
              <a:rPr lang="en-US" sz="2000" dirty="0" smtClean="0"/>
              <a:t>either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2000" dirty="0" smtClean="0">
                <a:latin typeface="Courier New" pitchFamily="49" charset="0"/>
              </a:rPr>
              <a:t>.</a:t>
            </a:r>
          </a:p>
          <a:p>
            <a:pPr eaLnBrk="1" hangingPunct="1"/>
            <a:r>
              <a:rPr lang="en-US" sz="2000" dirty="0" smtClean="0"/>
              <a:t>There are many operators for comparing </a:t>
            </a:r>
            <a:r>
              <a:rPr lang="en-US" sz="2000" b="1" dirty="0" smtClean="0"/>
              <a:t>primitive data type</a:t>
            </a:r>
            <a:r>
              <a:rPr lang="en-US" sz="2000" dirty="0" smtClean="0"/>
              <a:t> values.</a:t>
            </a:r>
          </a:p>
          <a:p>
            <a:pPr lvl="1" eaLnBrk="1" hangingPunct="1"/>
            <a:r>
              <a:rPr lang="en-US" sz="1800" dirty="0" smtClean="0"/>
              <a:t>They all evaluate to either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1800" dirty="0">
                <a:latin typeface="Courier New" pitchFamily="49" charset="0"/>
              </a:rPr>
              <a:t>.</a:t>
            </a:r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5" y="2940070"/>
            <a:ext cx="8075613" cy="33623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627095"/>
            <a:ext cx="8229600" cy="4525963"/>
          </a:xfrm>
        </p:spPr>
        <p:txBody>
          <a:bodyPr/>
          <a:lstStyle/>
          <a:p>
            <a:r>
              <a:rPr lang="en-US" dirty="0" smtClean="0"/>
              <a:t>Often, values for a variable should only come from a fixed set of possible values.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enumeration</a:t>
            </a:r>
            <a:r>
              <a:rPr lang="en-US" dirty="0" smtClean="0"/>
              <a:t> allows one to specify this.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Like named constants, </a:t>
            </a:r>
            <a:r>
              <a:rPr lang="en-US" dirty="0" err="1" smtClean="0"/>
              <a:t>enum</a:t>
            </a:r>
            <a:r>
              <a:rPr lang="en-US" dirty="0" smtClean="0"/>
              <a:t> declarations appear inside the class body but outside of any method definitions (outside of main).</a:t>
            </a:r>
          </a:p>
          <a:p>
            <a:r>
              <a:rPr lang="en-US" dirty="0" smtClean="0"/>
              <a:t>Once defined, variables can be declared using the enumeration’s name as data type. </a:t>
            </a:r>
            <a:br>
              <a:rPr lang="en-US" dirty="0" smtClean="0"/>
            </a:br>
            <a:endParaRPr lang="en-US" sz="28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4484" y="3007655"/>
            <a:ext cx="51235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pt-BR" b="1" dirty="0">
                <a:solidFill>
                  <a:srgbClr val="7F0055"/>
                </a:solidFill>
                <a:latin typeface="Consolas"/>
              </a:rPr>
              <a:t>enum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MovieRating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{G, PG, PG13, R, NC17}</a:t>
            </a:r>
            <a:endParaRPr lang="pt-BR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8296" y="5437090"/>
            <a:ext cx="449033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pt-BR" b="1" dirty="0" smtClean="0">
                <a:solidFill>
                  <a:srgbClr val="000000"/>
                </a:solidFill>
                <a:latin typeface="Consolas"/>
              </a:rPr>
              <a:t>MovieRating jaws = MovieRating.PG;</a:t>
            </a:r>
            <a:endParaRPr lang="pt-BR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544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Nested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smtClean="0"/>
              <a:t> Statements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458200" cy="3816429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 can contain other statements.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can also contain another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That is, they can be nested.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An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sz="2200" dirty="0" smtClean="0"/>
              <a:t> may be nested within the "if" part.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An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sz="2200" dirty="0" smtClean="0"/>
              <a:t> may be nested within the "else" part.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An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sz="2200" dirty="0" smtClean="0"/>
              <a:t> may be nested within both parts.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6967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Nested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815"/>
            <a:ext cx="7772400" cy="4154984"/>
          </a:xfr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if (Boolean_Expression_1)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  if (Boolean_Expression_2)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	    //Statement_1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  else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	    //Statement_2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 if (Boolean_Expression_3)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	    //Statement_3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  else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		    //Statement_4</a:t>
            </a:r>
          </a:p>
        </p:txBody>
      </p:sp>
    </p:spTree>
    <p:extLst>
      <p:ext uri="{BB962C8B-B14F-4D97-AF65-F5344CB8AC3E}">
        <p14:creationId xmlns:p14="http://schemas.microsoft.com/office/powerpoint/2010/main" val="247854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97738" cy="5238357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Consider: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Same thing? </a:t>
            </a:r>
            <a:r>
              <a:rPr lang="en-US" smtClean="0"/>
              <a:t>Without braces, </a:t>
            </a:r>
            <a:r>
              <a:rPr lang="en-US" dirty="0" smtClean="0"/>
              <a:t>the </a:t>
            </a:r>
            <a:r>
              <a:rPr lang="en-US" b="1" kern="1200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goes with the closest unpaired </a:t>
            </a:r>
            <a:r>
              <a:rPr lang="en-US" b="1" kern="12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98525" y="2363788"/>
            <a:ext cx="341471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</a:rPr>
              <a:t>First Form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if (a &gt; b)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{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 if (c &gt; d)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     e = f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}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else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/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g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= h;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5257800" y="2393950"/>
            <a:ext cx="3414713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</a:rPr>
              <a:t>Second Form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if (a &gt; b) 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if (c &gt; d)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     e = f</a:t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else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/>
            </a:r>
            <a:b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</a:b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g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= h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;</a:t>
            </a:r>
            <a:endParaRPr lang="en-US" sz="2200" b="1" dirty="0">
              <a:solidFill>
                <a:srgbClr val="DA1F28"/>
              </a:solidFill>
              <a:latin typeface="Courier New" pitchFamily="49" charset="0"/>
            </a:endParaRP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784225" y="2235200"/>
            <a:ext cx="3643313" cy="3976688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4941888" y="2227263"/>
            <a:ext cx="3643312" cy="3976687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324534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dirty="0" smtClean="0"/>
              <a:t> is paired with the nearest unmatched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dirty="0" smtClean="0"/>
          </a:p>
          <a:p>
            <a:pPr eaLnBrk="1" hangingPunct="1"/>
            <a:r>
              <a:rPr lang="en-US" dirty="0"/>
              <a:t>Braces can be used like parentheses to group statements.</a:t>
            </a:r>
          </a:p>
          <a:p>
            <a:pPr eaLnBrk="1" hangingPunct="1"/>
            <a:r>
              <a:rPr lang="en-US" dirty="0" smtClean="0"/>
              <a:t>Indentation should be used to indicate which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goes with which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</a:rPr>
              <a:t>.</a:t>
            </a:r>
          </a:p>
          <a:p>
            <a:pPr eaLnBrk="1" hangingPunct="1"/>
            <a:r>
              <a:rPr lang="en-US" dirty="0" smtClean="0"/>
              <a:t>Remember: Indentation doesn’t affect the actual pairings.</a:t>
            </a:r>
          </a:p>
          <a:p>
            <a:pPr lvl="1" eaLnBrk="1" hangingPunct="1"/>
            <a:r>
              <a:rPr lang="en-US" dirty="0" smtClean="0"/>
              <a:t>It’s only for the sake of the reader.</a:t>
            </a:r>
          </a:p>
          <a:p>
            <a:pPr lvl="1" eaLnBrk="1" hangingPunct="1"/>
            <a:r>
              <a:rPr lang="en-US" dirty="0" smtClean="0"/>
              <a:t>The compiler will ignore the white space.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Look at Grader Program 2</a:t>
            </a:r>
          </a:p>
          <a:p>
            <a:pPr marL="457200" lvl="1" indent="0" eaLnBrk="1" hangingPunct="1">
              <a:buNone/>
            </a:pPr>
            <a:endParaRPr lang="en-US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5122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913" cy="4525963"/>
          </a:xfrm>
        </p:spPr>
        <p:txBody>
          <a:bodyPr/>
          <a:lstStyle/>
          <a:p>
            <a:r>
              <a:rPr lang="en-US" sz="2200" dirty="0" smtClean="0"/>
              <a:t>Lab assignment 4 due February 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by </a:t>
            </a:r>
            <a:r>
              <a:rPr lang="en-US" sz="2200" dirty="0"/>
              <a:t>9</a:t>
            </a:r>
            <a:r>
              <a:rPr lang="en-US" sz="2200" dirty="0" smtClean="0"/>
              <a:t>pm.</a:t>
            </a:r>
          </a:p>
          <a:p>
            <a:pPr lvl="1"/>
            <a:r>
              <a:rPr lang="en-US" sz="1800" dirty="0" smtClean="0"/>
              <a:t>Not accepted after Sunday at 9pm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Project 2 now posted – due February 13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by 9pm</a:t>
            </a:r>
          </a:p>
          <a:p>
            <a:pPr lvl="1"/>
            <a:r>
              <a:rPr lang="en-US" dirty="0" smtClean="0"/>
              <a:t>See website for jar file usage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200" dirty="0" smtClean="0"/>
              <a:t>Readings for this week: </a:t>
            </a:r>
            <a:r>
              <a:rPr lang="en-US" sz="2200" dirty="0" err="1" smtClean="0"/>
              <a:t>Ch</a:t>
            </a:r>
            <a:r>
              <a:rPr lang="en-US" sz="2200" dirty="0" smtClean="0"/>
              <a:t> 3.</a:t>
            </a:r>
            <a:endParaRPr lang="en-US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400" dirty="0" smtClean="0"/>
              <a:t>Review (Feb 10th), Test 1 (Feb 12th)</a:t>
            </a:r>
          </a:p>
          <a:p>
            <a:r>
              <a:rPr lang="en-US" sz="2400" smtClean="0"/>
              <a:t>ACM Meeting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725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920" y="488468"/>
            <a:ext cx="84582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Multibranch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5506" y="1443300"/>
            <a:ext cx="9018494" cy="523835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If-else statements can also be chained together. </a:t>
            </a:r>
          </a:p>
          <a:p>
            <a:pPr eaLnBrk="1" hangingPunct="1"/>
            <a:r>
              <a:rPr lang="en-US" dirty="0" smtClean="0"/>
              <a:t>This is used if there are more than two cases.</a:t>
            </a:r>
          </a:p>
          <a:p>
            <a:pPr eaLnBrk="1" hangingPunct="1"/>
            <a:r>
              <a:rPr lang="en-US" b="1" i="1" dirty="0" err="1">
                <a:solidFill>
                  <a:schemeClr val="accent2"/>
                </a:solidFill>
                <a:latin typeface="Courier New" pitchFamily="49" charset="0"/>
              </a:rPr>
              <a:t>Default_Statement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executed if no 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statement is matched.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if (Boolean_Expression_1)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	  Statement_1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else if (Boolean_Expression_2)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	  Statement_2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else if (Boolean_Expression_3)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	  Statement_3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else if 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	  </a:t>
            </a:r>
            <a:r>
              <a:rPr lang="en-US" sz="2200" b="1" i="1" dirty="0" err="1" smtClean="0">
                <a:solidFill>
                  <a:schemeClr val="accent2"/>
                </a:solidFill>
                <a:latin typeface="Courier New" pitchFamily="49" charset="0"/>
              </a:rPr>
              <a:t>Default_Statement</a:t>
            </a:r>
            <a:endParaRPr lang="en-US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83047" y="3238063"/>
            <a:ext cx="4176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many statements can execute</a:t>
            </a:r>
          </a:p>
          <a:p>
            <a:r>
              <a:rPr lang="en-US" sz="2000" dirty="0" smtClean="0"/>
              <a:t>In this example?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510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8"/>
          <p:cNvSpPr>
            <a:spLocks noGrp="1" noChangeArrowheads="1"/>
          </p:cNvSpPr>
          <p:nvPr>
            <p:ph idx="1"/>
          </p:nvPr>
        </p:nvSpPr>
        <p:spPr>
          <a:xfrm>
            <a:off x="152400" y="439146"/>
            <a:ext cx="3801035" cy="3675622"/>
          </a:xfrm>
        </p:spPr>
        <p:txBody>
          <a:bodyPr/>
          <a:lstStyle/>
          <a:p>
            <a:pPr algn="just" eaLnBrk="1" hangingPunct="1"/>
            <a:r>
              <a:rPr lang="en-US" sz="2000" dirty="0" smtClean="0"/>
              <a:t>A multi-branch statement splits a program into multiple branches. </a:t>
            </a:r>
          </a:p>
          <a:p>
            <a:pPr algn="just" eaLnBrk="1" hangingPunct="1"/>
            <a:r>
              <a:rPr lang="en-US" sz="2000" dirty="0" smtClean="0"/>
              <a:t>Program execution will follow one branch.</a:t>
            </a:r>
          </a:p>
          <a:p>
            <a:pPr algn="just" eaLnBrk="1" hangingPunct="1"/>
            <a:r>
              <a:rPr lang="en-US" sz="2000" b="1" dirty="0" smtClean="0"/>
              <a:t>Note</a:t>
            </a:r>
            <a:r>
              <a:rPr lang="en-US" sz="2000" dirty="0" smtClean="0"/>
              <a:t>: This is really just a programmer convenience.</a:t>
            </a:r>
          </a:p>
          <a:p>
            <a:pPr algn="just" eaLnBrk="1" hangingPunct="1"/>
            <a:r>
              <a:rPr lang="en-US" sz="2000" dirty="0" smtClean="0"/>
              <a:t>We could get by with </a:t>
            </a:r>
            <a:r>
              <a:rPr lang="en-US" sz="2000" u="sng" dirty="0" smtClean="0"/>
              <a:t>nested if-else</a:t>
            </a:r>
            <a:r>
              <a:rPr lang="en-US" sz="2000" dirty="0" smtClean="0"/>
              <a:t> statements.</a:t>
            </a:r>
          </a:p>
          <a:p>
            <a:pPr algn="just" eaLnBrk="1" hangingPunct="1"/>
            <a:r>
              <a:rPr lang="en-US" sz="2000" dirty="0" smtClean="0"/>
              <a:t>Grader 1 </a:t>
            </a:r>
          </a:p>
          <a:p>
            <a:pPr algn="just" eaLnBrk="1" hangingPunct="1"/>
            <a:endParaRPr lang="en-US" sz="2000" dirty="0" smtClean="0"/>
          </a:p>
          <a:p>
            <a:pPr algn="just" eaLnBrk="1" hangingPunct="1"/>
            <a:endParaRPr lang="en-US" sz="2000" dirty="0" smtClean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35" y="173413"/>
            <a:ext cx="4913313" cy="622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Screen Output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06118" cy="4525963"/>
          </a:xfrm>
        </p:spPr>
        <p:txBody>
          <a:bodyPr/>
          <a:lstStyle/>
          <a:p>
            <a:pPr eaLnBrk="1" hangingPunct="1"/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</a:t>
            </a:r>
            <a:r>
              <a:rPr lang="en-US" sz="2000" dirty="0" smtClean="0"/>
              <a:t> is an object that is part of Java.</a:t>
            </a:r>
          </a:p>
          <a:p>
            <a:pPr eaLnBrk="1" hangingPunct="1"/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println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2000" dirty="0" smtClean="0"/>
              <a:t> is one of its methods.</a:t>
            </a:r>
          </a:p>
          <a:p>
            <a:pPr eaLnBrk="1" hangingPunct="1"/>
            <a:r>
              <a:rPr lang="en-US" sz="2000" dirty="0" smtClean="0"/>
              <a:t>String constants in programs must be written on a single line. </a:t>
            </a:r>
          </a:p>
          <a:p>
            <a:pPr lvl="1" eaLnBrk="1" hangingPunct="1"/>
            <a:r>
              <a:rPr lang="en-US" sz="2000" dirty="0" smtClean="0"/>
              <a:t>Breaking them across multiple lines causes an error. </a:t>
            </a: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/>
              <a:t>concatenation operator 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000" dirty="0"/>
              <a:t>) </a:t>
            </a:r>
            <a:r>
              <a:rPr lang="en-US" sz="2000" dirty="0" smtClean="0"/>
              <a:t>can be used to split strings useful </a:t>
            </a:r>
            <a:r>
              <a:rPr lang="en-US" sz="2000" dirty="0"/>
              <a:t>when everything does not fit on one </a:t>
            </a:r>
            <a:r>
              <a:rPr lang="en-US" sz="2000" dirty="0" smtClean="0"/>
              <a:t>line in the program.  </a:t>
            </a:r>
            <a:endParaRPr lang="en-US" sz="2000" dirty="0"/>
          </a:p>
          <a:p>
            <a:pPr lvl="1" eaLnBrk="1" hangingPunct="1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("Lucky number = " + 13 +</a:t>
            </a:r>
            <a:b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"Secret number = " + number);</a:t>
            </a:r>
          </a:p>
          <a:p>
            <a:pPr eaLnBrk="1" hangingPunct="1"/>
            <a:r>
              <a:rPr lang="en-US" sz="2000" b="1" dirty="0" smtClean="0"/>
              <a:t>Tip:</a:t>
            </a:r>
            <a:r>
              <a:rPr lang="en-US" sz="2000" dirty="0" smtClean="0"/>
              <a:t> Do </a:t>
            </a:r>
            <a:r>
              <a:rPr lang="en-US" sz="2000" dirty="0"/>
              <a:t>not break the line except immediately before or after the concatenation operator (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000" dirty="0"/>
              <a:t>).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09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380"/>
            <a:ext cx="8229600" cy="620810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your score: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score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keyboard.nextInt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 );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90)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80)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70)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60)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'F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"Score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grade);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364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920" y="488468"/>
            <a:ext cx="84582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Multibranch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5506" y="1443300"/>
            <a:ext cx="9018494" cy="124341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Using a nested if-else statement is not as easy to read.</a:t>
            </a:r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055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380"/>
            <a:ext cx="8229600" cy="620810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//Assume variables are initialized exactly as in the last example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90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A’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e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lse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80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70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endParaRPr lang="en-US" sz="1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{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60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 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'F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"Score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grade);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0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920" y="488468"/>
            <a:ext cx="84582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Multibranch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5506" y="1443300"/>
            <a:ext cx="9018494" cy="198823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What if we change all of the else if lines to be just if statements?</a:t>
            </a:r>
          </a:p>
          <a:p>
            <a:pPr lvl="1" eaLnBrk="1" hangingPunct="1"/>
            <a:r>
              <a:rPr lang="en-US" dirty="0" smtClean="0"/>
              <a:t>Does the code still work?</a:t>
            </a:r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9773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380"/>
            <a:ext cx="8229600" cy="620810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your score: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score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keyboard.nextInt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 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//does this also work?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90)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80)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70)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 &gt;= 60)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'F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"Score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grade);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749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920" y="488468"/>
            <a:ext cx="84582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Multibranch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if-else</a:t>
            </a:r>
            <a:r>
              <a:rPr lang="en-US" dirty="0" smtClean="0"/>
              <a:t> Statements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5506" y="1443300"/>
            <a:ext cx="9018494" cy="309623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What if we change all of the else if lines to be just if statements?</a:t>
            </a:r>
          </a:p>
          <a:p>
            <a:pPr lvl="1" eaLnBrk="1" hangingPunct="1"/>
            <a:r>
              <a:rPr lang="en-US" dirty="0" smtClean="0"/>
              <a:t>Does the code still work?</a:t>
            </a:r>
          </a:p>
          <a:p>
            <a:pPr lvl="1" eaLnBrk="1" hangingPunct="1"/>
            <a:r>
              <a:rPr lang="en-US" dirty="0" smtClean="0"/>
              <a:t>No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Is there a way to make it work?</a:t>
            </a:r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1904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380"/>
            <a:ext cx="8229600" cy="6208102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grade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your score: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score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keyboard.nextInt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</a:rPr>
              <a:t>	//Why is this not necessary?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(score &gt;= 90)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((score &gt;= 80) &amp;&amp; (score &lt; 90))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((score &gt;= 70) &amp;&amp; (score &lt; 80))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((score &gt;= 60) &amp;&amp; (score &lt; 70))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grade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grade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'F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"Score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score);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grade);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476537" y="233680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this code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45" y="548043"/>
            <a:ext cx="8305800" cy="584775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Compound Boolean Expressions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334600"/>
            <a:ext cx="8229600" cy="5306067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There are operators for AND, OR, and NOT.</a:t>
            </a:r>
          </a:p>
          <a:p>
            <a:pPr lvl="1" eaLnBrk="1" hangingPunct="1"/>
            <a:r>
              <a:rPr lang="en-US" sz="2200" dirty="0" smtClean="0"/>
              <a:t>AND: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&amp;&amp;	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Exp1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&amp;&amp; 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Exp2</a:t>
            </a:r>
          </a:p>
          <a:p>
            <a:pPr lvl="1" eaLnBrk="1" hangingPunct="1"/>
            <a:r>
              <a:rPr lang="en-US" sz="2200" dirty="0" smtClean="0"/>
              <a:t>OR: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||		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Exp1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|| 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Exp2</a:t>
            </a:r>
            <a:endParaRPr lang="en-US" sz="2200" i="1" dirty="0" smtClean="0"/>
          </a:p>
          <a:p>
            <a:pPr lvl="1" eaLnBrk="1" hangingPunct="1"/>
            <a:r>
              <a:rPr lang="en-US" sz="2200" dirty="0" smtClean="0"/>
              <a:t>NOT: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!		!</a:t>
            </a:r>
            <a:r>
              <a:rPr lang="en-US" sz="2200" b="1" i="1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endParaRPr lang="en-US" i="1" dirty="0" smtClean="0"/>
          </a:p>
          <a:p>
            <a:pPr marL="0" indent="0" eaLnBrk="1" hangingPunct="1">
              <a:buNone/>
            </a:pPr>
            <a:r>
              <a:rPr lang="en-US" i="1" dirty="0" smtClean="0"/>
              <a:t>	(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Exp1</a:t>
            </a:r>
            <a:r>
              <a:rPr lang="en-US" i="1" dirty="0" smtClean="0"/>
              <a:t>  and 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Exp2 </a:t>
            </a:r>
            <a:r>
              <a:rPr lang="en-US" i="1" dirty="0" smtClean="0"/>
              <a:t>are Boolean expressions.)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These are used to form compound expressions. </a:t>
            </a:r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 (score &gt; 0) &amp;&amp; (score &lt;= 100)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(grade &lt; 0) || (grade &gt; 100)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!(score &lt; 60)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Note: 100 &gt; score &gt; 0 is NOT valid in Java. </a:t>
            </a:r>
          </a:p>
        </p:txBody>
      </p:sp>
    </p:spTree>
    <p:extLst>
      <p:ext uri="{BB962C8B-B14F-4D97-AF65-F5344CB8AC3E}">
        <p14:creationId xmlns:p14="http://schemas.microsoft.com/office/powerpoint/2010/main" val="31671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8712"/>
            <a:ext cx="84582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AND: 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&amp;&amp;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1595885"/>
            <a:ext cx="8229600" cy="2800767"/>
          </a:xfrm>
        </p:spPr>
        <p:txBody>
          <a:bodyPr>
            <a:spAutoFit/>
          </a:bodyPr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(Sub_Expression_1) &amp;&amp; (Sub_Expression_2)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larger expression </a:t>
            </a:r>
            <a:r>
              <a:rPr lang="en-US" dirty="0" smtClean="0"/>
              <a:t>evaluates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only </a:t>
            </a:r>
            <a:r>
              <a:rPr lang="en-US" dirty="0" smtClean="0"/>
              <a:t>if </a:t>
            </a:r>
            <a:r>
              <a:rPr lang="en-US" b="1" dirty="0" smtClean="0"/>
              <a:t>both</a:t>
            </a:r>
            <a:r>
              <a:rPr lang="en-US" dirty="0" smtClean="0"/>
              <a:t> </a:t>
            </a:r>
            <a:r>
              <a:rPr lang="en-US" dirty="0"/>
              <a:t>of the smaller expressions </a:t>
            </a:r>
            <a:r>
              <a:rPr lang="en-US" dirty="0" smtClean="0"/>
              <a:t>evaluate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It evaluates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dirty="0" smtClean="0"/>
              <a:t> otherwise.</a:t>
            </a:r>
          </a:p>
          <a:p>
            <a:pPr eaLnBrk="1" hangingPunct="1"/>
            <a:r>
              <a:rPr lang="en-US" dirty="0" smtClean="0"/>
              <a:t>Parentheses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21876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8712"/>
            <a:ext cx="84582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OR: 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||</a:t>
            </a:r>
            <a:endParaRPr lang="en-US" b="1" i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1595885"/>
            <a:ext cx="8229600" cy="3908762"/>
          </a:xfrm>
        </p:spPr>
        <p:txBody>
          <a:bodyPr>
            <a:spAutoFit/>
          </a:bodyPr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(Sub_Expression_1) || (Sub_Expression_2)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larger expression </a:t>
            </a:r>
            <a:r>
              <a:rPr lang="en-US" dirty="0" smtClean="0"/>
              <a:t>evaluates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b="1" dirty="0" smtClean="0"/>
              <a:t>either one or both</a:t>
            </a:r>
            <a:r>
              <a:rPr lang="en-US" dirty="0" smtClean="0"/>
              <a:t> </a:t>
            </a:r>
            <a:r>
              <a:rPr lang="en-US" dirty="0"/>
              <a:t>of the smaller expressions </a:t>
            </a:r>
            <a:r>
              <a:rPr lang="en-US" dirty="0" smtClean="0"/>
              <a:t>evaluate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 smtClean="0"/>
              <a:t> is called “inclusive-or”.</a:t>
            </a:r>
          </a:p>
          <a:p>
            <a:pPr lvl="1" eaLnBrk="1" hangingPunct="1"/>
            <a:r>
              <a:rPr lang="en-US" dirty="0" smtClean="0"/>
              <a:t>The expression is true if </a:t>
            </a:r>
            <a:r>
              <a:rPr lang="en-US" i="1" dirty="0" smtClean="0"/>
              <a:t>both</a:t>
            </a:r>
            <a:r>
              <a:rPr lang="en-US" dirty="0" smtClean="0"/>
              <a:t> smaller expressions are true.</a:t>
            </a:r>
          </a:p>
          <a:p>
            <a:pPr eaLnBrk="1" hangingPunct="1"/>
            <a:r>
              <a:rPr lang="en-US" dirty="0" smtClean="0"/>
              <a:t>There is also an “exclusive-or” (</a:t>
            </a:r>
            <a:r>
              <a:rPr lang="en-US" b="1" dirty="0" smtClean="0">
                <a:solidFill>
                  <a:schemeClr val="accent2"/>
                </a:solidFill>
              </a:rPr>
              <a:t>^</a:t>
            </a:r>
            <a:r>
              <a:rPr lang="en-US" dirty="0" smtClean="0"/>
              <a:t>).  How is it different?</a:t>
            </a:r>
          </a:p>
          <a:p>
            <a:pPr lvl="1" eaLnBrk="1" hangingPunct="1"/>
            <a:r>
              <a:rPr lang="en-US" dirty="0" smtClean="0"/>
              <a:t>It is true if exactly one of the smaller expressions is true.</a:t>
            </a:r>
          </a:p>
          <a:p>
            <a:pPr marL="457200" lvl="1" indent="0" eaLnBrk="1" hangingPunct="1"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(Sub_Expression_1) ^ (Sub_Expression_2)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21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nextLine()</a:t>
            </a:r>
            <a:r>
              <a:rPr lang="en-US" smtClean="0"/>
              <a:t>Method Caution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779963"/>
          </a:xfrm>
        </p:spPr>
        <p:txBody>
          <a:bodyPr/>
          <a:lstStyle/>
          <a:p>
            <a:pPr eaLnBrk="1" hangingPunct="1"/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nextLine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en-US" sz="2200" dirty="0"/>
              <a:t>method </a:t>
            </a:r>
            <a:r>
              <a:rPr lang="en-US" sz="2200" dirty="0" smtClean="0"/>
              <a:t>reads </a:t>
            </a:r>
            <a:r>
              <a:rPr lang="en-US" sz="2200" u="sng" dirty="0" smtClean="0"/>
              <a:t>the </a:t>
            </a:r>
            <a:r>
              <a:rPr lang="en-US" sz="2200" u="sng" dirty="0"/>
              <a:t>remainder of the current line</a:t>
            </a:r>
            <a:r>
              <a:rPr lang="en-US" sz="2200" dirty="0"/>
              <a:t>, </a:t>
            </a:r>
            <a:r>
              <a:rPr lang="en-US" sz="2200" dirty="0" smtClean="0"/>
              <a:t>even </a:t>
            </a:r>
            <a:r>
              <a:rPr lang="en-US" sz="2200" dirty="0"/>
              <a:t>if it is empty.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Given input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200" dirty="0" smtClean="0"/>
              <a:t> is set to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1301</a:t>
            </a:r>
            <a:r>
              <a:rPr lang="en-US" sz="2200" dirty="0" smtClean="0"/>
              <a:t>, but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sz="2200" dirty="0" smtClean="0"/>
              <a:t> is set to the empty string.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1900505" y="4150659"/>
            <a:ext cx="3065463" cy="1027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</a:rPr>
              <a:t>1301</a:t>
            </a:r>
            <a:endParaRPr lang="en-US" b="1" dirty="0">
              <a:solidFill>
                <a:srgbClr val="3333CC"/>
              </a:solidFill>
              <a:latin typeface="Courier New" pitchFamily="49" charset="0"/>
            </a:endParaRPr>
          </a:p>
          <a:p>
            <a:pPr lvl="1" algn="l" eaLnBrk="1" hangingPunct="1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</a:rPr>
              <a:t>Is teaching me</a:t>
            </a:r>
            <a:endParaRPr lang="en-US" b="1" dirty="0">
              <a:solidFill>
                <a:srgbClr val="3333CC"/>
              </a:solidFill>
              <a:latin typeface="Courier New" pitchFamily="49" charset="0"/>
            </a:endParaRPr>
          </a:p>
          <a:p>
            <a:pPr lvl="1" algn="l" eaLnBrk="1" hangingPunct="1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</a:rPr>
              <a:t>To be a wizard</a:t>
            </a:r>
            <a:endParaRPr lang="en-US" b="1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0505" y="2116576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String s1, s2;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2304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8712"/>
            <a:ext cx="84582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NOT: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2049463"/>
            <a:ext cx="8229600" cy="475207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expression can be negated using the "not" (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!</a:t>
            </a:r>
            <a:r>
              <a:rPr lang="en-US" dirty="0" smtClean="0"/>
              <a:t>).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!(</a:t>
            </a:r>
            <a:r>
              <a:rPr lang="en-US" sz="2200" b="1" i="1" dirty="0" err="1" smtClean="0">
                <a:solidFill>
                  <a:schemeClr val="accent2"/>
                </a:solidFill>
                <a:latin typeface="Courier New" pitchFamily="49" charset="0"/>
              </a:rPr>
              <a:t>Boolean_Expression</a:t>
            </a:r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marL="342900" lvl="1" indent="-342900" eaLnBrk="1" hangingPunct="1">
              <a:buSzTx/>
              <a:buFontTx/>
              <a:buChar char="•"/>
            </a:pPr>
            <a:r>
              <a:rPr lang="en-US" dirty="0" smtClean="0"/>
              <a:t>It simply “flips” the truth value of </a:t>
            </a:r>
            <a:r>
              <a:rPr lang="en-US" sz="2200" b="1" i="1" dirty="0" err="1" smtClean="0">
                <a:solidFill>
                  <a:schemeClr val="accent2"/>
                </a:solidFill>
                <a:latin typeface="Courier New" pitchFamily="49" charset="0"/>
              </a:rPr>
              <a:t>Boolean_Expression</a:t>
            </a:r>
            <a:endParaRPr lang="en-US" dirty="0" smtClean="0"/>
          </a:p>
          <a:p>
            <a:pPr eaLnBrk="1" hangingPunct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a </a:t>
            </a:r>
            <a:r>
              <a:rPr lang="en-US" dirty="0" smtClean="0"/>
              <a:t>is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!a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dirty="0" smtClean="0"/>
              <a:t>.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Examples:</a:t>
            </a:r>
            <a:endParaRPr 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!(percent &lt; 0 &amp;&amp; percent &gt; 100)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!(a &amp;&amp; b) </a:t>
            </a:r>
            <a:r>
              <a:rPr lang="en-US" dirty="0"/>
              <a:t>// the same as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(!a || !b)</a:t>
            </a:r>
            <a:endParaRPr 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!(a || b) </a:t>
            </a:r>
            <a:r>
              <a:rPr lang="en-US" dirty="0"/>
              <a:t>// the same as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(!a &amp;&amp; !b)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(a || b) &amp;&amp; !(a &amp;&amp; b) </a:t>
            </a:r>
            <a:r>
              <a:rPr lang="en-US" dirty="0" smtClean="0"/>
              <a:t>// the same as </a:t>
            </a:r>
            <a:r>
              <a:rPr lang="en-US" i="1" dirty="0" smtClean="0"/>
              <a:t>exclusive or</a:t>
            </a:r>
          </a:p>
          <a:p>
            <a:pPr marL="857250" lvl="1" indent="-457200" eaLnBrk="1" hangingPunct="1">
              <a:buFont typeface="+mj-lt"/>
              <a:buAutoNum type="arabicPeriod"/>
            </a:pPr>
            <a:endParaRPr lang="en-US" sz="2200" dirty="0"/>
          </a:p>
          <a:p>
            <a:pPr marL="857250" lvl="1" indent="-457200" eaLnBrk="1" hangingPunct="1">
              <a:buFont typeface="+mj-lt"/>
              <a:buAutoNum type="arabicPeriod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325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77828"/>
            <a:ext cx="84582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Negating a Boolean Expression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57212" y="1444790"/>
            <a:ext cx="8586787" cy="1138773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P</a:t>
            </a:r>
            <a:r>
              <a:rPr lang="en-US" sz="2000" dirty="0" smtClean="0"/>
              <a:t>rograms are easier to read if they don’t contain negations.</a:t>
            </a:r>
          </a:p>
          <a:p>
            <a:pPr lvl="1" eaLnBrk="1" hangingPunct="1"/>
            <a:r>
              <a:rPr lang="en-US" sz="1800" dirty="0" smtClean="0"/>
              <a:t>“Can you not </a:t>
            </a:r>
            <a:r>
              <a:rPr lang="en-US" sz="1800" dirty="0" err="1" smtClean="0"/>
              <a:t>not</a:t>
            </a:r>
            <a:r>
              <a:rPr lang="en-US" sz="1800" dirty="0" smtClean="0"/>
              <a:t> understand this?”</a:t>
            </a:r>
          </a:p>
          <a:p>
            <a:pPr eaLnBrk="1" hangingPunct="1"/>
            <a:r>
              <a:rPr lang="en-US" sz="2000" dirty="0" smtClean="0"/>
              <a:t>So, consider using equivalent expressions without negations. 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48754" y="2617694"/>
            <a:ext cx="4419600" cy="230393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22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Operators: Summary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9617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Operators: Summary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5745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Operators: Summary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8848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9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Operators: Summary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15786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3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Operators: Summary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3212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&amp;&amp;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||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^ B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!A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9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Short-circuit Evaluation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394502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Sometimes only part of a </a:t>
            </a:r>
            <a:r>
              <a:rPr lang="en-US" dirty="0" err="1" smtClean="0"/>
              <a:t>boolean</a:t>
            </a:r>
            <a:r>
              <a:rPr lang="en-US" dirty="0" smtClean="0"/>
              <a:t> expression needs to be evaluated to determine the value of the whole thing.</a:t>
            </a:r>
          </a:p>
          <a:p>
            <a:pPr lvl="1" eaLnBrk="1" hangingPunct="1"/>
            <a:r>
              <a:rPr lang="en-US" sz="2200" dirty="0" smtClean="0"/>
              <a:t>If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200" dirty="0" smtClean="0"/>
              <a:t>is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200" dirty="0" smtClean="0"/>
              <a:t>, then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a || b) </a:t>
            </a:r>
            <a:r>
              <a:rPr lang="en-US" sz="2200" dirty="0" smtClean="0"/>
              <a:t>is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200" dirty="0" smtClean="0">
                <a:latin typeface="Courier New" pitchFamily="49" charset="0"/>
              </a:rPr>
              <a:t>.</a:t>
            </a:r>
            <a:endParaRPr lang="en-US" sz="2200" dirty="0" smtClean="0"/>
          </a:p>
          <a:p>
            <a:pPr lvl="1" eaLnBrk="1" hangingPunct="1"/>
            <a:r>
              <a:rPr lang="en-US" sz="2200" dirty="0"/>
              <a:t>If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200" dirty="0"/>
              <a:t>is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2200" dirty="0" smtClean="0"/>
              <a:t>,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(a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&amp;&amp;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b) </a:t>
            </a:r>
            <a:r>
              <a:rPr lang="en-US" sz="2200" dirty="0"/>
              <a:t>is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2200" dirty="0" smtClean="0">
                <a:latin typeface="Courier New" pitchFamily="49" charset="0"/>
              </a:rPr>
              <a:t>.</a:t>
            </a:r>
          </a:p>
          <a:p>
            <a:pPr eaLnBrk="1" hangingPunct="1"/>
            <a:r>
              <a:rPr lang="en-US" dirty="0" smtClean="0"/>
              <a:t>In these cases, the program won’t evaluate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This is called </a:t>
            </a:r>
            <a:r>
              <a:rPr lang="en-US" b="1" dirty="0" smtClean="0"/>
              <a:t>short-circuit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lazy</a:t>
            </a:r>
            <a:r>
              <a:rPr lang="en-US" dirty="0" smtClean="0"/>
              <a:t> evaluation.</a:t>
            </a:r>
          </a:p>
        </p:txBody>
      </p:sp>
    </p:spTree>
    <p:extLst>
      <p:ext uri="{BB962C8B-B14F-4D97-AF65-F5344CB8AC3E}">
        <p14:creationId xmlns:p14="http://schemas.microsoft.com/office/powerpoint/2010/main" val="16401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Short-circuit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08652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Short-circuit evaluation is sometimes essential.</a:t>
            </a:r>
          </a:p>
          <a:p>
            <a:pPr eaLnBrk="1" hangingPunct="1"/>
            <a:r>
              <a:rPr lang="en-US" dirty="0" smtClean="0"/>
              <a:t>E.g., to avoid a run-time error. </a:t>
            </a:r>
          </a:p>
          <a:p>
            <a:pPr marL="342900" lvl="1" indent="-342900" eaLnBrk="1" hangingPunct="1">
              <a:buSzTx/>
              <a:buFontTx/>
              <a:buChar char="•"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if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(sum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/number &gt; 5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) //possible runtime error?</a:t>
            </a:r>
            <a:endParaRPr lang="en-US" i="1" dirty="0" smtClean="0"/>
          </a:p>
          <a:p>
            <a:pPr marL="342900" lvl="1" indent="-342900" eaLnBrk="1" hangingPunct="1">
              <a:buSzTx/>
              <a:buFontTx/>
              <a:buChar char="•"/>
            </a:pPr>
            <a:r>
              <a:rPr lang="en-US" i="1" dirty="0" smtClean="0"/>
              <a:t>Correction: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 ((number != 0) &amp;&amp; (sum/number &gt; 5))</a:t>
            </a:r>
            <a:endParaRPr lang="en-US" i="1" dirty="0" smtClean="0"/>
          </a:p>
          <a:p>
            <a:pPr eaLnBrk="1" hangingPunct="1"/>
            <a:r>
              <a:rPr lang="en-US" dirty="0" smtClean="0"/>
              <a:t>Above, if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number</a:t>
            </a:r>
            <a:r>
              <a:rPr lang="en-US" dirty="0" smtClean="0"/>
              <a:t> is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dirty="0" smtClean="0"/>
              <a:t>, then short-circuit evaluation avoids a division by zero error.</a:t>
            </a:r>
          </a:p>
          <a:p>
            <a:pPr eaLnBrk="1" hangingPunct="1"/>
            <a:r>
              <a:rPr lang="en-US" dirty="0" smtClean="0"/>
              <a:t>Complete evaluation can be achieved by substituting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&amp;&amp;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|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||.</a:t>
            </a:r>
          </a:p>
        </p:txBody>
      </p:sp>
    </p:spTree>
    <p:extLst>
      <p:ext uri="{BB962C8B-B14F-4D97-AF65-F5344CB8AC3E}">
        <p14:creationId xmlns:p14="http://schemas.microsoft.com/office/powerpoint/2010/main" val="15832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Apple’s Recent Security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Man in the Middle Attacks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gizmodo.com</a:t>
            </a:r>
            <a:r>
              <a:rPr lang="en-US" dirty="0"/>
              <a:t>/why-apples-huge-security-flaw-is-so-scary-1529041062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Why_Apple_s_Recent_Security_Flaw_Is_So_Sc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3" y="2098839"/>
            <a:ext cx="7962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38953"/>
            <a:ext cx="8229600" cy="452596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ScannerDemo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 err="1">
                <a:solidFill>
                  <a:srgbClr val="000000"/>
                </a:solidFill>
                <a:latin typeface="Consolas"/>
              </a:rPr>
              <a:t>scannerObject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"Enter two </a:t>
            </a:r>
            <a:r>
              <a:rPr lang="en-US" sz="14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ints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 separated 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by 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spaces:"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n1, n2;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n1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n2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"You entered 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n1 + 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 and 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n2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"Next enter two 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doubles."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d1, d2;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d1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d2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"You entered 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d1 + 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 and 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d2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"Next enter two words</a:t>
            </a:r>
            <a:r>
              <a:rPr lang="en-U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:"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String s1, s2;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"You entered \""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s1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"\" and \""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s2 +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"\""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//To get rid of '\n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'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"Next enter a line of text:"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scannerObject.nextLine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println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"You entered: \""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s1 + </a:t>
            </a:r>
            <a:r>
              <a:rPr lang="en-U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"\""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850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MitM</a:t>
            </a:r>
            <a:r>
              <a:rPr lang="en-US" dirty="0" smtClean="0"/>
              <a:t> Attacks are Avoided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there is communication between your browser and Gmail to ensure that you are, in fact, talking with Gmail (and not a hacker).</a:t>
            </a:r>
            <a:endParaRPr lang="en-US" dirty="0"/>
          </a:p>
          <a:p>
            <a:r>
              <a:rPr lang="en-US" dirty="0" smtClean="0"/>
              <a:t>The flaw in Apple’s OS basically did not do a thorough check and a hacker could pretend to be Gmail, </a:t>
            </a:r>
            <a:r>
              <a:rPr lang="en-US" dirty="0" err="1" smtClean="0"/>
              <a:t>facebook</a:t>
            </a:r>
            <a:r>
              <a:rPr lang="en-US" dirty="0" smtClean="0"/>
              <a:t>, banking websites, etc.</a:t>
            </a:r>
          </a:p>
          <a:p>
            <a:pPr lvl="1"/>
            <a:r>
              <a:rPr lang="en-US" dirty="0" smtClean="0"/>
              <a:t>This let them read information that you were sending between your browser and the </a:t>
            </a:r>
            <a:r>
              <a:rPr lang="en-US" dirty="0" err="1" smtClean="0"/>
              <a:t>gmail</a:t>
            </a:r>
            <a:r>
              <a:rPr lang="en-US" dirty="0" smtClean="0"/>
              <a:t>, etc. server.</a:t>
            </a:r>
          </a:p>
          <a:p>
            <a:pPr lvl="1"/>
            <a:endParaRPr lang="en-US" dirty="0"/>
          </a:p>
          <a:p>
            <a:r>
              <a:rPr lang="en-US" dirty="0" smtClean="0"/>
              <a:t>Only affected shared public networks.  Also, small chance that someone was trying to steal your data.  </a:t>
            </a:r>
          </a:p>
          <a:p>
            <a:pPr lvl="1"/>
            <a:r>
              <a:rPr lang="en-US" dirty="0" smtClean="0"/>
              <a:t>But still scary!</a:t>
            </a:r>
          </a:p>
          <a:p>
            <a:r>
              <a:rPr lang="en-US" dirty="0" smtClean="0"/>
              <a:t>How did this happen?!?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4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Broken Code</a:t>
            </a:r>
            <a:endParaRPr lang="en-US" dirty="0"/>
          </a:p>
        </p:txBody>
      </p:sp>
      <p:pic>
        <p:nvPicPr>
          <p:cNvPr id="4" name="Content Placeholder 3" descr="ImperialViolet_-_Apple_s_SSL_TLS_bu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73" r="-13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17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95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Using Equality: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232679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dirty="0" smtClean="0"/>
              <a:t> is appropriate for determining if two integers or characters have the same value.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 (a == 3)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where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200" dirty="0" smtClean="0"/>
              <a:t> is an integer type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appropriate for use with floating point values.</a:t>
            </a:r>
          </a:p>
          <a:p>
            <a:pPr eaLnBrk="1" hangingPunct="1"/>
            <a:r>
              <a:rPr lang="en-US" b="1" i="1" dirty="0" smtClean="0"/>
              <a:t>Why not?   </a:t>
            </a:r>
            <a:endParaRPr lang="en-US" sz="2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30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95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Using Equality: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2733056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appropriate for use with floating point values.</a:t>
            </a:r>
          </a:p>
          <a:p>
            <a:pPr eaLnBrk="1" hangingPunct="1"/>
            <a:r>
              <a:rPr lang="en-US" b="1" i="1" dirty="0" smtClean="0"/>
              <a:t>Why not?</a:t>
            </a:r>
            <a:r>
              <a:rPr lang="en-US" dirty="0" smtClean="0"/>
              <a:t>   </a:t>
            </a:r>
          </a:p>
          <a:p>
            <a:pPr eaLnBrk="1" hangingPunct="1"/>
            <a:r>
              <a:rPr lang="en-US" dirty="0" smtClean="0"/>
              <a:t>Because floating point values are approximations.</a:t>
            </a:r>
          </a:p>
          <a:p>
            <a:pPr eaLnBrk="1" hangingPunct="1"/>
            <a:r>
              <a:rPr lang="en-US" dirty="0" smtClean="0"/>
              <a:t>It’s better to specify some value such that if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dirty="0" smtClean="0"/>
              <a:t> differ by less than that, then they are considered equal. 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if (abs(a - b) &lt; epsilon)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where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200" dirty="0" smtClean="0"/>
              <a:t>,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200" dirty="0" smtClean="0"/>
              <a:t>, and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epsilon</a:t>
            </a:r>
            <a:r>
              <a:rPr lang="en-US" sz="2200" dirty="0" smtClean="0"/>
              <a:t> are floating point types</a:t>
            </a:r>
          </a:p>
        </p:txBody>
      </p:sp>
    </p:spTree>
    <p:extLst>
      <p:ext uri="{BB962C8B-B14F-4D97-AF65-F5344CB8AC3E}">
        <p14:creationId xmlns:p14="http://schemas.microsoft.com/office/powerpoint/2010/main" val="130743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95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Using Equality: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276383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dirty="0"/>
              <a:t> </a:t>
            </a:r>
            <a:r>
              <a:rPr lang="en-US" dirty="0" smtClean="0"/>
              <a:t>should not be used to compare objects.</a:t>
            </a:r>
          </a:p>
          <a:p>
            <a:pPr eaLnBrk="1" hangingPunct="1"/>
            <a:r>
              <a:rPr lang="en-US" dirty="0" smtClean="0"/>
              <a:t>Suppose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dirty="0"/>
              <a:t> refer to </a:t>
            </a:r>
            <a:r>
              <a:rPr lang="en-US" dirty="0" smtClean="0"/>
              <a:t>string objects.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(s1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== s2),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/>
              <a:t>is true if and only if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dirty="0"/>
              <a:t> </a:t>
            </a:r>
            <a:r>
              <a:rPr lang="en-US" dirty="0" smtClean="0"/>
              <a:t>refer to the same memory </a:t>
            </a:r>
            <a:r>
              <a:rPr lang="en-US" dirty="0"/>
              <a:t>location.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sz="2400" dirty="0"/>
              <a:t> refer to strings with identical sequences of characters, but stored in different memory locations,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(s1 == s2)</a:t>
            </a:r>
            <a:r>
              <a:rPr lang="en-US" sz="2400" dirty="0"/>
              <a:t> is </a:t>
            </a:r>
            <a:r>
              <a:rPr lang="en-US" sz="2400" dirty="0" smtClean="0"/>
              <a:t>false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990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/>
              <a:t>S</a:t>
            </a:r>
            <a:r>
              <a:rPr lang="en-US" b="1" i="1" dirty="0" smtClean="0"/>
              <a:t>o, what’s the output?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968084" y="1684105"/>
            <a:ext cx="7342093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s3 = s1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s4 = s2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(s1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s2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(s3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s4);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5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When a string literal (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US" sz="2000" dirty="0" smtClean="0"/>
              <a:t>) is written, only a single string object is  created for it in memory. This is called “interning”.</a:t>
            </a:r>
          </a:p>
          <a:p>
            <a:r>
              <a:rPr lang="en-US" sz="2000" dirty="0" smtClean="0"/>
              <a:t>So </a:t>
            </a:r>
            <a:r>
              <a:rPr lang="en-US" kern="1200" dirty="0">
                <a:solidFill>
                  <a:srgbClr val="000000"/>
                </a:solidFill>
                <a:latin typeface="Consolas"/>
              </a:rPr>
              <a:t>s1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and </a:t>
            </a:r>
            <a:r>
              <a:rPr lang="en-US" kern="1200" dirty="0" smtClean="0">
                <a:solidFill>
                  <a:srgbClr val="000000"/>
                </a:solidFill>
                <a:latin typeface="Consolas"/>
              </a:rPr>
              <a:t>s2</a:t>
            </a:r>
            <a:r>
              <a:rPr lang="en-US" sz="2000" dirty="0" smtClean="0">
                <a:solidFill>
                  <a:srgbClr val="000000"/>
                </a:solidFill>
              </a:rPr>
              <a:t> refer to the same thing in memory.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This doesn’t happen when strings are manipulated using “+”.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So </a:t>
            </a:r>
            <a:r>
              <a:rPr lang="en-US" kern="1200" dirty="0">
                <a:solidFill>
                  <a:srgbClr val="000000"/>
                </a:solidFill>
                <a:latin typeface="Consolas"/>
              </a:rPr>
              <a:t>s3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kern="1200" dirty="0">
                <a:solidFill>
                  <a:srgbClr val="000000"/>
                </a:solidFill>
                <a:latin typeface="Consolas"/>
              </a:rPr>
              <a:t>s4</a:t>
            </a:r>
            <a:r>
              <a:rPr lang="en-US" sz="2000" dirty="0" smtClean="0">
                <a:solidFill>
                  <a:srgbClr val="000000"/>
                </a:solidFill>
              </a:rPr>
              <a:t> refer to different things in memory.  </a:t>
            </a:r>
          </a:p>
          <a:p>
            <a:r>
              <a:rPr lang="en-US" sz="2000" b="1" i="1" dirty="0" smtClean="0"/>
              <a:t>So, what’s </a:t>
            </a:r>
            <a:r>
              <a:rPr lang="en-US" sz="2000" b="1" i="1" dirty="0"/>
              <a:t>the </a:t>
            </a:r>
            <a:r>
              <a:rPr lang="en-US" sz="2000" b="1" i="1" dirty="0" smtClean="0"/>
              <a:t>output</a:t>
            </a:r>
            <a:r>
              <a:rPr lang="en-US" sz="2000" b="1" i="1" dirty="0"/>
              <a:t>?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23365" y="1343394"/>
            <a:ext cx="7342093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s3 = s1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s4 = s2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(s1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s2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(s3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s4);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3365" y="1343394"/>
            <a:ext cx="7342093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s3 = s1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s4 = s2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(s1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s2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(s3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== s4);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6465" y="3539814"/>
            <a:ext cx="736899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true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9119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95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equals </a:t>
            </a:r>
            <a:r>
              <a:rPr lang="en-US" sz="4000" dirty="0" smtClean="0"/>
              <a:t>not </a:t>
            </a:r>
            <a:r>
              <a:rPr lang="en-US" sz="4000" b="1" dirty="0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dirty="0" smtClean="0"/>
              <a:t> 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5196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Use </a:t>
            </a:r>
            <a:r>
              <a:rPr lang="en-US" dirty="0"/>
              <a:t>method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equals </a:t>
            </a:r>
            <a:r>
              <a:rPr lang="en-US" dirty="0" smtClean="0"/>
              <a:t>to test for equality of objects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algn="ctr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s1.equals(s2)	</a:t>
            </a:r>
            <a:r>
              <a:rPr lang="en-US" sz="2200" dirty="0" smtClean="0"/>
              <a:t>or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s2.equals(s1)</a:t>
            </a:r>
          </a:p>
          <a:p>
            <a:pPr eaLnBrk="1" hangingPunct="1"/>
            <a:r>
              <a:rPr lang="en-US" dirty="0" smtClean="0"/>
              <a:t>For string objects, equals checks to see whether the characters are the same in each string. </a:t>
            </a:r>
          </a:p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equalsIgnoreCase</a:t>
            </a:r>
            <a:r>
              <a:rPr lang="en-US" dirty="0" smtClean="0"/>
              <a:t>  ignores the case of the characters. </a:t>
            </a:r>
            <a:endParaRPr lang="en-US" dirty="0" smtClean="0">
              <a:latin typeface="Courier New" pitchFamily="49" charset="0"/>
            </a:endParaRPr>
          </a:p>
          <a:p>
            <a:pPr lvl="1" algn="ctr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("Hello".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equalsIgnoreCase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("hello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"))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equals</a:t>
            </a:r>
            <a:r>
              <a:rPr lang="en-US" dirty="0" smtClean="0"/>
              <a:t> method can be defined for each class.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programmer specifies what counts as equality in classes that you create (more later).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3365" y="1343394"/>
            <a:ext cx="7342093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s3 = s1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s4 = s2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(s1.equals(s2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(s3.equals(s4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Flow of Control: Branching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73450"/>
            <a:ext cx="6400800" cy="6873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56327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3365" y="1343394"/>
            <a:ext cx="7342093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s2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s3 = s1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s4 = s2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(s1.equals(s2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(s3.equals(s4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6465" y="4023924"/>
            <a:ext cx="736899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true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482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17" y="349624"/>
            <a:ext cx="8229600" cy="6104964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StringEqualityDemo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String s1, s2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two lines of text:"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s2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(s1.equals(s2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two lines are equal."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two lines are not equal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s2.equals(s1))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two lines are equal."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two lines are not equal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(s1.equalsIgnoreCase(s2))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But the lines are equal, ignoring case."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Lines are not equal, even ignoring case."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37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Flow of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1600200"/>
            <a:ext cx="8892987" cy="350249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Flow of control: </a:t>
            </a:r>
            <a:r>
              <a:rPr lang="en-US" dirty="0" smtClean="0"/>
              <a:t>the order in which statements are executed.</a:t>
            </a:r>
          </a:p>
          <a:p>
            <a:pPr lvl="1" eaLnBrk="1" hangingPunct="1"/>
            <a:r>
              <a:rPr lang="en-US" sz="2200" dirty="0" smtClean="0"/>
              <a:t>Up to now, the order has been sequential.</a:t>
            </a:r>
          </a:p>
          <a:p>
            <a:pPr lvl="1" eaLnBrk="1" hangingPunct="1"/>
            <a:r>
              <a:rPr lang="en-US" sz="2200" dirty="0" smtClean="0"/>
              <a:t>The program forms a </a:t>
            </a:r>
            <a:r>
              <a:rPr lang="en-US" sz="2200" i="1" dirty="0" smtClean="0"/>
              <a:t>line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b="1" dirty="0" smtClean="0"/>
              <a:t>branching statement </a:t>
            </a:r>
            <a:r>
              <a:rPr lang="en-US" dirty="0" smtClean="0"/>
              <a:t>chooses between possible actions.</a:t>
            </a:r>
          </a:p>
          <a:p>
            <a:pPr lvl="1" eaLnBrk="1" hangingPunct="1"/>
            <a:r>
              <a:rPr lang="en-US" dirty="0" smtClean="0"/>
              <a:t>The program forms a </a:t>
            </a:r>
            <a:r>
              <a:rPr lang="en-US" i="1" dirty="0" smtClean="0"/>
              <a:t>tree</a:t>
            </a:r>
            <a:r>
              <a:rPr lang="en-US" dirty="0" smtClean="0"/>
              <a:t> (with multiple branches). 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loop statement </a:t>
            </a:r>
            <a:r>
              <a:rPr lang="en-US" dirty="0" smtClean="0"/>
              <a:t>repeats a sequence of steps.</a:t>
            </a:r>
          </a:p>
          <a:p>
            <a:pPr lvl="1" eaLnBrk="1" hangingPunct="1"/>
            <a:r>
              <a:rPr lang="en-US" dirty="0" smtClean="0"/>
              <a:t>The steps are repeated until a </a:t>
            </a:r>
            <a:r>
              <a:rPr lang="en-US" i="1" dirty="0" smtClean="0"/>
              <a:t>stopping</a:t>
            </a:r>
            <a:r>
              <a:rPr lang="en-US" dirty="0" smtClean="0"/>
              <a:t> </a:t>
            </a:r>
            <a:r>
              <a:rPr lang="en-US" i="1" dirty="0" smtClean="0"/>
              <a:t>condition</a:t>
            </a:r>
            <a:r>
              <a:rPr lang="en-US" dirty="0" smtClean="0"/>
              <a:t> occurs,</a:t>
            </a:r>
          </a:p>
          <a:p>
            <a:pPr lvl="1" eaLnBrk="1" hangingPunct="1"/>
            <a:r>
              <a:rPr lang="en-US" dirty="0" smtClean="0"/>
              <a:t>at which point, the program “breaks out of the loop”.</a:t>
            </a:r>
          </a:p>
        </p:txBody>
      </p:sp>
    </p:spTree>
    <p:extLst>
      <p:ext uri="{BB962C8B-B14F-4D97-AF65-F5344CB8AC3E}">
        <p14:creationId xmlns:p14="http://schemas.microsoft.com/office/powerpoint/2010/main" val="38727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139"/>
            <a:ext cx="8686800" cy="553998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3000" dirty="0" smtClean="0"/>
              <a:t>The type </a:t>
            </a:r>
            <a:r>
              <a:rPr lang="en-US" sz="3000" b="1" dirty="0" err="1" smtClean="0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3000" dirty="0" smtClean="0"/>
              <a:t> and Boolean </a:t>
            </a:r>
            <a:r>
              <a:rPr lang="en-US" sz="3000" dirty="0"/>
              <a:t>Expressions</a:t>
            </a:r>
            <a:endParaRPr lang="en-US" sz="3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9647" y="1600200"/>
            <a:ext cx="9054353" cy="483209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 is a primitive type with two values: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dirty="0" smtClean="0">
                <a:latin typeface="Courier New" pitchFamily="49" charset="0"/>
              </a:rPr>
              <a:t>.</a:t>
            </a:r>
          </a:p>
          <a:p>
            <a:pPr lvl="0" eaLnBrk="1" hangingPunct="1"/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b="1" dirty="0">
                <a:solidFill>
                  <a:prstClr val="black"/>
                </a:solidFill>
              </a:rPr>
              <a:t>Boolean expression</a:t>
            </a:r>
            <a:r>
              <a:rPr lang="en-US" dirty="0">
                <a:solidFill>
                  <a:prstClr val="black"/>
                </a:solidFill>
              </a:rPr>
              <a:t> evaluates to either </a:t>
            </a:r>
            <a:r>
              <a:rPr lang="en-US" b="1" dirty="0">
                <a:solidFill>
                  <a:srgbClr val="DA1F28"/>
                </a:solidFill>
                <a:latin typeface="Courier New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b="1" dirty="0">
                <a:solidFill>
                  <a:srgbClr val="DA1F28"/>
                </a:solidFill>
                <a:latin typeface="Courier New" pitchFamily="49" charset="0"/>
              </a:rPr>
              <a:t>false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false</a:t>
            </a:r>
            <a:endParaRPr lang="en-US" sz="2200" b="1" dirty="0">
              <a:solidFill>
                <a:srgbClr val="DA1F28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2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&gt; 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1			</a:t>
            </a:r>
            <a:endParaRPr lang="en-US" sz="2200" b="1" dirty="0">
              <a:solidFill>
                <a:srgbClr val="DA1F28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2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&gt;= 1 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//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greater than or equal to</a:t>
            </a: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1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!= 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2	//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not equal to</a:t>
            </a: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</a:t>
            </a:r>
            <a:r>
              <a:rPr lang="en-US" sz="2200" b="1" dirty="0" err="1" smtClean="0">
                <a:solidFill>
                  <a:srgbClr val="DA1F28"/>
                </a:solidFill>
                <a:latin typeface="Courier New" pitchFamily="49" charset="0"/>
              </a:rPr>
              <a:t>numDogs</a:t>
            </a: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 &gt; </a:t>
            </a:r>
            <a:r>
              <a:rPr lang="en-US" sz="2200" b="1" dirty="0" err="1" smtClean="0">
                <a:solidFill>
                  <a:srgbClr val="DA1F28"/>
                </a:solidFill>
                <a:latin typeface="Courier New" pitchFamily="49" charset="0"/>
              </a:rPr>
              <a:t>numCats</a:t>
            </a:r>
            <a:endParaRPr lang="en-US" sz="2200" b="1" dirty="0">
              <a:solidFill>
                <a:srgbClr val="DA1F28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200" b="1" dirty="0" smtClean="0">
                <a:solidFill>
                  <a:srgbClr val="DA1F28"/>
                </a:solidFill>
                <a:latin typeface="Courier New" pitchFamily="49" charset="0"/>
              </a:rPr>
              <a:t>			balance </a:t>
            </a:r>
            <a:r>
              <a:rPr lang="en-US" sz="2200" b="1" dirty="0">
                <a:solidFill>
                  <a:srgbClr val="DA1F28"/>
                </a:solidFill>
                <a:latin typeface="Courier New" pitchFamily="49" charset="0"/>
              </a:rPr>
              <a:t>&lt;= 0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dirty="0" smtClean="0"/>
              <a:t> </a:t>
            </a:r>
            <a:r>
              <a:rPr lang="en-US" dirty="0"/>
              <a:t>variable can be given the value of a </a:t>
            </a:r>
            <a:r>
              <a:rPr lang="en-US" dirty="0" smtClean="0"/>
              <a:t>Boolean </a:t>
            </a:r>
            <a:r>
              <a:rPr lang="en-US" dirty="0"/>
              <a:t>expression by using an assignment operator.</a:t>
            </a:r>
          </a:p>
          <a:p>
            <a:pPr lvl="1" algn="ctr" eaLnBrk="1" hangingPunct="1">
              <a:buNone/>
            </a:pP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isPositive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= (number &gt; 0);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7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Naming Boolean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33082" y="1526522"/>
            <a:ext cx="9000565" cy="76944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/>
              <a:t>It’s good style to use names that suggest having a truth value. </a:t>
            </a:r>
          </a:p>
          <a:p>
            <a:pPr marL="0" indent="0" algn="ctr" eaLnBrk="1" hangingPunct="1">
              <a:buNone/>
            </a:pP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isPositive</a:t>
            </a:r>
            <a:r>
              <a:rPr lang="en-US" sz="2000" dirty="0" smtClean="0"/>
              <a:t> or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systemsAreOk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368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3613</Words>
  <Application>Microsoft Macintosh PowerPoint</Application>
  <PresentationFormat>On-screen Show (4:3)</PresentationFormat>
  <Paragraphs>722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Savitch4Template</vt:lpstr>
      <vt:lpstr>1_Savitch4Template</vt:lpstr>
      <vt:lpstr>CSCI 1301 Introduction to Computing and Programming</vt:lpstr>
      <vt:lpstr>Keyboard and Screen I/O</vt:lpstr>
      <vt:lpstr>Screen Output</vt:lpstr>
      <vt:lpstr>nextLine()Method Caution</vt:lpstr>
      <vt:lpstr>PowerPoint Presentation</vt:lpstr>
      <vt:lpstr>Flow of Control: Branching</vt:lpstr>
      <vt:lpstr>Flow of Control</vt:lpstr>
      <vt:lpstr>The type boolean and Boolean Expressions</vt:lpstr>
      <vt:lpstr>Naming Boolean Variables</vt:lpstr>
      <vt:lpstr>Input and Output of Boolean Values</vt:lpstr>
      <vt:lpstr>Input and Output of Boolean Values</vt:lpstr>
      <vt:lpstr>The if-else Statement</vt:lpstr>
      <vt:lpstr>The if-else Statement</vt:lpstr>
      <vt:lpstr>PowerPoint Presentation</vt:lpstr>
      <vt:lpstr>PowerPoint Presentation</vt:lpstr>
      <vt:lpstr>PowerPoint Presentation</vt:lpstr>
      <vt:lpstr>PowerPoint Presentation</vt:lpstr>
      <vt:lpstr>Example Output</vt:lpstr>
      <vt:lpstr>Shorthand</vt:lpstr>
      <vt:lpstr>Omitting the else Part</vt:lpstr>
      <vt:lpstr>Java Comparison Operators</vt:lpstr>
      <vt:lpstr>Enumerations</vt:lpstr>
      <vt:lpstr>Nested if-else Statements</vt:lpstr>
      <vt:lpstr>Nested Statements</vt:lpstr>
      <vt:lpstr>Nested Statements</vt:lpstr>
      <vt:lpstr>Nested Statements</vt:lpstr>
      <vt:lpstr>Announcements</vt:lpstr>
      <vt:lpstr>Multibranch if-else Statements</vt:lpstr>
      <vt:lpstr>PowerPoint Presentation</vt:lpstr>
      <vt:lpstr>PowerPoint Presentation</vt:lpstr>
      <vt:lpstr>Multibranch if-else Statements</vt:lpstr>
      <vt:lpstr>PowerPoint Presentation</vt:lpstr>
      <vt:lpstr>Multibranch if-else Statements</vt:lpstr>
      <vt:lpstr>PowerPoint Presentation</vt:lpstr>
      <vt:lpstr>Multibranch if-else Statements</vt:lpstr>
      <vt:lpstr>PowerPoint Presentation</vt:lpstr>
      <vt:lpstr>Compound Boolean Expressions</vt:lpstr>
      <vt:lpstr>AND: &amp;&amp;</vt:lpstr>
      <vt:lpstr>OR: ||</vt:lpstr>
      <vt:lpstr>NOT: !</vt:lpstr>
      <vt:lpstr>Negating a Boolean Expression </vt:lpstr>
      <vt:lpstr>Boolean Operators: Summary</vt:lpstr>
      <vt:lpstr>Boolean Operators: Summary</vt:lpstr>
      <vt:lpstr>Boolean Operators: Summary</vt:lpstr>
      <vt:lpstr>Boolean Operators: Summary</vt:lpstr>
      <vt:lpstr>Boolean Operators: Summary</vt:lpstr>
      <vt:lpstr>Short-circuit Evaluation</vt:lpstr>
      <vt:lpstr>Short-circuit Evaluation</vt:lpstr>
      <vt:lpstr>Side Note: Apple’s Recent Security Flaw</vt:lpstr>
      <vt:lpstr>How MitM Attacks are Avoided</vt:lpstr>
      <vt:lpstr>Here’s the Broken Code</vt:lpstr>
      <vt:lpstr>Using Equality: ==</vt:lpstr>
      <vt:lpstr>Using Equality: ==</vt:lpstr>
      <vt:lpstr>Using Equality: ==</vt:lpstr>
      <vt:lpstr>PowerPoint Presentation</vt:lpstr>
      <vt:lpstr>PowerPoint Presentation</vt:lpstr>
      <vt:lpstr>PowerPoint Presentation</vt:lpstr>
      <vt:lpstr>Using equals not ==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2015-06-16T02:34:48Z</dcterms:modified>
</cp:coreProperties>
</file>