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51" r:id="rId1"/>
  </p:sldMasterIdLst>
  <p:notesMasterIdLst>
    <p:notesMasterId r:id="rId39"/>
  </p:notesMasterIdLst>
  <p:handoutMasterIdLst>
    <p:handoutMasterId r:id="rId40"/>
  </p:handoutMasterIdLst>
  <p:sldIdLst>
    <p:sldId id="335" r:id="rId2"/>
    <p:sldId id="837" r:id="rId3"/>
    <p:sldId id="717" r:id="rId4"/>
    <p:sldId id="718" r:id="rId5"/>
    <p:sldId id="782" r:id="rId6"/>
    <p:sldId id="773" r:id="rId7"/>
    <p:sldId id="783" r:id="rId8"/>
    <p:sldId id="784" r:id="rId9"/>
    <p:sldId id="785" r:id="rId10"/>
    <p:sldId id="774" r:id="rId11"/>
    <p:sldId id="786" r:id="rId12"/>
    <p:sldId id="776" r:id="rId13"/>
    <p:sldId id="778" r:id="rId14"/>
    <p:sldId id="788" r:id="rId15"/>
    <p:sldId id="787" r:id="rId16"/>
    <p:sldId id="779" r:id="rId17"/>
    <p:sldId id="789" r:id="rId18"/>
    <p:sldId id="790" r:id="rId19"/>
    <p:sldId id="792" r:id="rId20"/>
    <p:sldId id="793" r:id="rId21"/>
    <p:sldId id="794" r:id="rId22"/>
    <p:sldId id="803" r:id="rId23"/>
    <p:sldId id="795" r:id="rId24"/>
    <p:sldId id="826" r:id="rId25"/>
    <p:sldId id="827" r:id="rId26"/>
    <p:sldId id="828" r:id="rId27"/>
    <p:sldId id="829" r:id="rId28"/>
    <p:sldId id="830" r:id="rId29"/>
    <p:sldId id="831" r:id="rId30"/>
    <p:sldId id="797" r:id="rId31"/>
    <p:sldId id="805" r:id="rId32"/>
    <p:sldId id="798" r:id="rId33"/>
    <p:sldId id="811" r:id="rId34"/>
    <p:sldId id="804" r:id="rId35"/>
    <p:sldId id="806" r:id="rId36"/>
    <p:sldId id="807" r:id="rId37"/>
    <p:sldId id="838" r:id="rId38"/>
  </p:sldIdLst>
  <p:sldSz cx="9144000" cy="6858000" type="screen4x3"/>
  <p:notesSz cx="6934200" cy="100711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72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3333CC"/>
    <a:srgbClr val="CCFFCC"/>
    <a:srgbClr val="FFDD87"/>
    <a:srgbClr val="FFD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69" autoAdjust="0"/>
    <p:restoredTop sz="94683" autoAdjust="0"/>
  </p:normalViewPr>
  <p:slideViewPr>
    <p:cSldViewPr snapToGrid="0">
      <p:cViewPr varScale="1">
        <p:scale>
          <a:sx n="89" d="100"/>
          <a:sy n="89" d="100"/>
        </p:scale>
        <p:origin x="-76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02"/>
    </p:cViewPr>
  </p:sorterViewPr>
  <p:notesViewPr>
    <p:cSldViewPr snapToGrid="0">
      <p:cViewPr varScale="1">
        <p:scale>
          <a:sx n="54" d="100"/>
          <a:sy n="54" d="100"/>
        </p:scale>
        <p:origin x="-1890" y="-108"/>
      </p:cViewPr>
      <p:guideLst>
        <p:guide orient="horz" pos="3172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t" anchorCtr="0" compatLnSpc="1">
            <a:prstTxWarp prst="textNoShape">
              <a:avLst/>
            </a:prstTxWarp>
          </a:bodyPr>
          <a:lstStyle>
            <a:lvl1pPr algn="l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t" anchorCtr="0" compatLnSpc="1">
            <a:prstTxWarp prst="textNoShape">
              <a:avLst/>
            </a:prstTxWarp>
          </a:bodyPr>
          <a:lstStyle>
            <a:lvl1pPr algn="r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67863"/>
            <a:ext cx="300513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b" anchorCtr="0" compatLnSpc="1">
            <a:prstTxWarp prst="textNoShape">
              <a:avLst/>
            </a:prstTxWarp>
          </a:bodyPr>
          <a:lstStyle>
            <a:lvl1pPr algn="l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9567863"/>
            <a:ext cx="300513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b" anchorCtr="0" compatLnSpc="1">
            <a:prstTxWarp prst="textNoShape">
              <a:avLst/>
            </a:prstTxWarp>
          </a:bodyPr>
          <a:lstStyle>
            <a:lvl1pPr algn="r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00376F1-73F2-41CB-9F8A-DFE6DF5244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41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9325" y="755650"/>
            <a:ext cx="5035550" cy="3776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783138"/>
            <a:ext cx="5546725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66275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9566275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043CDDB-18AD-4D8A-BBE4-889053665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57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239922"/>
            <a:ext cx="7772400" cy="1470025"/>
          </a:xfrm>
        </p:spPr>
        <p:txBody>
          <a:bodyPr/>
          <a:lstStyle>
            <a:lvl1pPr>
              <a:defRPr>
                <a:latin typeface="Bookman Old Style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12628"/>
            <a:ext cx="6400800" cy="687341"/>
          </a:xfrm>
        </p:spPr>
        <p:txBody>
          <a:bodyPr/>
          <a:lstStyle>
            <a:lvl1pPr marL="0" indent="0" algn="ctr">
              <a:buFontTx/>
              <a:buNone/>
              <a:defRPr>
                <a:latin typeface="Bookman Old Style" pitchFamily="18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644525" y="6243471"/>
            <a:ext cx="8499475" cy="182562"/>
          </a:xfrm>
        </p:spPr>
        <p:txBody>
          <a:bodyPr/>
          <a:lstStyle>
            <a:lvl1pPr>
              <a:defRPr>
                <a:latin typeface="Bookman Old Style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3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5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68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5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200" u="sng">
                <a:latin typeface="Bookman Old Style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Bookman Old Style" pitchFamily="18" charset="0"/>
              </a:defRPr>
            </a:lvl1pPr>
            <a:lvl2pPr>
              <a:defRPr sz="2000">
                <a:latin typeface="Bookman Old Style" pitchFamily="18" charset="0"/>
              </a:defRPr>
            </a:lvl2pPr>
            <a:lvl3pPr>
              <a:defRPr sz="1800">
                <a:latin typeface="Bookman Old Style" pitchFamily="18" charset="0"/>
              </a:defRPr>
            </a:lvl3pPr>
            <a:lvl4pPr>
              <a:defRPr sz="1800">
                <a:latin typeface="Bookman Old Style" pitchFamily="18" charset="0"/>
              </a:defRPr>
            </a:lvl4pPr>
            <a:lvl5pPr>
              <a:defRPr sz="1800">
                <a:latin typeface="Bookman Old Style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Bookman Old Style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68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4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3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2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2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7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9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6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525" y="6580188"/>
            <a:ext cx="8499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685800" y="6507163"/>
            <a:ext cx="822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sz="900" dirty="0" smtClean="0"/>
              <a:t>Uses material from </a:t>
            </a:r>
            <a:r>
              <a:rPr lang="en-US" sz="900" i="1" dirty="0" smtClean="0"/>
              <a:t>JAVA: An Introduction to Problem Solving &amp; Programming, 6</a:t>
            </a:r>
            <a:r>
              <a:rPr lang="en-US" sz="900" baseline="30000" dirty="0" smtClean="0"/>
              <a:t>th</a:t>
            </a:r>
            <a:r>
              <a:rPr lang="en-US" sz="900" dirty="0" smtClean="0"/>
              <a:t> Ed. By Walter </a:t>
            </a:r>
            <a:r>
              <a:rPr lang="en-US" sz="900" dirty="0" err="1" smtClean="0"/>
              <a:t>Savitch</a:t>
            </a:r>
            <a:r>
              <a:rPr lang="en-US" sz="900" dirty="0" smtClean="0"/>
              <a:t> ISBN 0132162709</a:t>
            </a:r>
            <a:r>
              <a:rPr lang="en-US" sz="900" dirty="0" smtClean="0">
                <a:cs typeface="Arial" charset="0"/>
              </a:rPr>
              <a:t> © 2012 Pearson Education, Inc.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1863" y="2519363"/>
            <a:ext cx="7307262" cy="1143000"/>
          </a:xfrm>
        </p:spPr>
        <p:txBody>
          <a:bodyPr/>
          <a:lstStyle/>
          <a:p>
            <a:pPr algn="ctr" eaLnBrk="1" hangingPunct="1"/>
            <a:r>
              <a:rPr lang="en-US" b="1" dirty="0" smtClean="0"/>
              <a:t>CSCI 1301</a:t>
            </a:r>
            <a:br>
              <a:rPr lang="en-US" b="1" dirty="0" smtClean="0"/>
            </a:br>
            <a:r>
              <a:rPr lang="en-US" sz="3400" dirty="0" smtClean="0"/>
              <a:t>Introduction to Computing and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079875"/>
            <a:ext cx="6400800" cy="519113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Summer 2015</a:t>
            </a:r>
            <a:endParaRPr lang="en-US" sz="3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5138"/>
            <a:ext cx="8229600" cy="762000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/>
              <a:t>The </a:t>
            </a:r>
            <a:r>
              <a:rPr lang="en-US" sz="4000" b="1" smtClean="0">
                <a:solidFill>
                  <a:schemeClr val="accent2"/>
                </a:solidFill>
                <a:latin typeface="Courier New" pitchFamily="49" charset="0"/>
              </a:rPr>
              <a:t>switch</a:t>
            </a:r>
            <a:r>
              <a:rPr lang="en-US" smtClean="0"/>
              <a:t> Statement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68490"/>
            <a:ext cx="7772400" cy="2259080"/>
          </a:xfrm>
        </p:spPr>
        <p:txBody>
          <a:bodyPr>
            <a:spAutoFit/>
          </a:bodyPr>
          <a:lstStyle/>
          <a:p>
            <a:pPr eaLnBrk="1" hangingPunct="1"/>
            <a:r>
              <a:rPr lang="en-US" dirty="0" smtClean="0"/>
              <a:t>The case labels must be constants. </a:t>
            </a:r>
          </a:p>
          <a:p>
            <a:pPr lvl="1" eaLnBrk="1" hangingPunct="1"/>
            <a:r>
              <a:rPr lang="en-US" sz="2200" dirty="0" smtClean="0"/>
              <a:t>String literals are allowed.</a:t>
            </a:r>
          </a:p>
          <a:p>
            <a:pPr eaLnBrk="1" hangingPunct="1"/>
            <a:r>
              <a:rPr lang="en-US" dirty="0" smtClean="0"/>
              <a:t>Duplicate case labels are not allowed in a single switch statement. </a:t>
            </a:r>
          </a:p>
          <a:p>
            <a:pPr marL="342900" lvl="1" indent="-342900" eaLnBrk="1" hangingPunct="1">
              <a:buSzTx/>
              <a:buFontTx/>
              <a:buChar char="•"/>
            </a:pPr>
            <a:r>
              <a:rPr lang="en-US" dirty="0"/>
              <a:t>The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default</a:t>
            </a:r>
            <a:r>
              <a:rPr lang="en-US" dirty="0"/>
              <a:t> case is optional, but recommended, even if it simply prints a message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28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0288" y="195607"/>
            <a:ext cx="7682736" cy="63401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numberOfDogs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"Enter number of 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dogs you have: 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Scanner </a:t>
            </a:r>
            <a:r>
              <a:rPr lang="en-US" sz="1400" u="sng" dirty="0">
                <a:solidFill>
                  <a:srgbClr val="000000"/>
                </a:solidFill>
                <a:latin typeface="Consolas"/>
              </a:rPr>
              <a:t>keyboard = </a:t>
            </a:r>
            <a:r>
              <a:rPr lang="en-US" sz="1400" b="1" u="sng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u="sng" dirty="0">
                <a:solidFill>
                  <a:srgbClr val="000000"/>
                </a:solidFill>
                <a:latin typeface="Consolas"/>
              </a:rPr>
              <a:t> Scanner(System.</a:t>
            </a:r>
            <a:r>
              <a:rPr lang="en-US" sz="1400" b="1" i="1" u="sng" dirty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sz="1400" b="1" i="1" u="sng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numberOfDogs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keyboard.nextInt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/>
            <a:endParaRPr lang="en-US" sz="1400" dirty="0"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switch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numberOfDogs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	// controlling expression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1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:		// case with case label 1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“Nice!"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400" i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2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:		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// case with case label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2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“Buddies!"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400" i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3: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“Three’s a crowd!"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400" i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4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:		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// case with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no break statement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5: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“Wait… 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numberOfDogs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dogs?!?"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400" i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default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:		// optional default statement.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"I don't believe you."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27446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9900"/>
            <a:ext cx="8229600" cy="762000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/>
              <a:t>The </a:t>
            </a:r>
            <a:r>
              <a:rPr lang="en-US" sz="4000" b="1" smtClean="0">
                <a:solidFill>
                  <a:schemeClr val="accent2"/>
                </a:solidFill>
                <a:latin typeface="Courier New" pitchFamily="49" charset="0"/>
              </a:rPr>
              <a:t>switch</a:t>
            </a:r>
            <a:r>
              <a:rPr lang="en-US" smtClean="0"/>
              <a:t> Statement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71990"/>
            <a:ext cx="7772400" cy="4533549"/>
          </a:xfrm>
        </p:spPr>
        <p:txBody>
          <a:bodyPr>
            <a:spAutoFit/>
          </a:bodyPr>
          <a:lstStyle/>
          <a:p>
            <a:pPr eaLnBrk="1" hangingPunct="1"/>
            <a:endParaRPr lang="en-US" sz="24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i="1" dirty="0" smtClean="0">
                <a:solidFill>
                  <a:schemeClr val="accent2"/>
                </a:solidFill>
                <a:latin typeface="Courier New" pitchFamily="49" charset="0"/>
              </a:rPr>
              <a:t>switch (</a:t>
            </a:r>
            <a:r>
              <a:rPr lang="en-US" sz="2400" b="1" i="1" dirty="0" err="1" smtClean="0">
                <a:solidFill>
                  <a:schemeClr val="accent2"/>
                </a:solidFill>
                <a:latin typeface="Courier New" pitchFamily="49" charset="0"/>
              </a:rPr>
              <a:t>Controlling_Expression</a:t>
            </a:r>
            <a:r>
              <a:rPr lang="en-US" sz="2400" b="1" i="1" dirty="0" smtClean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i="1" dirty="0" smtClean="0">
                <a:solidFill>
                  <a:schemeClr val="accent2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i="1" smtClean="0">
                <a:solidFill>
                  <a:schemeClr val="accent2"/>
                </a:solidFill>
                <a:latin typeface="Courier New" pitchFamily="49" charset="0"/>
              </a:rPr>
              <a:t>		case </a:t>
            </a:r>
            <a:r>
              <a:rPr lang="en-US" sz="2400" b="1" i="1" dirty="0" err="1" smtClean="0">
                <a:solidFill>
                  <a:schemeClr val="accent2"/>
                </a:solidFill>
                <a:latin typeface="Courier New" pitchFamily="49" charset="0"/>
              </a:rPr>
              <a:t>Case_Label</a:t>
            </a:r>
            <a:r>
              <a:rPr lang="en-US" sz="2400" b="1" i="1" dirty="0" smtClean="0">
                <a:solidFill>
                  <a:schemeClr val="accent2"/>
                </a:solidFill>
                <a:latin typeface="Courier New" pitchFamily="49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i="1" smtClean="0">
                <a:solidFill>
                  <a:schemeClr val="accent2"/>
                </a:solidFill>
                <a:latin typeface="Courier New" pitchFamily="49" charset="0"/>
              </a:rPr>
              <a:t>			Statement(s</a:t>
            </a:r>
            <a:r>
              <a:rPr lang="en-US" sz="2400" b="1" i="1" dirty="0" smtClean="0">
                <a:solidFill>
                  <a:schemeClr val="accent2"/>
                </a:solidFill>
                <a:latin typeface="Courier New" pitchFamily="49" charset="0"/>
              </a:rPr>
              <a:t>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i="1" smtClean="0">
                <a:solidFill>
                  <a:schemeClr val="accent2"/>
                </a:solidFill>
                <a:latin typeface="Courier New" pitchFamily="49" charset="0"/>
              </a:rPr>
              <a:t>			break</a:t>
            </a:r>
            <a:r>
              <a:rPr lang="en-US" sz="2400" b="1" i="1" dirty="0" smtClean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i="1" smtClean="0">
                <a:solidFill>
                  <a:schemeClr val="accent2"/>
                </a:solidFill>
                <a:latin typeface="Courier New" pitchFamily="49" charset="0"/>
              </a:rPr>
              <a:t>		case </a:t>
            </a:r>
            <a:r>
              <a:rPr lang="en-US" sz="2400" b="1" i="1" dirty="0" err="1" smtClean="0">
                <a:solidFill>
                  <a:schemeClr val="accent2"/>
                </a:solidFill>
                <a:latin typeface="Courier New" pitchFamily="49" charset="0"/>
              </a:rPr>
              <a:t>Case_Label</a:t>
            </a:r>
            <a:r>
              <a:rPr lang="en-US" sz="2400" b="1" i="1" dirty="0" smtClean="0">
                <a:solidFill>
                  <a:schemeClr val="accent2"/>
                </a:solidFill>
                <a:latin typeface="Courier New" pitchFamily="49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i="1" smtClean="0">
                <a:solidFill>
                  <a:schemeClr val="accent2"/>
                </a:solidFill>
                <a:latin typeface="Courier New" pitchFamily="49" charset="0"/>
              </a:rPr>
              <a:t>		…</a:t>
            </a:r>
            <a:endParaRPr lang="en-US" sz="2400" b="1" i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i="1" smtClean="0">
                <a:solidFill>
                  <a:schemeClr val="accent2"/>
                </a:solidFill>
                <a:latin typeface="Courier New" pitchFamily="49" charset="0"/>
              </a:rPr>
              <a:t>		default</a:t>
            </a:r>
            <a:r>
              <a:rPr lang="en-US" sz="2400" b="1" i="1" dirty="0" smtClean="0">
                <a:solidFill>
                  <a:schemeClr val="accent2"/>
                </a:solidFill>
                <a:latin typeface="Courier New" pitchFamily="49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i="1" smtClean="0">
                <a:solidFill>
                  <a:schemeClr val="accent2"/>
                </a:solidFill>
                <a:latin typeface="Courier New" pitchFamily="49" charset="0"/>
              </a:rPr>
              <a:t>		…</a:t>
            </a:r>
            <a:endParaRPr lang="en-US" sz="2400" b="1" i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i="1" dirty="0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7847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5138"/>
            <a:ext cx="8229600" cy="762000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/>
              <a:t>The </a:t>
            </a:r>
            <a:r>
              <a:rPr lang="en-US" sz="4000" b="1" smtClean="0">
                <a:solidFill>
                  <a:schemeClr val="accent2"/>
                </a:solidFill>
                <a:latin typeface="Courier New" pitchFamily="49" charset="0"/>
              </a:rPr>
              <a:t>switch</a:t>
            </a:r>
            <a:r>
              <a:rPr lang="en-US" smtClean="0"/>
              <a:t> Statement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769441"/>
          </a:xfrm>
        </p:spPr>
        <p:txBody>
          <a:bodyPr>
            <a:spAutoFit/>
          </a:bodyPr>
          <a:lstStyle/>
          <a:p>
            <a:pPr eaLnBrk="1" hangingPunct="1"/>
            <a:r>
              <a:rPr lang="en-US" dirty="0" smtClean="0"/>
              <a:t>The controlling expression can be anything that evaluates to an integer value, a char, or a String.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564778" y="2634087"/>
            <a:ext cx="7682736" cy="31085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letterGrade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'a'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endParaRPr lang="en-US" sz="1400" dirty="0">
              <a:latin typeface="Consolas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switch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letterGrade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case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'A'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case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'a'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"Grade A"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   break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case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/>
              </a:rPr>
              <a:t>‘B'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: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case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/>
              </a:rPr>
              <a:t>‘b'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: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"Grade 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B"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400" i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   break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default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"Not 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A or B"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400" i="1" dirty="0">
              <a:solidFill>
                <a:srgbClr val="000000"/>
              </a:solidFill>
              <a:latin typeface="Consolas"/>
            </a:endParaRPr>
          </a:p>
          <a:p>
            <a:pPr algn="l"/>
            <a:endParaRPr lang="en-US" sz="14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18142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5138"/>
            <a:ext cx="8229600" cy="762000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/>
              <a:t>The </a:t>
            </a:r>
            <a:r>
              <a:rPr lang="en-US" sz="4000" b="1" smtClean="0">
                <a:solidFill>
                  <a:schemeClr val="accent2"/>
                </a:solidFill>
                <a:latin typeface="Courier New" pitchFamily="49" charset="0"/>
              </a:rPr>
              <a:t>switch</a:t>
            </a:r>
            <a:r>
              <a:rPr lang="en-US" smtClean="0"/>
              <a:t> Statement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65725"/>
            <a:ext cx="8229600" cy="1107996"/>
          </a:xfrm>
        </p:spPr>
        <p:txBody>
          <a:bodyPr>
            <a:spAutoFit/>
          </a:bodyPr>
          <a:lstStyle/>
          <a:p>
            <a:pPr eaLnBrk="1" hangingPunct="1"/>
            <a:r>
              <a:rPr lang="en-US" dirty="0" smtClean="0"/>
              <a:t>The controlling expression can be a compound expression, provided it evaluates to an integer value, a char, or a String.  No floating point values?</a:t>
            </a:r>
          </a:p>
        </p:txBody>
      </p:sp>
      <p:sp>
        <p:nvSpPr>
          <p:cNvPr id="4" name="Rectangle 3"/>
          <p:cNvSpPr/>
          <p:nvPr/>
        </p:nvSpPr>
        <p:spPr>
          <a:xfrm>
            <a:off x="564778" y="2634087"/>
            <a:ext cx="7682736" cy="37548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key = 1;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switch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(key+1)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case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1: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"First"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  break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case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2: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"Second"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  break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case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4: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"Fourth"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case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3: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"Third"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  break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default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"Other"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4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12914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5138"/>
            <a:ext cx="8229600" cy="762000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/>
              <a:t>The </a:t>
            </a:r>
            <a:r>
              <a:rPr lang="en-US" sz="4000" b="1" smtClean="0">
                <a:solidFill>
                  <a:schemeClr val="accent2"/>
                </a:solidFill>
                <a:latin typeface="Courier New" pitchFamily="49" charset="0"/>
              </a:rPr>
              <a:t>switch</a:t>
            </a:r>
            <a:r>
              <a:rPr lang="en-US" smtClean="0"/>
              <a:t> Statement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4705"/>
            <a:ext cx="8229600" cy="1077218"/>
          </a:xfrm>
        </p:spPr>
        <p:txBody>
          <a:bodyPr>
            <a:spAutoFit/>
          </a:bodyPr>
          <a:lstStyle/>
          <a:p>
            <a:pPr eaLnBrk="1" hangingPunct="1"/>
            <a:r>
              <a:rPr lang="en-US" sz="2000" dirty="0" smtClean="0"/>
              <a:t>The controlling expression can be a compound expression, provided it evaluates to an integer value, a char, or a String.</a:t>
            </a:r>
          </a:p>
          <a:p>
            <a:pPr eaLnBrk="1" hangingPunct="1"/>
            <a:r>
              <a:rPr lang="en-US" sz="2000" dirty="0" smtClean="0"/>
              <a:t>Before Java 7, Strings weren’t allowed.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932331" y="2409969"/>
            <a:ext cx="7682736" cy="39703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String key2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"hello red fish"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switch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(key2.substring(6))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case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"one fish"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"First"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  break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case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"two fish"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"Second"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  break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case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"red fish"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"Third"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  break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case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"blue fish"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"Fourth"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  break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default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"Other"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4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9814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 in Switch Statements</a:t>
            </a:r>
            <a:endParaRPr lang="en-US" dirty="0" smtClean="0"/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457200" y="1627095"/>
            <a:ext cx="8229600" cy="4525963"/>
          </a:xfrm>
        </p:spPr>
        <p:txBody>
          <a:bodyPr/>
          <a:lstStyle/>
          <a:p>
            <a:r>
              <a:rPr lang="en-US" dirty="0" smtClean="0"/>
              <a:t>Often, values for a variable should only come from a fixed set of possible values.</a:t>
            </a:r>
          </a:p>
          <a:p>
            <a:r>
              <a:rPr lang="en-US" dirty="0" smtClean="0"/>
              <a:t>An </a:t>
            </a:r>
            <a:r>
              <a:rPr lang="en-US" b="1" dirty="0" smtClean="0"/>
              <a:t>enumeration</a:t>
            </a:r>
            <a:r>
              <a:rPr lang="en-US" dirty="0" smtClean="0"/>
              <a:t> allows one to specify this.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Like named constants, </a:t>
            </a:r>
            <a:r>
              <a:rPr lang="en-US" dirty="0" err="1" smtClean="0"/>
              <a:t>enum</a:t>
            </a:r>
            <a:r>
              <a:rPr lang="en-US" dirty="0" smtClean="0"/>
              <a:t> declarations appear inside the class body but outside of any method definitions (outside of main).</a:t>
            </a:r>
          </a:p>
          <a:p>
            <a:r>
              <a:rPr lang="en-US" dirty="0" smtClean="0"/>
              <a:t>Once defined, variables can be declared using the enumeration’s name as data type. </a:t>
            </a:r>
            <a:br>
              <a:rPr lang="en-US" dirty="0" smtClean="0"/>
            </a:br>
            <a:endParaRPr lang="en-US" sz="2800" b="1" dirty="0" smtClean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84484" y="3007655"/>
            <a:ext cx="51235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pt-BR" b="1" dirty="0">
                <a:solidFill>
                  <a:srgbClr val="7F0055"/>
                </a:solidFill>
                <a:latin typeface="Consolas"/>
              </a:rPr>
              <a:t>enum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 MovieRating </a:t>
            </a:r>
            <a:r>
              <a:rPr lang="pt-BR" b="1" dirty="0" smtClean="0">
                <a:solidFill>
                  <a:srgbClr val="000000"/>
                </a:solidFill>
                <a:latin typeface="Consolas"/>
              </a:rPr>
              <a:t>{G, PG, PG13, R, NC17}</a:t>
            </a:r>
            <a:endParaRPr lang="pt-BR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78296" y="5437090"/>
            <a:ext cx="449033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pt-BR" b="1" dirty="0" smtClean="0">
                <a:solidFill>
                  <a:srgbClr val="000000"/>
                </a:solidFill>
                <a:latin typeface="Consolas"/>
              </a:rPr>
              <a:t>MovieRating jaws = MovieRating.PG;</a:t>
            </a:r>
            <a:endParaRPr lang="pt-BR" b="1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58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9578" y="924614"/>
            <a:ext cx="7682736" cy="483209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dirty="0" err="1">
                <a:solidFill>
                  <a:srgbClr val="000000"/>
                </a:solidFill>
                <a:latin typeface="Consolas"/>
              </a:rPr>
              <a:t>MovieRating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jaws = MovieRating.</a:t>
            </a:r>
            <a:r>
              <a:rPr lang="en-US" sz="1400" i="1" dirty="0">
                <a:solidFill>
                  <a:srgbClr val="0000C0"/>
                </a:solidFill>
                <a:latin typeface="Consolas"/>
              </a:rPr>
              <a:t>PG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endParaRPr lang="en-US" sz="1400" dirty="0">
              <a:latin typeface="Consolas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switch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(jaws)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case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i="1" dirty="0">
                <a:solidFill>
                  <a:srgbClr val="0000C0"/>
                </a:solidFill>
                <a:latin typeface="Consolas"/>
              </a:rPr>
              <a:t>G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"General Audiences"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  break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case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i="1" dirty="0">
                <a:solidFill>
                  <a:srgbClr val="0000C0"/>
                </a:solidFill>
                <a:latin typeface="Consolas"/>
              </a:rPr>
              <a:t>PG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"Parental Guidance Suggested"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  break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case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i="1" dirty="0">
                <a:solidFill>
                  <a:srgbClr val="0000C0"/>
                </a:solidFill>
                <a:latin typeface="Consolas"/>
              </a:rPr>
              <a:t>PG13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"Parents Strongly Cautioned"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  break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case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i="1" dirty="0">
                <a:solidFill>
                  <a:srgbClr val="0000C0"/>
                </a:solidFill>
                <a:latin typeface="Consolas"/>
              </a:rPr>
              <a:t>R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"Restricted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  break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case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i="1" dirty="0">
                <a:solidFill>
                  <a:srgbClr val="0000C0"/>
                </a:solidFill>
                <a:latin typeface="Consolas"/>
              </a:rPr>
              <a:t>NC17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"No One 17 and Under Admitted"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  break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default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: 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869578" y="327208"/>
            <a:ext cx="51235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pt-BR" b="1" dirty="0">
                <a:solidFill>
                  <a:srgbClr val="7F0055"/>
                </a:solidFill>
                <a:latin typeface="Consolas"/>
              </a:rPr>
              <a:t>enum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 MovieRating </a:t>
            </a:r>
            <a:r>
              <a:rPr lang="pt-BR" b="1" dirty="0" smtClean="0">
                <a:solidFill>
                  <a:srgbClr val="000000"/>
                </a:solidFill>
                <a:latin typeface="Consolas"/>
              </a:rPr>
              <a:t>{G, PG, PG13, R, NC17}</a:t>
            </a:r>
            <a:endParaRPr lang="pt-BR" b="1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96846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rewrite a multi-branch if-else statement as a nested if-else statement?</a:t>
            </a:r>
          </a:p>
          <a:p>
            <a:r>
              <a:rPr lang="en-US" dirty="0" smtClean="0"/>
              <a:t>Can we use switch with a </a:t>
            </a:r>
            <a:r>
              <a:rPr lang="en-US" b="1" dirty="0" err="1" smtClean="0">
                <a:solidFill>
                  <a:srgbClr val="FF0000"/>
                </a:solidFill>
              </a:rPr>
              <a:t>boolean</a:t>
            </a:r>
            <a:r>
              <a:rPr lang="en-US" dirty="0" smtClean="0"/>
              <a:t> variable?</a:t>
            </a:r>
          </a:p>
          <a:p>
            <a:r>
              <a:rPr lang="en-US" dirty="0" smtClean="0"/>
              <a:t>When is it better to use an if-else statement than a switch statement?</a:t>
            </a:r>
          </a:p>
          <a:p>
            <a:r>
              <a:rPr lang="en-US" dirty="0" smtClean="0"/>
              <a:t>When </a:t>
            </a:r>
            <a:r>
              <a:rPr lang="en-US" dirty="0"/>
              <a:t>is it better to use </a:t>
            </a:r>
            <a:r>
              <a:rPr lang="en-US" dirty="0" smtClean="0"/>
              <a:t>a switch </a:t>
            </a:r>
            <a:r>
              <a:rPr lang="en-US" dirty="0"/>
              <a:t>statement than </a:t>
            </a:r>
            <a:r>
              <a:rPr lang="en-US" dirty="0" smtClean="0"/>
              <a:t>an if else</a:t>
            </a:r>
            <a:r>
              <a:rPr lang="en-US" dirty="0"/>
              <a:t> </a:t>
            </a:r>
            <a:r>
              <a:rPr lang="en-US" dirty="0" smtClean="0"/>
              <a:t>statement?</a:t>
            </a:r>
          </a:p>
          <a:p>
            <a:r>
              <a:rPr lang="en-US" dirty="0" smtClean="0"/>
              <a:t>Can we get by with just using switch statements?</a:t>
            </a:r>
          </a:p>
          <a:p>
            <a:r>
              <a:rPr lang="en-US" dirty="0" smtClean="0"/>
              <a:t>What is output by the below code? </a:t>
            </a:r>
          </a:p>
        </p:txBody>
      </p:sp>
      <p:sp>
        <p:nvSpPr>
          <p:cNvPr id="4" name="Rectangle 3"/>
          <p:cNvSpPr/>
          <p:nvPr/>
        </p:nvSpPr>
        <p:spPr>
          <a:xfrm>
            <a:off x="3325908" y="5359339"/>
            <a:ext cx="2886634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String s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+ (5 &gt; 4);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(s);</a:t>
            </a:r>
            <a:endParaRPr lang="en-US" sz="14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85489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5138"/>
            <a:ext cx="8229600" cy="762000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/>
              <a:t>Precedence Rules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500062" y="1300308"/>
            <a:ext cx="8643937" cy="3170099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sz="2000" dirty="0" smtClean="0"/>
              <a:t>Parentheses should be used to indicate the order of operations.</a:t>
            </a:r>
          </a:p>
          <a:p>
            <a:pPr eaLnBrk="1" hangingPunct="1"/>
            <a:r>
              <a:rPr lang="en-US" sz="2000" dirty="0" smtClean="0"/>
              <a:t>When parentheses are omitted, the order of operation is determined by </a:t>
            </a:r>
            <a:r>
              <a:rPr lang="en-US" sz="2000" b="1" dirty="0" smtClean="0"/>
              <a:t>precedence rules</a:t>
            </a:r>
            <a:r>
              <a:rPr lang="en-US" sz="2000" i="1" dirty="0" smtClean="0"/>
              <a:t>.</a:t>
            </a:r>
          </a:p>
          <a:p>
            <a:pPr eaLnBrk="1" hangingPunct="1"/>
            <a:r>
              <a:rPr lang="en-US" sz="2000" dirty="0"/>
              <a:t>Operations with </a:t>
            </a:r>
            <a:r>
              <a:rPr lang="en-US" sz="2000" b="1" dirty="0"/>
              <a:t>higher precedence </a:t>
            </a:r>
            <a:r>
              <a:rPr lang="en-US" sz="2000" dirty="0"/>
              <a:t>are performed before operations with </a:t>
            </a:r>
            <a:r>
              <a:rPr lang="en-US" sz="2000" b="1" dirty="0"/>
              <a:t>lower precedence</a:t>
            </a:r>
            <a:r>
              <a:rPr lang="en-US" sz="2000" i="1" dirty="0"/>
              <a:t>.</a:t>
            </a:r>
          </a:p>
          <a:p>
            <a:pPr eaLnBrk="1" hangingPunct="1"/>
            <a:r>
              <a:rPr lang="en-US" sz="2000" dirty="0"/>
              <a:t>Operations with </a:t>
            </a:r>
            <a:r>
              <a:rPr lang="en-US" sz="2000" b="1" dirty="0"/>
              <a:t>equal precedence </a:t>
            </a:r>
            <a:r>
              <a:rPr lang="en-US" sz="2000" dirty="0"/>
              <a:t>are done left-to-</a:t>
            </a:r>
            <a:r>
              <a:rPr lang="en-US" sz="2000" dirty="0" smtClean="0"/>
              <a:t>right (except for unary operations which are done right-to-left).</a:t>
            </a:r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2099399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</a:t>
            </a:r>
            <a:r>
              <a:rPr lang="en-US" dirty="0" smtClean="0"/>
              <a:t>(if statements)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/>
              <a:t>an if-else statement that assigns 20 to the variable y if the variable x is 100 </a:t>
            </a:r>
            <a:r>
              <a:rPr lang="en-US" dirty="0" smtClean="0"/>
              <a:t>or larger</a:t>
            </a:r>
            <a:r>
              <a:rPr lang="en-US" dirty="0"/>
              <a:t>. Otherwise, it should assign 0 to the variable y.</a:t>
            </a:r>
          </a:p>
          <a:p>
            <a:endParaRPr lang="en-US" dirty="0"/>
          </a:p>
          <a:p>
            <a:r>
              <a:rPr lang="en-US" dirty="0" smtClean="0"/>
              <a:t>Write </a:t>
            </a:r>
            <a:r>
              <a:rPr lang="en-US" dirty="0"/>
              <a:t>an if statement that prints “It contains ‘k’ “ if the String variable </a:t>
            </a:r>
            <a:r>
              <a:rPr lang="en-US" dirty="0" err="1"/>
              <a:t>myString</a:t>
            </a:r>
            <a:r>
              <a:rPr lang="en-US" dirty="0"/>
              <a:t> </a:t>
            </a:r>
            <a:r>
              <a:rPr lang="en-US" dirty="0" smtClean="0"/>
              <a:t>contains </a:t>
            </a:r>
            <a:r>
              <a:rPr lang="en-US" dirty="0"/>
              <a:t>the letter ‘k’.</a:t>
            </a:r>
          </a:p>
        </p:txBody>
      </p:sp>
    </p:spTree>
    <p:extLst>
      <p:ext uri="{BB962C8B-B14F-4D97-AF65-F5344CB8AC3E}">
        <p14:creationId xmlns:p14="http://schemas.microsoft.com/office/powerpoint/2010/main" val="1794727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eaLnBrk="1" hangingPunct="1"/>
            <a:r>
              <a:rPr lang="en-US" smtClean="0"/>
              <a:t>Precedence Rules</a:t>
            </a:r>
          </a:p>
        </p:txBody>
      </p:sp>
      <p:pic>
        <p:nvPicPr>
          <p:cNvPr id="5530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663" y="1228725"/>
            <a:ext cx="5287962" cy="48625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944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5138"/>
            <a:ext cx="8229600" cy="762000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/>
              <a:t>Precedence Rules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36715"/>
            <a:ext cx="4607859" cy="2893100"/>
          </a:xfr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en-US" sz="1400" dirty="0" smtClean="0"/>
              <a:t>// In what order are the</a:t>
            </a:r>
          </a:p>
          <a:p>
            <a:pPr marL="0" indent="0" eaLnBrk="1" hangingPunct="1">
              <a:buNone/>
            </a:pPr>
            <a:r>
              <a:rPr lang="en-US" sz="1400" dirty="0" smtClean="0"/>
              <a:t>// operations performed?</a:t>
            </a:r>
            <a:endParaRPr lang="en-US" sz="1400" b="1" dirty="0" smtClean="0">
              <a:solidFill>
                <a:srgbClr val="7F0055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u="sng" dirty="0" smtClean="0">
                <a:solidFill>
                  <a:srgbClr val="000000"/>
                </a:solidFill>
                <a:latin typeface="Consolas"/>
              </a:rPr>
              <a:t>b;</a:t>
            </a:r>
          </a:p>
          <a:p>
            <a:pPr marL="0" indent="0">
              <a:buNone/>
            </a:pPr>
            <a:r>
              <a:rPr lang="en-US" sz="1400" b="1" dirty="0" err="1"/>
              <a:t>int</a:t>
            </a:r>
            <a:r>
              <a:rPr lang="en-US" sz="1400" b="1" dirty="0"/>
              <a:t> score = 90;</a:t>
            </a:r>
          </a:p>
          <a:p>
            <a:pPr marL="0" indent="0">
              <a:buNone/>
            </a:pPr>
            <a:r>
              <a:rPr lang="en-US" sz="1400" b="1" dirty="0" err="1"/>
              <a:t>int</a:t>
            </a:r>
            <a:r>
              <a:rPr lang="en-US" sz="1400" b="1" dirty="0"/>
              <a:t> min = 10;</a:t>
            </a:r>
            <a:endParaRPr lang="en-US" sz="1400" b="1" u="sng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b=score &lt;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min/2 - 10 || score &gt; 90;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b=score &lt;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(min/2) - 10 || score &gt; 90;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b=score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&lt; ((min/2) - 10) || score &gt; 90;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b=(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score &lt; ((min/2) - 10)) || score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&gt; 90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b=(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score &lt; ((min/2) - 10)) || (score &gt; 90);</a:t>
            </a:r>
          </a:p>
          <a:p>
            <a:pPr marL="0" indent="0">
              <a:buNone/>
            </a:pPr>
            <a:endParaRPr lang="en-US" sz="1400" dirty="0">
              <a:latin typeface="Consolas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632" y="1434920"/>
            <a:ext cx="3480418" cy="32004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836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5138"/>
            <a:ext cx="8229600" cy="762000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/>
              <a:t>Precedence Rules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204447" cy="4770537"/>
          </a:xfr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en-US" sz="1600" dirty="0" smtClean="0"/>
              <a:t>// In each, what is the value of r?</a:t>
            </a:r>
            <a:endParaRPr lang="en-US" sz="1600" dirty="0" smtClean="0">
              <a:solidFill>
                <a:srgbClr val="7F0055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p = true;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q = false;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r;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r = p || !p;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= !(p &amp;&amp; !p);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r = !q &amp;&amp; p;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r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 !q &amp;&amp;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!!p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r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 == true == true;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r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false ||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true == true;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r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true  ||  false ==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true;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r =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false  || !false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==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r = 5 &gt; 6 == false &amp;&amp; p;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r = 5 &gt;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6-2;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r = false == true | true == false;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Can create more complex expressions…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332" y="1632132"/>
            <a:ext cx="3480418" cy="32004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456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5138"/>
            <a:ext cx="8229600" cy="762000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/>
              <a:t>The </a:t>
            </a:r>
            <a:r>
              <a:rPr lang="en-US" sz="4000" b="1" smtClean="0">
                <a:solidFill>
                  <a:schemeClr val="accent2"/>
                </a:solidFill>
                <a:latin typeface="Courier New" pitchFamily="49" charset="0"/>
              </a:rPr>
              <a:t>exit</a:t>
            </a:r>
            <a:r>
              <a:rPr lang="en-US" smtClean="0"/>
              <a:t> Method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514220"/>
            <a:ext cx="7772400" cy="2893100"/>
          </a:xfr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indent="0">
              <a:buNone/>
            </a:pP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u="sng" dirty="0" err="1">
                <a:solidFill>
                  <a:srgbClr val="000000"/>
                </a:solidFill>
                <a:latin typeface="Consolas"/>
              </a:rPr>
              <a:t>numberOfWinners</a:t>
            </a:r>
            <a:r>
              <a:rPr lang="en-US" sz="1400" b="1" u="sng" dirty="0">
                <a:solidFill>
                  <a:srgbClr val="000000"/>
                </a:solidFill>
                <a:latin typeface="Consolas"/>
              </a:rPr>
              <a:t> == 0)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Error: Dividing by zero."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exit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(0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else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u="sng" dirty="0" err="1">
                <a:solidFill>
                  <a:srgbClr val="000000"/>
                </a:solidFill>
                <a:latin typeface="Consolas"/>
              </a:rPr>
              <a:t>oneShare</a:t>
            </a:r>
            <a:r>
              <a:rPr lang="en-US" sz="1400" u="sng" dirty="0">
                <a:solidFill>
                  <a:srgbClr val="000000"/>
                </a:solidFill>
                <a:latin typeface="Consolas"/>
              </a:rPr>
              <a:t> = payoff / </a:t>
            </a:r>
            <a:r>
              <a:rPr lang="en-US" sz="1400" u="sng" dirty="0" err="1">
                <a:solidFill>
                  <a:srgbClr val="000000"/>
                </a:solidFill>
                <a:latin typeface="Consolas"/>
              </a:rPr>
              <a:t>numberOfWinners</a:t>
            </a:r>
            <a:r>
              <a:rPr lang="en-US" sz="1400" u="sng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Each winner will receive $"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u="sng" dirty="0" err="1">
                <a:solidFill>
                  <a:srgbClr val="000000"/>
                </a:solidFill>
                <a:latin typeface="Consolas"/>
              </a:rPr>
              <a:t>oneShare</a:t>
            </a:r>
            <a:r>
              <a:rPr lang="en-US" sz="1400" i="1" u="sng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1362620"/>
            <a:ext cx="7772400" cy="164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Bookman Old Style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Bookman Old Style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Bookman Old Style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Bookman Old Style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Bookman Old Style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dirty="0" smtClean="0"/>
              <a:t>Sometimes, continuing execution is pointless.</a:t>
            </a:r>
          </a:p>
          <a:p>
            <a:pPr eaLnBrk="1" hangingPunct="1"/>
            <a:r>
              <a:rPr lang="en-US" dirty="0" smtClean="0"/>
              <a:t>A program can be terminated normally by calling</a:t>
            </a:r>
          </a:p>
          <a:p>
            <a:pPr lvl="1" algn="ctr" eaLnBrk="1" hangingPunct="1">
              <a:buFont typeface="Wingdings" pitchFamily="2" charset="2"/>
              <a:buNone/>
            </a:pPr>
            <a:r>
              <a:rPr lang="en-US" sz="2200" b="1" dirty="0" err="1" smtClean="0">
                <a:solidFill>
                  <a:schemeClr val="accent2"/>
                </a:solidFill>
                <a:latin typeface="Courier New" pitchFamily="49" charset="0"/>
              </a:rPr>
              <a:t>System.exit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(0).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200" b="1" dirty="0" smtClean="0">
              <a:solidFill>
                <a:schemeClr val="accent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252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239963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Flow of Control: Loops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3473450"/>
            <a:ext cx="6400800" cy="68738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Chapter 4</a:t>
            </a:r>
          </a:p>
        </p:txBody>
      </p:sp>
    </p:spTree>
    <p:extLst>
      <p:ext uri="{BB962C8B-B14F-4D97-AF65-F5344CB8AC3E}">
        <p14:creationId xmlns:p14="http://schemas.microsoft.com/office/powerpoint/2010/main" val="2676703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75128" y="544774"/>
            <a:ext cx="8229600" cy="5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u="sng" dirty="0">
                <a:latin typeface="Bookman Old Style" pitchFamily="18" charset="0"/>
              </a:rPr>
              <a:t>Java Loop Statements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9416" y="1600200"/>
            <a:ext cx="8654583" cy="3428631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sz="2200" dirty="0" smtClean="0">
                <a:latin typeface="Bookman Old Style" pitchFamily="18" charset="0"/>
              </a:rPr>
              <a:t>A portion of a program that repeats a statement or a group of statements is called a </a:t>
            </a:r>
            <a:r>
              <a:rPr lang="en-US" sz="2200" b="1" dirty="0" smtClean="0">
                <a:solidFill>
                  <a:srgbClr val="C00000"/>
                </a:solidFill>
                <a:latin typeface="Bookman Old Style" pitchFamily="18" charset="0"/>
              </a:rPr>
              <a:t>loop</a:t>
            </a:r>
            <a:r>
              <a:rPr lang="en-US" sz="2200" i="1" dirty="0" smtClean="0">
                <a:latin typeface="Bookman Old Style" pitchFamily="18" charset="0"/>
              </a:rPr>
              <a:t>.</a:t>
            </a:r>
          </a:p>
          <a:p>
            <a:pPr eaLnBrk="1" hangingPunct="1"/>
            <a:r>
              <a:rPr lang="en-US" sz="2200" dirty="0" smtClean="0">
                <a:latin typeface="Bookman Old Style" pitchFamily="18" charset="0"/>
              </a:rPr>
              <a:t>The repeated statement or group is the </a:t>
            </a:r>
            <a:r>
              <a:rPr lang="en-US" sz="2200" b="1" dirty="0">
                <a:solidFill>
                  <a:srgbClr val="C00000"/>
                </a:solidFill>
                <a:latin typeface="Bookman Old Style" pitchFamily="18" charset="0"/>
              </a:rPr>
              <a:t>body</a:t>
            </a:r>
            <a:r>
              <a:rPr lang="en-US" sz="2200" dirty="0" smtClean="0">
                <a:latin typeface="Bookman Old Style" pitchFamily="18" charset="0"/>
              </a:rPr>
              <a:t> of the loop.</a:t>
            </a:r>
            <a:endParaRPr lang="en-US" sz="2200" i="1" dirty="0" smtClean="0">
              <a:latin typeface="Bookman Old Style" pitchFamily="18" charset="0"/>
            </a:endParaRPr>
          </a:p>
          <a:p>
            <a:pPr eaLnBrk="1" hangingPunct="1"/>
            <a:r>
              <a:rPr lang="en-US" sz="2200" dirty="0" smtClean="0">
                <a:latin typeface="Bookman Old Style" pitchFamily="18" charset="0"/>
              </a:rPr>
              <a:t>There must be some means of exiting </a:t>
            </a:r>
            <a:r>
              <a:rPr lang="en-US" sz="2200" dirty="0">
                <a:latin typeface="Bookman Old Style" pitchFamily="18" charset="0"/>
              </a:rPr>
              <a:t>a</a:t>
            </a:r>
            <a:r>
              <a:rPr lang="en-US" sz="2200" dirty="0" smtClean="0">
                <a:latin typeface="Bookman Old Style" pitchFamily="18" charset="0"/>
              </a:rPr>
              <a:t> loop.</a:t>
            </a:r>
          </a:p>
          <a:p>
            <a:pPr lvl="1" eaLnBrk="1" hangingPunct="1"/>
            <a:r>
              <a:rPr lang="en-US" sz="1800" dirty="0" smtClean="0">
                <a:latin typeface="Bookman Old Style" pitchFamily="18" charset="0"/>
              </a:rPr>
              <a:t>Otherwise, it repeats forever.</a:t>
            </a:r>
          </a:p>
          <a:p>
            <a:pPr eaLnBrk="1" hangingPunct="1"/>
            <a:r>
              <a:rPr lang="en-US" sz="2200" dirty="0" smtClean="0">
                <a:latin typeface="Bookman Old Style" pitchFamily="18" charset="0"/>
              </a:rPr>
              <a:t>In Java, there are only a few types of loop statements. </a:t>
            </a:r>
          </a:p>
          <a:p>
            <a:pPr lvl="1" eaLnBrk="1" hangingPunct="1"/>
            <a:r>
              <a:rPr lang="en-US" sz="2000" dirty="0"/>
              <a:t>The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while</a:t>
            </a:r>
            <a:r>
              <a:rPr lang="en-US" sz="2000" dirty="0"/>
              <a:t> statement</a:t>
            </a:r>
          </a:p>
          <a:p>
            <a:pPr lvl="1" eaLnBrk="1" hangingPunct="1"/>
            <a:r>
              <a:rPr lang="en-US" sz="2000" dirty="0"/>
              <a:t>The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do-while</a:t>
            </a:r>
            <a:r>
              <a:rPr lang="en-US" sz="2000" dirty="0"/>
              <a:t> statement</a:t>
            </a:r>
          </a:p>
          <a:p>
            <a:pPr lvl="1" eaLnBrk="1" hangingPunct="1"/>
            <a:r>
              <a:rPr lang="en-US" sz="2000" dirty="0"/>
              <a:t>The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for</a:t>
            </a:r>
            <a:r>
              <a:rPr lang="en-US" sz="2000" dirty="0"/>
              <a:t> </a:t>
            </a:r>
            <a:r>
              <a:rPr lang="en-US" sz="2000" dirty="0" smtClean="0"/>
              <a:t>statement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9473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3750"/>
            <a:ext cx="8229600" cy="5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u="sng" dirty="0">
                <a:latin typeface="Bookman Old Style" pitchFamily="18" charset="0"/>
              </a:rPr>
              <a:t>The </a:t>
            </a:r>
            <a:r>
              <a:rPr lang="en-US" sz="3200" u="sng" dirty="0">
                <a:solidFill>
                  <a:srgbClr val="C00000"/>
                </a:solidFill>
                <a:latin typeface="Bookman Old Style" pitchFamily="18" charset="0"/>
              </a:rPr>
              <a:t>while</a:t>
            </a:r>
            <a:r>
              <a:rPr lang="en-US" sz="3200" u="sng" dirty="0">
                <a:latin typeface="Bookman Old Style" pitchFamily="18" charset="0"/>
              </a:rPr>
              <a:t> Statement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4536141" cy="3410164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sz="2200" dirty="0" smtClean="0">
                <a:latin typeface="Bookman Old Style" pitchFamily="18" charset="0"/>
              </a:rPr>
              <a:t>Also called a </a:t>
            </a:r>
            <a:r>
              <a:rPr lang="en-US" sz="2200" b="1" dirty="0" smtClean="0">
                <a:solidFill>
                  <a:schemeClr val="accent2"/>
                </a:solidFill>
                <a:latin typeface="Bookman Old Style" pitchFamily="18" charset="0"/>
              </a:rPr>
              <a:t>while</a:t>
            </a:r>
            <a:r>
              <a:rPr lang="en-US" sz="2200" dirty="0" smtClean="0">
                <a:latin typeface="Bookman Old Style" pitchFamily="18" charset="0"/>
              </a:rPr>
              <a:t> loop</a:t>
            </a:r>
          </a:p>
          <a:p>
            <a:pPr eaLnBrk="1" hangingPunct="1"/>
            <a:endParaRPr lang="en-US" sz="2200" dirty="0" smtClean="0">
              <a:latin typeface="Bookman Old Style" pitchFamily="18" charset="0"/>
            </a:endParaRPr>
          </a:p>
          <a:p>
            <a:pPr eaLnBrk="1" hangingPunct="1"/>
            <a:r>
              <a:rPr lang="en-US" sz="2200" dirty="0" smtClean="0">
                <a:latin typeface="Bookman Old Style" pitchFamily="18" charset="0"/>
              </a:rPr>
              <a:t>It repeats while a controlling </a:t>
            </a:r>
            <a:r>
              <a:rPr lang="en-US" sz="2200" dirty="0" err="1" smtClean="0">
                <a:latin typeface="Bookman Old Style" pitchFamily="18" charset="0"/>
              </a:rPr>
              <a:t>boolean</a:t>
            </a:r>
            <a:r>
              <a:rPr lang="en-US" sz="2200" dirty="0" smtClean="0">
                <a:latin typeface="Bookman Old Style" pitchFamily="18" charset="0"/>
              </a:rPr>
              <a:t> expression is true.</a:t>
            </a:r>
          </a:p>
          <a:p>
            <a:pPr marL="0" indent="0" eaLnBrk="1" hangingPunct="1">
              <a:buNone/>
            </a:pPr>
            <a:endParaRPr lang="en-US" sz="2200" dirty="0" smtClean="0">
              <a:latin typeface="Bookman Old Style" pitchFamily="18" charset="0"/>
            </a:endParaRPr>
          </a:p>
          <a:p>
            <a:pPr eaLnBrk="1" hangingPunct="1"/>
            <a:r>
              <a:rPr lang="en-US" sz="2200" dirty="0" smtClean="0">
                <a:latin typeface="Bookman Old Style" pitchFamily="18" charset="0"/>
              </a:rPr>
              <a:t>The body usually has a statement that eventually makes the controlling expression false.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401653" y="1600200"/>
            <a:ext cx="4339011" cy="36933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>
              <a:buFontTx/>
              <a:buNone/>
            </a:pP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while (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Boolean_Expression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		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Body_Statement</a:t>
            </a:r>
            <a:endParaRPr lang="en-US" sz="18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sz="18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1800" i="1" dirty="0" smtClean="0">
                <a:latin typeface="Bookman Old Style" pitchFamily="18" charset="0"/>
              </a:rPr>
              <a:t>Or </a:t>
            </a:r>
          </a:p>
          <a:p>
            <a:pPr lvl="1" eaLnBrk="1" hangingPunct="1">
              <a:buFontTx/>
              <a:buNone/>
            </a:pPr>
            <a:endParaRPr lang="en-US" sz="18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while (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Boolean_Expression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		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First_Statement</a:t>
            </a:r>
            <a:endParaRPr lang="en-US" sz="18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		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Second_Statement</a:t>
            </a:r>
            <a:endParaRPr lang="en-US" sz="18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		…</a:t>
            </a:r>
          </a:p>
          <a:p>
            <a:pPr lvl="1" eaLnBrk="1" hangingPunct="1">
              <a:buFontTx/>
              <a:buNone/>
            </a:pP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7885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eaLnBrk="1" hangingPunct="1"/>
            <a:r>
              <a:rPr lang="en-US" smtClean="0"/>
              <a:t>The </a:t>
            </a:r>
            <a:r>
              <a:rPr lang="en-US" sz="4000" b="1" smtClean="0">
                <a:solidFill>
                  <a:schemeClr val="accent2"/>
                </a:solidFill>
                <a:latin typeface="Courier New" pitchFamily="49" charset="0"/>
              </a:rPr>
              <a:t>while</a:t>
            </a:r>
            <a:r>
              <a:rPr lang="en-US" smtClean="0"/>
              <a:t> Statement</a:t>
            </a:r>
          </a:p>
        </p:txBody>
      </p:sp>
      <p:sp>
        <p:nvSpPr>
          <p:cNvPr id="22531" name="Content Placeholder 5"/>
          <p:cNvSpPr>
            <a:spLocks noGrp="1"/>
          </p:cNvSpPr>
          <p:nvPr>
            <p:ph idx="1"/>
          </p:nvPr>
        </p:nvSpPr>
        <p:spPr>
          <a:xfrm>
            <a:off x="965200" y="1333500"/>
            <a:ext cx="7264400" cy="4792663"/>
          </a:xfrm>
        </p:spPr>
        <p:txBody>
          <a:bodyPr/>
          <a:lstStyle/>
          <a:p>
            <a:pPr eaLnBrk="1" hangingPunct="1"/>
            <a:r>
              <a:rPr lang="en-US" dirty="0" smtClean="0"/>
              <a:t>Graphically, this is how a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while</a:t>
            </a:r>
            <a:r>
              <a:rPr lang="en-US" dirty="0" smtClean="0"/>
              <a:t> statement affects program execution. </a:t>
            </a:r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38" y="2381717"/>
            <a:ext cx="4741862" cy="3616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741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61867" y="102493"/>
            <a:ext cx="7028330" cy="59093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Consolas"/>
            </a:endParaRPr>
          </a:p>
          <a:p>
            <a:pPr algn="l"/>
            <a:r>
              <a:rPr lang="en-US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java.util.Scanner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endParaRPr lang="en-US" dirty="0">
              <a:latin typeface="Consolas"/>
            </a:endParaRPr>
          </a:p>
          <a:p>
            <a:pPr algn="l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WhileDemo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count, number;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"Enter a number"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      Scanner </a:t>
            </a:r>
            <a:r>
              <a:rPr lang="en-US" u="sng" dirty="0">
                <a:solidFill>
                  <a:srgbClr val="000000"/>
                </a:solidFill>
                <a:latin typeface="Consolas"/>
              </a:rPr>
              <a:t>keyboard = </a:t>
            </a:r>
            <a:r>
              <a:rPr lang="en-US" b="1" u="sng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u="sng" dirty="0">
                <a:solidFill>
                  <a:srgbClr val="000000"/>
                </a:solidFill>
                <a:latin typeface="Consolas"/>
              </a:rPr>
              <a:t> Scanner(System.</a:t>
            </a:r>
            <a:r>
              <a:rPr lang="en-US" b="1" i="1" u="sng" dirty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b="1" i="1" u="sng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      number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keyboard.nextInt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 );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      count = 1;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(count &lt;= number)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(count + 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", "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          count++;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 );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"Yay! We can count!"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i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34249" y="6042967"/>
            <a:ext cx="3291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if we input 0?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29138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The while Statement </a:t>
            </a:r>
          </a:p>
        </p:txBody>
      </p:sp>
      <p:pic>
        <p:nvPicPr>
          <p:cNvPr id="2048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725" y="1293813"/>
            <a:ext cx="5295900" cy="49752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1370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5138"/>
            <a:ext cx="8229600" cy="762000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/>
              <a:t>The Conditional Operator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24" cy="4899803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/>
              <a:t>There is a quick way to write short branching statements. </a:t>
            </a:r>
          </a:p>
          <a:p>
            <a:pPr eaLnBrk="1" hangingPunct="1"/>
            <a:r>
              <a:rPr lang="en-US" dirty="0" smtClean="0"/>
              <a:t>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?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:</a:t>
            </a:r>
            <a:r>
              <a:rPr lang="en-US" dirty="0"/>
              <a:t> together are </a:t>
            </a:r>
            <a:r>
              <a:rPr lang="en-US" dirty="0" smtClean="0"/>
              <a:t>called </a:t>
            </a:r>
            <a:r>
              <a:rPr lang="en-US" dirty="0"/>
              <a:t>the </a:t>
            </a:r>
            <a:r>
              <a:rPr lang="en-US" b="1" dirty="0"/>
              <a:t>conditional </a:t>
            </a:r>
            <a:r>
              <a:rPr lang="en-US" b="1" dirty="0" smtClean="0"/>
              <a:t>operator</a:t>
            </a:r>
            <a:r>
              <a:rPr lang="en-US" i="1" dirty="0" smtClean="0"/>
              <a:t>.</a:t>
            </a:r>
          </a:p>
          <a:p>
            <a:pPr eaLnBrk="1" hangingPunct="1"/>
            <a:r>
              <a:rPr lang="en-US" dirty="0" smtClean="0"/>
              <a:t>Instead of writing:</a:t>
            </a:r>
            <a:r>
              <a:rPr lang="en-US" dirty="0" smtClean="0"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if (n1 &gt; n2)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					  max = n1;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					else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		  			  max = n2;</a:t>
            </a:r>
          </a:p>
          <a:p>
            <a:pPr eaLnBrk="1" hangingPunct="1"/>
            <a:r>
              <a:rPr lang="en-US" sz="2400" dirty="0" smtClean="0"/>
              <a:t>One writes: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max = (n1 &gt; n2) ? n1 : n2;</a:t>
            </a:r>
          </a:p>
          <a:p>
            <a:pPr eaLnBrk="1" hangingPunct="1"/>
            <a:r>
              <a:rPr lang="en-US" dirty="0" smtClean="0"/>
              <a:t>Given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(n1 &gt; n2) ? n1 :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n2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dirty="0" smtClean="0"/>
              <a:t>The Boolean expression is evaluated. </a:t>
            </a:r>
          </a:p>
          <a:p>
            <a:pPr lvl="1" eaLnBrk="1" hangingPunct="1"/>
            <a:r>
              <a:rPr lang="en-US" dirty="0" smtClean="0"/>
              <a:t>If true, the first value (the value of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n1</a:t>
            </a:r>
            <a:r>
              <a:rPr lang="en-US" dirty="0" smtClean="0"/>
              <a:t>) is returned. </a:t>
            </a:r>
          </a:p>
          <a:p>
            <a:pPr lvl="1" eaLnBrk="1" hangingPunct="1"/>
            <a:r>
              <a:rPr lang="en-US" dirty="0"/>
              <a:t>If </a:t>
            </a:r>
            <a:r>
              <a:rPr lang="en-US" dirty="0" smtClean="0"/>
              <a:t>false, </a:t>
            </a:r>
            <a:r>
              <a:rPr lang="en-US" dirty="0"/>
              <a:t>the </a:t>
            </a:r>
            <a:r>
              <a:rPr lang="en-US" dirty="0" smtClean="0"/>
              <a:t>second value (the value of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n2</a:t>
            </a:r>
            <a:r>
              <a:rPr lang="en-US" dirty="0" smtClean="0"/>
              <a:t>) </a:t>
            </a:r>
            <a:r>
              <a:rPr lang="en-US" dirty="0"/>
              <a:t>is returned. </a:t>
            </a:r>
          </a:p>
          <a:p>
            <a:pPr eaLnBrk="1" hangingPunct="1"/>
            <a:endParaRPr lang="en-US" sz="2200" b="1" dirty="0" smtClean="0">
              <a:solidFill>
                <a:schemeClr val="accent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086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64071" cy="4525963"/>
          </a:xfrm>
        </p:spPr>
        <p:txBody>
          <a:bodyPr/>
          <a:lstStyle/>
          <a:p>
            <a:r>
              <a:rPr lang="en-US" sz="2000" dirty="0" smtClean="0"/>
              <a:t>Write a program to read in three integers and determines the minimum value entered.</a:t>
            </a:r>
          </a:p>
          <a:p>
            <a:r>
              <a:rPr lang="en-US" sz="2000" dirty="0" smtClean="0"/>
              <a:t>You may assume the three values are entered on a single line.</a:t>
            </a:r>
          </a:p>
          <a:p>
            <a:r>
              <a:rPr lang="en-US" sz="2000" dirty="0" smtClean="0"/>
              <a:t>You may only use two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/>
              <a:t> variables,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min</a:t>
            </a:r>
            <a:r>
              <a:rPr lang="en-US" sz="2000" dirty="0" smtClean="0"/>
              <a:t> and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en-US" sz="2000" dirty="0" smtClean="0"/>
              <a:t>. </a:t>
            </a:r>
          </a:p>
          <a:p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167246" y="3515499"/>
            <a:ext cx="45720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Enter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3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integers.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Enter them all on one line.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&gt; 9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2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3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Minimum is: 2</a:t>
            </a:r>
          </a:p>
        </p:txBody>
      </p:sp>
    </p:spTree>
    <p:extLst>
      <p:ext uri="{BB962C8B-B14F-4D97-AF65-F5344CB8AC3E}">
        <p14:creationId xmlns:p14="http://schemas.microsoft.com/office/powerpoint/2010/main" val="1240315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64071" cy="4525963"/>
          </a:xfrm>
        </p:spPr>
        <p:txBody>
          <a:bodyPr/>
          <a:lstStyle/>
          <a:p>
            <a:r>
              <a:rPr lang="en-US" sz="2000" dirty="0" smtClean="0"/>
              <a:t>Now write a program to read in three integers and print them in order.</a:t>
            </a:r>
          </a:p>
          <a:p>
            <a:r>
              <a:rPr lang="en-US" sz="2000" dirty="0" smtClean="0"/>
              <a:t>You may assume the values are entered on a single line.</a:t>
            </a:r>
          </a:p>
          <a:p>
            <a:r>
              <a:rPr lang="en-US" sz="2000" dirty="0" smtClean="0"/>
              <a:t>You may use 4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/>
              <a:t> variables,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min</a:t>
            </a:r>
            <a:r>
              <a:rPr lang="en-US" sz="2000" dirty="0" smtClean="0"/>
              <a:t>,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middle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sz="2000" dirty="0" smtClean="0"/>
              <a:t>, and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en-US" sz="2000" dirty="0" smtClean="0"/>
              <a:t>. </a:t>
            </a:r>
          </a:p>
          <a:p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167246" y="3515499"/>
            <a:ext cx="45720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Enter 3 integers.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Enter them all on one line.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&gt; 42 7 30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nsolas"/>
              </a:rPr>
              <a:t>7 30 42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67968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225" y="1600200"/>
            <a:ext cx="8624046" cy="4525963"/>
          </a:xfrm>
        </p:spPr>
        <p:txBody>
          <a:bodyPr/>
          <a:lstStyle/>
          <a:p>
            <a:r>
              <a:rPr lang="en-US" sz="2000" dirty="0" smtClean="0"/>
              <a:t>Write a program which prompts the user to enter a day of the week, and then prints out the meal served that day. </a:t>
            </a:r>
          </a:p>
          <a:p>
            <a:r>
              <a:rPr lang="en-US" sz="2000" dirty="0" smtClean="0"/>
              <a:t>If the user enters a value, print out </a:t>
            </a:r>
            <a:r>
              <a:rPr lang="en-US" sz="2000" dirty="0"/>
              <a:t>“I </a:t>
            </a:r>
            <a:r>
              <a:rPr lang="en-US" sz="2000" dirty="0" smtClean="0"/>
              <a:t>DID </a:t>
            </a:r>
            <a:r>
              <a:rPr lang="en-US" sz="2000" dirty="0"/>
              <a:t>NOT UNDERSTAND </a:t>
            </a:r>
            <a:r>
              <a:rPr lang="en-US" sz="2000" dirty="0" smtClean="0"/>
              <a:t>THAT. GOODBYE” and then exit the program. </a:t>
            </a:r>
          </a:p>
          <a:p>
            <a:r>
              <a:rPr lang="en-US" sz="2000" dirty="0" smtClean="0"/>
              <a:t>Otherwise, print out the menu item for that day. </a:t>
            </a:r>
          </a:p>
        </p:txBody>
      </p:sp>
      <p:sp>
        <p:nvSpPr>
          <p:cNvPr id="6" name="Rectangle 5"/>
          <p:cNvSpPr/>
          <p:nvPr/>
        </p:nvSpPr>
        <p:spPr>
          <a:xfrm>
            <a:off x="941293" y="4115472"/>
            <a:ext cx="7279340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Monday: 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Meatloaf“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	</a:t>
            </a:r>
          </a:p>
          <a:p>
            <a:pPr algn="l"/>
            <a:r>
              <a:rPr lang="en-US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Tuesday: Papa John's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</a:t>
            </a:r>
            <a:endParaRPr lang="en-US" i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Wednesday: Red Beans and Rice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</a:t>
            </a:r>
            <a:endParaRPr lang="en-US" i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i="1" dirty="0" smtClean="0">
                <a:solidFill>
                  <a:srgbClr val="2A00FF"/>
                </a:solidFill>
                <a:latin typeface="Consolas"/>
              </a:rPr>
              <a:t>"Thursday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: 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Pasta“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	</a:t>
            </a:r>
          </a:p>
          <a:p>
            <a:pPr algn="l"/>
            <a:r>
              <a:rPr lang="en-US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Friday: Fish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</a:t>
            </a:r>
            <a:endParaRPr lang="en-US" i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Saturday: 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Chicken“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	</a:t>
            </a:r>
          </a:p>
          <a:p>
            <a:pPr algn="l"/>
            <a:r>
              <a:rPr lang="en-US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Sunday: Roast Beef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95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could we change the code to ignore the case of the input word?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57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4: Letter grades to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225" y="1600200"/>
            <a:ext cx="8624046" cy="4525963"/>
          </a:xfrm>
        </p:spPr>
        <p:txBody>
          <a:bodyPr/>
          <a:lstStyle/>
          <a:p>
            <a:r>
              <a:rPr lang="en-US" sz="2000" dirty="0" smtClean="0"/>
              <a:t>Write a program to convert letter grades to numerical scores: 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Use switch statements. </a:t>
            </a:r>
          </a:p>
          <a:p>
            <a:r>
              <a:rPr lang="en-US" sz="2000" dirty="0" smtClean="0"/>
              <a:t>The user should be prompted to enter a letter grade.</a:t>
            </a:r>
          </a:p>
          <a:p>
            <a:r>
              <a:rPr lang="en-US" sz="2000" dirty="0" smtClean="0"/>
              <a:t>If the input is not a valid letter grade, then the program should output an error message and exit. </a:t>
            </a:r>
          </a:p>
          <a:p>
            <a:r>
              <a:rPr lang="en-US" sz="2000" dirty="0"/>
              <a:t>What type of value can the controlling expression be</a:t>
            </a:r>
            <a:r>
              <a:rPr lang="en-US" sz="2000" dirty="0" smtClean="0"/>
              <a:t>?</a:t>
            </a:r>
          </a:p>
          <a:p>
            <a:r>
              <a:rPr lang="en-US" sz="2000" dirty="0" smtClean="0"/>
              <a:t>What if we wanted to cover A+, A-, B+, …?</a:t>
            </a:r>
          </a:p>
          <a:p>
            <a:pPr lvl="1"/>
            <a:r>
              <a:rPr lang="en-US" sz="1800" dirty="0" smtClean="0"/>
              <a:t>Could we use a switch statement?</a:t>
            </a:r>
          </a:p>
          <a:p>
            <a:pPr lvl="1"/>
            <a:r>
              <a:rPr lang="en-US" sz="1800" dirty="0" smtClean="0"/>
              <a:t>Could we use the same type of controlling expression?</a:t>
            </a:r>
            <a:endParaRPr lang="en-US" sz="1800" dirty="0"/>
          </a:p>
          <a:p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846695" y="2071522"/>
            <a:ext cx="5074024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i="1" dirty="0" smtClean="0">
                <a:solidFill>
                  <a:srgbClr val="2A00FF"/>
                </a:solidFill>
                <a:latin typeface="Consolas"/>
              </a:rPr>
              <a:t>A:	4.0	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D:	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1.0</a:t>
            </a:r>
          </a:p>
          <a:p>
            <a:pPr algn="l"/>
            <a:r>
              <a:rPr lang="en-US" i="1" dirty="0" smtClean="0">
                <a:solidFill>
                  <a:srgbClr val="2A00FF"/>
                </a:solidFill>
                <a:latin typeface="Consolas"/>
              </a:rPr>
              <a:t>B:	3.0	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F:	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0.0</a:t>
            </a:r>
          </a:p>
          <a:p>
            <a:pPr algn="l"/>
            <a:r>
              <a:rPr lang="en-US" i="1" dirty="0" smtClean="0">
                <a:solidFill>
                  <a:srgbClr val="2A00FF"/>
                </a:solidFill>
                <a:latin typeface="Consolas"/>
              </a:rPr>
              <a:t>C:	2.0</a:t>
            </a:r>
          </a:p>
        </p:txBody>
      </p:sp>
    </p:spTree>
    <p:extLst>
      <p:ext uri="{BB962C8B-B14F-4D97-AF65-F5344CB8AC3E}">
        <p14:creationId xmlns:p14="http://schemas.microsoft.com/office/powerpoint/2010/main" val="2978112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5: Storm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Tropical storms are classified according to the speed of their sustainable winds as follows: </a:t>
            </a:r>
          </a:p>
          <a:p>
            <a:pPr marL="0" indent="0">
              <a:buNone/>
            </a:pPr>
            <a:endParaRPr lang="en-US" sz="2000" dirty="0"/>
          </a:p>
          <a:p>
            <a:pPr lvl="0"/>
            <a:endParaRPr lang="en-US" sz="2000" dirty="0" smtClean="0"/>
          </a:p>
          <a:p>
            <a:pPr lvl="0"/>
            <a:endParaRPr lang="en-US" sz="2000" dirty="0"/>
          </a:p>
          <a:p>
            <a:pPr lvl="0"/>
            <a:endParaRPr lang="en-US" sz="2000" dirty="0" smtClean="0"/>
          </a:p>
          <a:p>
            <a:pPr lvl="0"/>
            <a:endParaRPr lang="en-US" sz="2000" dirty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r>
              <a:rPr lang="en-US" sz="2000" dirty="0" smtClean="0"/>
              <a:t>[1] Sustainable </a:t>
            </a:r>
            <a:r>
              <a:rPr lang="en-US" sz="2000" dirty="0"/>
              <a:t>wind speed: average wind speed measured over a period of 1minute at 33 </a:t>
            </a:r>
            <a:r>
              <a:rPr lang="en-US" sz="2000" dirty="0" err="1"/>
              <a:t>ft</a:t>
            </a:r>
            <a:r>
              <a:rPr lang="en-US" sz="2000" dirty="0"/>
              <a:t> above the surface.</a:t>
            </a:r>
          </a:p>
          <a:p>
            <a:r>
              <a:rPr lang="en-US" sz="2000" dirty="0"/>
              <a:t>Write a class </a:t>
            </a:r>
            <a:r>
              <a:rPr lang="en-US" sz="2000" b="1" dirty="0" err="1"/>
              <a:t>StormClassification</a:t>
            </a:r>
            <a:r>
              <a:rPr lang="en-US" sz="2000" dirty="0"/>
              <a:t> to prompt the user for wind speed and outputs the correct category. 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525" y="2342878"/>
            <a:ext cx="6023275" cy="246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6578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Practice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dirty="0" smtClean="0"/>
              <a:t> be an 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/>
              <a:t> variable. </a:t>
            </a:r>
          </a:p>
          <a:p>
            <a:r>
              <a:rPr lang="en-US" dirty="0" smtClean="0"/>
              <a:t>Write an </a:t>
            </a:r>
            <a:r>
              <a:rPr lang="en-US" b="1" dirty="0">
                <a:solidFill>
                  <a:srgbClr val="FF0000"/>
                </a:solidFill>
              </a:rPr>
              <a:t>if-else</a:t>
            </a:r>
            <a:r>
              <a:rPr lang="en-US" dirty="0" smtClean="0"/>
              <a:t> (or </a:t>
            </a:r>
            <a:r>
              <a:rPr lang="en-US" b="1" dirty="0">
                <a:solidFill>
                  <a:srgbClr val="FF0000"/>
                </a:solidFill>
              </a:rPr>
              <a:t>switch</a:t>
            </a:r>
            <a:r>
              <a:rPr lang="en-US" dirty="0" smtClean="0"/>
              <a:t>) statement to output </a:t>
            </a:r>
            <a:r>
              <a:rPr lang="en-US" b="1" dirty="0">
                <a:solidFill>
                  <a:srgbClr val="FF0000"/>
                </a:solidFill>
              </a:rPr>
              <a:t>“EVEN” </a:t>
            </a:r>
            <a:r>
              <a:rPr lang="en-US" dirty="0" smtClean="0"/>
              <a:t>if </a:t>
            </a:r>
            <a:r>
              <a:rPr lang="en-US" b="1" dirty="0">
                <a:solidFill>
                  <a:srgbClr val="FF0000"/>
                </a:solidFill>
              </a:rPr>
              <a:t>x </a:t>
            </a:r>
            <a:r>
              <a:rPr lang="en-US" dirty="0" smtClean="0"/>
              <a:t>is even and </a:t>
            </a:r>
            <a:r>
              <a:rPr lang="en-US" b="1" dirty="0">
                <a:solidFill>
                  <a:srgbClr val="FF0000"/>
                </a:solidFill>
              </a:rPr>
              <a:t>“</a:t>
            </a:r>
            <a:r>
              <a:rPr lang="en-US" b="1" dirty="0" smtClean="0">
                <a:solidFill>
                  <a:srgbClr val="FF0000"/>
                </a:solidFill>
              </a:rPr>
              <a:t>ODD”</a:t>
            </a:r>
            <a:r>
              <a:rPr lang="en-US" dirty="0" smtClean="0"/>
              <a:t> if  x is odd.</a:t>
            </a:r>
          </a:p>
          <a:p>
            <a:r>
              <a:rPr lang="en-US" dirty="0" smtClean="0"/>
              <a:t>You may not use any variable assignments.</a:t>
            </a:r>
          </a:p>
        </p:txBody>
      </p:sp>
    </p:spTree>
    <p:extLst>
      <p:ext uri="{BB962C8B-B14F-4D97-AF65-F5344CB8AC3E}">
        <p14:creationId xmlns:p14="http://schemas.microsoft.com/office/powerpoint/2010/main" val="3328193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38504" y="1232224"/>
            <a:ext cx="8570913" cy="4525963"/>
          </a:xfrm>
        </p:spPr>
        <p:txBody>
          <a:bodyPr/>
          <a:lstStyle/>
          <a:p>
            <a:r>
              <a:rPr lang="en-US" sz="2200" dirty="0" smtClean="0"/>
              <a:t>Lab assignment 4 due Feb 6th, 9PM.</a:t>
            </a:r>
            <a:endParaRPr lang="en-US" dirty="0"/>
          </a:p>
          <a:p>
            <a:r>
              <a:rPr lang="en-US" dirty="0" smtClean="0"/>
              <a:t>Lab 2 is graded on </a:t>
            </a:r>
            <a:r>
              <a:rPr lang="en-US" dirty="0" err="1" smtClean="0"/>
              <a:t>eLC</a:t>
            </a:r>
            <a:r>
              <a:rPr lang="en-US" dirty="0" smtClean="0"/>
              <a:t>.  </a:t>
            </a:r>
          </a:p>
          <a:p>
            <a:pPr lvl="1"/>
            <a:r>
              <a:rPr lang="en-US" dirty="0"/>
              <a:t>Rubrics Posted for Labs 1 and </a:t>
            </a:r>
            <a:r>
              <a:rPr lang="en-US" dirty="0" smtClean="0"/>
              <a:t>2</a:t>
            </a:r>
          </a:p>
          <a:p>
            <a:r>
              <a:rPr lang="en-US" dirty="0" smtClean="0"/>
              <a:t>If you have questions about grades, please see your lab TA.  You have 1 week from the time the grade is posted.</a:t>
            </a:r>
            <a:endParaRPr lang="en-US" sz="2200" dirty="0" smtClean="0"/>
          </a:p>
          <a:p>
            <a:r>
              <a:rPr lang="en-US" sz="2200" dirty="0" smtClean="0"/>
              <a:t>Programming project 2 </a:t>
            </a:r>
            <a:r>
              <a:rPr lang="en-US" sz="2000" dirty="0" smtClean="0"/>
              <a:t>due February 13th, </a:t>
            </a:r>
            <a:r>
              <a:rPr lang="en-US" sz="2000" b="1" dirty="0" smtClean="0"/>
              <a:t>9PM</a:t>
            </a:r>
          </a:p>
          <a:p>
            <a:r>
              <a:rPr lang="en-US" dirty="0"/>
              <a:t>Test Review Guide.</a:t>
            </a:r>
          </a:p>
          <a:p>
            <a:endParaRPr lang="en-US" dirty="0"/>
          </a:p>
          <a:p>
            <a:r>
              <a:rPr lang="en-US" dirty="0" smtClean="0"/>
              <a:t>Next </a:t>
            </a:r>
            <a:r>
              <a:rPr lang="en-US" dirty="0"/>
              <a:t>Week: Review (Tuesday), Test 1 (Thursday)</a:t>
            </a:r>
          </a:p>
          <a:p>
            <a:r>
              <a:rPr lang="en-US" dirty="0" smtClean="0"/>
              <a:t>ACM Meeting: Jordan Burke discussing Ruby on Rails!</a:t>
            </a:r>
            <a:endParaRPr lang="en-US" dirty="0"/>
          </a:p>
          <a:p>
            <a:r>
              <a:rPr lang="en-US" b="1" dirty="0"/>
              <a:t>Check your UGA </a:t>
            </a:r>
            <a:r>
              <a:rPr lang="en-US" b="1" dirty="0" smtClean="0"/>
              <a:t>email</a:t>
            </a:r>
            <a:endParaRPr lang="en-US" dirty="0"/>
          </a:p>
          <a:p>
            <a:r>
              <a:rPr lang="en-US" dirty="0" smtClean="0"/>
              <a:t>Struggling?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05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78220" y="468395"/>
            <a:ext cx="7772400" cy="762000"/>
          </a:xfrm>
        </p:spPr>
        <p:txBody>
          <a:bodyPr>
            <a:spAutoFit/>
          </a:bodyPr>
          <a:lstStyle/>
          <a:p>
            <a:pPr eaLnBrk="1" hangingPunct="1"/>
            <a:r>
              <a:rPr lang="en-US" dirty="0" smtClean="0"/>
              <a:t>The Conditional Operator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512763" y="1367183"/>
            <a:ext cx="8229600" cy="5644621"/>
          </a:xfrm>
        </p:spPr>
        <p:txBody>
          <a:bodyPr>
            <a:spAutoFit/>
          </a:bodyPr>
          <a:lstStyle/>
          <a:p>
            <a:pPr eaLnBrk="1" hangingPunct="1"/>
            <a:r>
              <a:rPr lang="en-US" dirty="0" smtClean="0"/>
              <a:t>The conditional operator can be used in other situations as well</a:t>
            </a:r>
          </a:p>
          <a:p>
            <a:pPr eaLnBrk="1" hangingPunct="1"/>
            <a:r>
              <a:rPr lang="en-US" dirty="0" smtClean="0"/>
              <a:t>It is useful with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println</a:t>
            </a:r>
            <a:r>
              <a:rPr lang="en-US" dirty="0" smtClean="0"/>
              <a:t> statements.</a:t>
            </a:r>
          </a:p>
          <a:p>
            <a:pPr marL="0" indent="0" eaLnBrk="1" hangingPunct="1">
              <a:buNone/>
            </a:pPr>
            <a:endParaRPr lang="en-US" sz="22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marL="0" indent="0" eaLnBrk="1" hangingPunct="1">
              <a:buNone/>
            </a:pP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 pitchFamily="49" charset="0"/>
              </a:rPr>
              <a:t>nt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 hours = 1;</a:t>
            </a:r>
          </a:p>
          <a:p>
            <a:pPr marL="0" indent="0" eaLnBrk="1" hangingPunct="1">
              <a:buNone/>
            </a:pPr>
            <a:r>
              <a:rPr lang="en-US" sz="2200" b="1" dirty="0" err="1" smtClean="0">
                <a:solidFill>
                  <a:schemeClr val="accent2"/>
                </a:solidFill>
                <a:latin typeface="Courier New" pitchFamily="49" charset="0"/>
              </a:rPr>
              <a:t>System.out.print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("You worked " + hours +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		((hours &gt; 1) ? "hours” : "hour"));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2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OR</a:t>
            </a:r>
            <a:endParaRPr lang="en-US" sz="22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marL="0" indent="0" eaLnBrk="1" hangingPunct="1">
              <a:buNone/>
            </a:pP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hours = 1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String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hourOrHours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 =(hours &gt; 1)?“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hours”:”hour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”;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  <a:p>
            <a:pPr marL="0" indent="0" eaLnBrk="1" hangingPunct="1">
              <a:buNone/>
            </a:pP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System.out.print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("You worked " + hours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+ 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 pitchFamily="49" charset="0"/>
              </a:rPr>
              <a:t>hoursOrHours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)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200" b="1" dirty="0" smtClean="0">
              <a:solidFill>
                <a:schemeClr val="accent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501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Switch Statements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74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5138"/>
            <a:ext cx="8229600" cy="762000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/>
              <a:t>The </a:t>
            </a:r>
            <a:r>
              <a:rPr lang="en-US" sz="4000" b="1" smtClean="0">
                <a:solidFill>
                  <a:schemeClr val="accent2"/>
                </a:solidFill>
                <a:latin typeface="Courier New" pitchFamily="49" charset="0"/>
              </a:rPr>
              <a:t>switch</a:t>
            </a:r>
            <a:r>
              <a:rPr lang="en-US" smtClean="0"/>
              <a:t> Statement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769441"/>
          </a:xfrm>
        </p:spPr>
        <p:txBody>
          <a:bodyPr>
            <a:spAutoFit/>
          </a:bodyPr>
          <a:lstStyle/>
          <a:p>
            <a:pPr eaLnBrk="1" hangingPunct="1"/>
            <a:r>
              <a:rPr lang="en-US" dirty="0" smtClean="0"/>
              <a:t>Instead of a multi-branch if-else, one can use a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switch</a:t>
            </a:r>
            <a:r>
              <a:rPr lang="en-US" dirty="0" smtClean="0"/>
              <a:t> statement.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8888" y="2490647"/>
            <a:ext cx="7109011" cy="37548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numberOfDogs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;</a:t>
            </a:r>
            <a:endParaRPr lang="en-US" sz="14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…//Ask the user how many dogs they have</a:t>
            </a:r>
            <a:endParaRPr lang="en-US" sz="1400" dirty="0"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switch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numberOfDogs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 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1: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“That’s nice!"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400" i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2: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"Buddies!"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400" i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3: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“Three’s a crowd"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400" i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	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default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“Are you serious?!?"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400" i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33845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5138"/>
            <a:ext cx="8229600" cy="762000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/>
              <a:t>The </a:t>
            </a:r>
            <a:r>
              <a:rPr lang="en-US" sz="4000" b="1" smtClean="0">
                <a:solidFill>
                  <a:schemeClr val="accent2"/>
                </a:solidFill>
                <a:latin typeface="Courier New" pitchFamily="49" charset="0"/>
              </a:rPr>
              <a:t>switch</a:t>
            </a:r>
            <a:r>
              <a:rPr lang="en-US" smtClean="0"/>
              <a:t> Statement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58145"/>
            <a:ext cx="8229600" cy="769441"/>
          </a:xfrm>
        </p:spPr>
        <p:txBody>
          <a:bodyPr>
            <a:spAutoFit/>
          </a:bodyPr>
          <a:lstStyle/>
          <a:p>
            <a:pPr eaLnBrk="1" hangingPunct="1"/>
            <a:r>
              <a:rPr lang="en-US" dirty="0" smtClean="0"/>
              <a:t>It begins with the keyword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switch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/>
              <a:t>followed by a </a:t>
            </a:r>
            <a:r>
              <a:rPr lang="en-US" i="1" dirty="0" smtClean="0"/>
              <a:t>controlling expression.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64778" y="2239627"/>
            <a:ext cx="7682736" cy="37548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numberOfDogs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;	</a:t>
            </a:r>
            <a:endParaRPr lang="en-US" sz="14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…</a:t>
            </a:r>
            <a:endParaRPr lang="en-US" sz="1400" dirty="0"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switch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numberOfDogs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	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//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switch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 (the controlling expression)</a:t>
            </a:r>
            <a:endParaRPr lang="en-US" sz="14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1: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“That’s nice!"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2: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"Buddies!"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3: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“Three’s a crowd"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/>
              </a:rPr>
              <a:t>	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default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“Are you serious?!?"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5828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5138"/>
            <a:ext cx="8229600" cy="762000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/>
              <a:t>The </a:t>
            </a:r>
            <a:r>
              <a:rPr lang="en-US" sz="4000" b="1" smtClean="0">
                <a:solidFill>
                  <a:schemeClr val="accent2"/>
                </a:solidFill>
                <a:latin typeface="Courier New" pitchFamily="49" charset="0"/>
              </a:rPr>
              <a:t>switch</a:t>
            </a:r>
            <a:r>
              <a:rPr lang="en-US" smtClean="0"/>
              <a:t> Statement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16090"/>
            <a:ext cx="8615082" cy="2123658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sz="2000" dirty="0" smtClean="0"/>
              <a:t>Braces enclose a set of </a:t>
            </a:r>
            <a:r>
              <a:rPr lang="en-US" sz="2000" i="1" dirty="0" smtClean="0"/>
              <a:t>cases</a:t>
            </a:r>
            <a:r>
              <a:rPr lang="en-US" sz="2000" dirty="0" smtClean="0"/>
              <a:t>.</a:t>
            </a:r>
          </a:p>
          <a:p>
            <a:pPr lvl="1" eaLnBrk="1" hangingPunct="1"/>
            <a:r>
              <a:rPr lang="en-US" dirty="0" smtClean="0"/>
              <a:t>Each case begins with </a:t>
            </a:r>
            <a:r>
              <a:rPr lang="en-US" b="1" dirty="0" smtClean="0">
                <a:solidFill>
                  <a:srgbClr val="C00000"/>
                </a:solidFill>
              </a:rPr>
              <a:t>case</a:t>
            </a:r>
            <a:r>
              <a:rPr lang="en-US" dirty="0" smtClean="0"/>
              <a:t> followed by a </a:t>
            </a:r>
            <a:r>
              <a:rPr lang="en-US" i="1" dirty="0" smtClean="0"/>
              <a:t>case label</a:t>
            </a:r>
            <a:r>
              <a:rPr lang="en-US" dirty="0" smtClean="0"/>
              <a:t>.</a:t>
            </a:r>
          </a:p>
          <a:p>
            <a:pPr lvl="1" eaLnBrk="1" hangingPunct="1"/>
            <a:r>
              <a:rPr lang="en-US" dirty="0" smtClean="0"/>
              <a:t>The case label is followed by a colon (:), then one or more statements.  </a:t>
            </a:r>
          </a:p>
          <a:p>
            <a:pPr eaLnBrk="1" hangingPunct="1"/>
            <a:r>
              <a:rPr lang="en-US" sz="2000" dirty="0" smtClean="0"/>
              <a:t>If the value of the controlling expression matches the case label of a particular case, the statements for that case are executed. </a:t>
            </a:r>
          </a:p>
        </p:txBody>
      </p:sp>
      <p:sp>
        <p:nvSpPr>
          <p:cNvPr id="5" name="Rectangle 4"/>
          <p:cNvSpPr/>
          <p:nvPr/>
        </p:nvSpPr>
        <p:spPr>
          <a:xfrm>
            <a:off x="700242" y="3187892"/>
            <a:ext cx="7682736" cy="37548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numberOfDogs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;	</a:t>
            </a:r>
            <a:endParaRPr lang="en-US" sz="14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…</a:t>
            </a:r>
            <a:endParaRPr lang="en-US" sz="1400" dirty="0"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switch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numberOfDogs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	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//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switch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 (the controlling expression)</a:t>
            </a:r>
            <a:endParaRPr lang="en-US" sz="14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1: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“That’s nice!"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2: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"Buddies!"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3: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“Three’s a crowd"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/>
              </a:rPr>
              <a:t>	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default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“Are you serious?!?"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80845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5138"/>
            <a:ext cx="8229600" cy="762000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/>
              <a:t>The </a:t>
            </a:r>
            <a:r>
              <a:rPr lang="en-US" sz="4000" b="1" smtClean="0">
                <a:solidFill>
                  <a:schemeClr val="accent2"/>
                </a:solidFill>
                <a:latin typeface="Courier New" pitchFamily="49" charset="0"/>
              </a:rPr>
              <a:t>switch</a:t>
            </a:r>
            <a:r>
              <a:rPr lang="en-US" smtClean="0"/>
              <a:t> Statement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95"/>
            <a:ext cx="8615082" cy="1514261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/>
              <a:t>An optional </a:t>
            </a:r>
            <a:r>
              <a:rPr lang="en-US" b="1" dirty="0" smtClean="0">
                <a:solidFill>
                  <a:srgbClr val="C00000"/>
                </a:solidFill>
              </a:rPr>
              <a:t>break</a:t>
            </a:r>
            <a:r>
              <a:rPr lang="en-US" dirty="0" smtClean="0"/>
              <a:t> statement prevents statements from later cases being executed. </a:t>
            </a:r>
          </a:p>
          <a:p>
            <a:pPr eaLnBrk="1" hangingPunct="1"/>
            <a:r>
              <a:rPr lang="en-US" dirty="0" smtClean="0"/>
              <a:t>Statements in the </a:t>
            </a:r>
            <a:r>
              <a:rPr lang="en-US" b="1" dirty="0">
                <a:solidFill>
                  <a:srgbClr val="C00000"/>
                </a:solidFill>
              </a:rPr>
              <a:t>default</a:t>
            </a:r>
            <a:r>
              <a:rPr lang="en-US" dirty="0" smtClean="0"/>
              <a:t> case are executed if no other case is matched.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598644" y="2900031"/>
            <a:ext cx="7682736" cy="37548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numberOfDogs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;	</a:t>
            </a:r>
            <a:endParaRPr lang="en-US" sz="14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…</a:t>
            </a:r>
            <a:endParaRPr lang="en-US" sz="1400" dirty="0"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switch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numberOfDogs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	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//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switch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 (the controlling expression)</a:t>
            </a:r>
            <a:endParaRPr lang="en-US" sz="14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1: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“That’s nice!"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2: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"Buddies!"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3: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“Three’s a crowd"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/>
              </a:rPr>
              <a:t>	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default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“Are you serious?!?"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13675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Savitch5Template</Template>
  <TotalTime>0</TotalTime>
  <Words>2262</Words>
  <Application>Microsoft Macintosh PowerPoint</Application>
  <PresentationFormat>On-screen Show (4:3)</PresentationFormat>
  <Paragraphs>425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Savitch4Template</vt:lpstr>
      <vt:lpstr>CSCI 1301 Introduction to Computing and Programming</vt:lpstr>
      <vt:lpstr>Practice (if statements)</vt:lpstr>
      <vt:lpstr>The Conditional Operator</vt:lpstr>
      <vt:lpstr>The Conditional Operator</vt:lpstr>
      <vt:lpstr>Switch Statements</vt:lpstr>
      <vt:lpstr>The switch Statement</vt:lpstr>
      <vt:lpstr>The switch Statement</vt:lpstr>
      <vt:lpstr>The switch Statement</vt:lpstr>
      <vt:lpstr>The switch Statement</vt:lpstr>
      <vt:lpstr>The switch Statement</vt:lpstr>
      <vt:lpstr>PowerPoint Presentation</vt:lpstr>
      <vt:lpstr>The switch Statement</vt:lpstr>
      <vt:lpstr>The switch Statement</vt:lpstr>
      <vt:lpstr>The switch Statement</vt:lpstr>
      <vt:lpstr>The switch Statement</vt:lpstr>
      <vt:lpstr>Enumerations in Switch Statements</vt:lpstr>
      <vt:lpstr>PowerPoint Presentation</vt:lpstr>
      <vt:lpstr>Summary Questions</vt:lpstr>
      <vt:lpstr>Precedence Rules</vt:lpstr>
      <vt:lpstr>Precedence Rules</vt:lpstr>
      <vt:lpstr>Precedence Rules</vt:lpstr>
      <vt:lpstr>Precedence Rules</vt:lpstr>
      <vt:lpstr>The exit Method</vt:lpstr>
      <vt:lpstr>Flow of Control: Loops</vt:lpstr>
      <vt:lpstr>Java Loop Statements</vt:lpstr>
      <vt:lpstr>The while Statement</vt:lpstr>
      <vt:lpstr>The while Statement</vt:lpstr>
      <vt:lpstr>PowerPoint Presentation</vt:lpstr>
      <vt:lpstr>The while Statement </vt:lpstr>
      <vt:lpstr>Practice #1</vt:lpstr>
      <vt:lpstr>Practice #2</vt:lpstr>
      <vt:lpstr>Practice #3</vt:lpstr>
      <vt:lpstr>Practice #3</vt:lpstr>
      <vt:lpstr>Practice 4: Letter grades to numbers</vt:lpstr>
      <vt:lpstr>Practice 5: Storm Classification</vt:lpstr>
      <vt:lpstr>Practice 6</vt:lpstr>
      <vt:lpstr>Announcements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2012-08-25T20:36:00Z</dcterms:created>
  <dcterms:modified xsi:type="dcterms:W3CDTF">2015-06-22T02:33:01Z</dcterms:modified>
</cp:coreProperties>
</file>