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51" r:id="rId1"/>
  </p:sldMasterIdLst>
  <p:notesMasterIdLst>
    <p:notesMasterId r:id="rId64"/>
  </p:notesMasterIdLst>
  <p:handoutMasterIdLst>
    <p:handoutMasterId r:id="rId65"/>
  </p:handoutMasterIdLst>
  <p:sldIdLst>
    <p:sldId id="335" r:id="rId2"/>
    <p:sldId id="449" r:id="rId3"/>
    <p:sldId id="336" r:id="rId4"/>
    <p:sldId id="954" r:id="rId5"/>
    <p:sldId id="861" r:id="rId6"/>
    <p:sldId id="964" r:id="rId7"/>
    <p:sldId id="914" r:id="rId8"/>
    <p:sldId id="915" r:id="rId9"/>
    <p:sldId id="916" r:id="rId10"/>
    <p:sldId id="917" r:id="rId11"/>
    <p:sldId id="918" r:id="rId12"/>
    <p:sldId id="919" r:id="rId13"/>
    <p:sldId id="955" r:id="rId14"/>
    <p:sldId id="956" r:id="rId15"/>
    <p:sldId id="968" r:id="rId16"/>
    <p:sldId id="969" r:id="rId17"/>
    <p:sldId id="972" r:id="rId18"/>
    <p:sldId id="971" r:id="rId19"/>
    <p:sldId id="938" r:id="rId20"/>
    <p:sldId id="939" r:id="rId21"/>
    <p:sldId id="940" r:id="rId22"/>
    <p:sldId id="941" r:id="rId23"/>
    <p:sldId id="818" r:id="rId24"/>
    <p:sldId id="867" r:id="rId25"/>
    <p:sldId id="866" r:id="rId26"/>
    <p:sldId id="820" r:id="rId27"/>
    <p:sldId id="821" r:id="rId28"/>
    <p:sldId id="945" r:id="rId29"/>
    <p:sldId id="895" r:id="rId30"/>
    <p:sldId id="910" r:id="rId31"/>
    <p:sldId id="911" r:id="rId32"/>
    <p:sldId id="912" r:id="rId33"/>
    <p:sldId id="913" r:id="rId34"/>
    <p:sldId id="829" r:id="rId35"/>
    <p:sldId id="873" r:id="rId36"/>
    <p:sldId id="977" r:id="rId37"/>
    <p:sldId id="978" r:id="rId38"/>
    <p:sldId id="831" r:id="rId39"/>
    <p:sldId id="881" r:id="rId40"/>
    <p:sldId id="880" r:id="rId41"/>
    <p:sldId id="834" r:id="rId42"/>
    <p:sldId id="836" r:id="rId43"/>
    <p:sldId id="837" r:id="rId44"/>
    <p:sldId id="882" r:id="rId45"/>
    <p:sldId id="961" r:id="rId46"/>
    <p:sldId id="921" r:id="rId47"/>
    <p:sldId id="883" r:id="rId48"/>
    <p:sldId id="884" r:id="rId49"/>
    <p:sldId id="843" r:id="rId50"/>
    <p:sldId id="844" r:id="rId51"/>
    <p:sldId id="975" r:id="rId52"/>
    <p:sldId id="959" r:id="rId53"/>
    <p:sldId id="960" r:id="rId54"/>
    <p:sldId id="848" r:id="rId55"/>
    <p:sldId id="886" r:id="rId56"/>
    <p:sldId id="902" r:id="rId57"/>
    <p:sldId id="849" r:id="rId58"/>
    <p:sldId id="887" r:id="rId59"/>
    <p:sldId id="850" r:id="rId60"/>
    <p:sldId id="949" r:id="rId61"/>
    <p:sldId id="951" r:id="rId62"/>
    <p:sldId id="952" r:id="rId63"/>
  </p:sldIdLst>
  <p:sldSz cx="9144000" cy="6858000" type="screen4x3"/>
  <p:notesSz cx="6934200" cy="100711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72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33CC"/>
    <a:srgbClr val="CCFFCC"/>
    <a:srgbClr val="FFDD87"/>
    <a:srgbClr val="FFD1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8" autoAdjust="0"/>
    <p:restoredTop sz="94683" autoAdjust="0"/>
  </p:normalViewPr>
  <p:slideViewPr>
    <p:cSldViewPr snapToGrid="0">
      <p:cViewPr varScale="1">
        <p:scale>
          <a:sx n="86" d="100"/>
          <a:sy n="86" d="100"/>
        </p:scale>
        <p:origin x="-112" y="-10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602"/>
    </p:cViewPr>
  </p:sorterViewPr>
  <p:notesViewPr>
    <p:cSldViewPr snapToGrid="0">
      <p:cViewPr varScale="1">
        <p:scale>
          <a:sx n="54" d="100"/>
          <a:sy n="54" d="100"/>
        </p:scale>
        <p:origin x="-1890" y="-108"/>
      </p:cViewPr>
      <p:guideLst>
        <p:guide orient="horz" pos="3172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handoutMaster" Target="handoutMasters/handoutMaster1.xml"/><Relationship Id="rId66" Type="http://schemas.openxmlformats.org/officeDocument/2006/relationships/printerSettings" Target="printerSettings/printerSettings1.bin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4" tIns="48582" rIns="97164" bIns="48582" numCol="1" anchor="t" anchorCtr="0" compatLnSpc="1">
            <a:prstTxWarp prst="textNoShape">
              <a:avLst/>
            </a:prstTxWarp>
          </a:bodyPr>
          <a:lstStyle>
            <a:lvl1pPr algn="l" defTabSz="97155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4" tIns="48582" rIns="97164" bIns="48582" numCol="1" anchor="t" anchorCtr="0" compatLnSpc="1">
            <a:prstTxWarp prst="textNoShape">
              <a:avLst/>
            </a:prstTxWarp>
          </a:bodyPr>
          <a:lstStyle>
            <a:lvl1pPr algn="r" defTabSz="97155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67863"/>
            <a:ext cx="300513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4" tIns="48582" rIns="97164" bIns="48582" numCol="1" anchor="b" anchorCtr="0" compatLnSpc="1">
            <a:prstTxWarp prst="textNoShape">
              <a:avLst/>
            </a:prstTxWarp>
          </a:bodyPr>
          <a:lstStyle>
            <a:lvl1pPr algn="l" defTabSz="97155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9567863"/>
            <a:ext cx="3005137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4" tIns="48582" rIns="97164" bIns="48582" numCol="1" anchor="b" anchorCtr="0" compatLnSpc="1">
            <a:prstTxWarp prst="textNoShape">
              <a:avLst/>
            </a:prstTxWarp>
          </a:bodyPr>
          <a:lstStyle>
            <a:lvl1pPr algn="r" defTabSz="97155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00376F1-73F2-41CB-9F8A-DFE6DF5244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41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9325" y="755650"/>
            <a:ext cx="5035550" cy="3776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783138"/>
            <a:ext cx="5546725" cy="453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66275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9566275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043CDDB-18AD-4D8A-BBE4-889053665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577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89459" indent="-3036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14552" indent="-24291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700373" indent="-24291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86193" indent="-24291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72014" indent="-24291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57835" indent="-24291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43655" indent="-24291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29476" indent="-24291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4F7679-BF54-2C4F-9FCA-55F72660B1D6}" type="slidenum">
              <a:rPr lang="en-US"/>
              <a:pPr eaLnBrk="1" hangingPunct="1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23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239922"/>
            <a:ext cx="7772400" cy="1470025"/>
          </a:xfrm>
        </p:spPr>
        <p:txBody>
          <a:bodyPr/>
          <a:lstStyle>
            <a:lvl1pPr>
              <a:defRPr>
                <a:latin typeface="Bookman Old Style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12628"/>
            <a:ext cx="6400800" cy="687341"/>
          </a:xfrm>
        </p:spPr>
        <p:txBody>
          <a:bodyPr/>
          <a:lstStyle>
            <a:lvl1pPr marL="0" indent="0" algn="ctr">
              <a:buFontTx/>
              <a:buNone/>
              <a:defRPr>
                <a:latin typeface="Bookman Old Style" pitchFamily="18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644525" y="6243471"/>
            <a:ext cx="8499475" cy="182562"/>
          </a:xfrm>
        </p:spPr>
        <p:txBody>
          <a:bodyPr/>
          <a:lstStyle>
            <a:lvl1pPr>
              <a:defRPr>
                <a:latin typeface="Bookman Old Style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730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5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68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5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200" u="sng">
                <a:latin typeface="Bookman Old Style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Bookman Old Style" pitchFamily="18" charset="0"/>
              </a:defRPr>
            </a:lvl1pPr>
            <a:lvl2pPr>
              <a:defRPr sz="2000">
                <a:latin typeface="Bookman Old Style" pitchFamily="18" charset="0"/>
              </a:defRPr>
            </a:lvl2pPr>
            <a:lvl3pPr>
              <a:defRPr sz="1800">
                <a:latin typeface="Bookman Old Style" pitchFamily="18" charset="0"/>
              </a:defRPr>
            </a:lvl3pPr>
            <a:lvl4pPr>
              <a:defRPr sz="1800">
                <a:latin typeface="Bookman Old Style" pitchFamily="18" charset="0"/>
              </a:defRPr>
            </a:lvl4pPr>
            <a:lvl5pPr>
              <a:defRPr sz="1800">
                <a:latin typeface="Bookman Old Style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Bookman Old Style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68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4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3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2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2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7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9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6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4525" y="6580188"/>
            <a:ext cx="84994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685800" y="6507163"/>
            <a:ext cx="8229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sz="900" dirty="0" smtClean="0"/>
              <a:t>Uses material from </a:t>
            </a:r>
            <a:r>
              <a:rPr lang="en-US" sz="900" i="1" dirty="0" smtClean="0"/>
              <a:t>JAVA: An Introduction to Problem Solving &amp; Programming, 6</a:t>
            </a:r>
            <a:r>
              <a:rPr lang="en-US" sz="900" baseline="30000" dirty="0" smtClean="0"/>
              <a:t>th</a:t>
            </a:r>
            <a:r>
              <a:rPr lang="en-US" sz="900" dirty="0" smtClean="0"/>
              <a:t> Ed. By Walter </a:t>
            </a:r>
            <a:r>
              <a:rPr lang="en-US" sz="900" dirty="0" err="1" smtClean="0"/>
              <a:t>Savitch</a:t>
            </a:r>
            <a:r>
              <a:rPr lang="en-US" sz="900" dirty="0" smtClean="0"/>
              <a:t> ISBN 0132162709</a:t>
            </a:r>
            <a:r>
              <a:rPr lang="en-US" sz="900" dirty="0" smtClean="0">
                <a:cs typeface="Arial" charset="0"/>
              </a:rPr>
              <a:t> © 2012 Pearson Education, Inc.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31863" y="2519363"/>
            <a:ext cx="7307262" cy="1143000"/>
          </a:xfrm>
        </p:spPr>
        <p:txBody>
          <a:bodyPr/>
          <a:lstStyle/>
          <a:p>
            <a:pPr algn="ctr" eaLnBrk="1" hangingPunct="1"/>
            <a:r>
              <a:rPr lang="en-US" b="1" dirty="0" smtClean="0"/>
              <a:t>CSCI 1301</a:t>
            </a:r>
            <a:br>
              <a:rPr lang="en-US" b="1" dirty="0" smtClean="0"/>
            </a:br>
            <a:r>
              <a:rPr lang="en-US" sz="3400" dirty="0" smtClean="0"/>
              <a:t>Introduction to Computing and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079875"/>
            <a:ext cx="6400800" cy="519113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Summer 2015</a:t>
            </a:r>
            <a:endParaRPr lang="en-US" sz="3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8931" y="1547719"/>
            <a:ext cx="7977187" cy="5084469"/>
          </a:xfrm>
        </p:spPr>
        <p:txBody>
          <a:bodyPr>
            <a:spAutoFit/>
          </a:bodyPr>
          <a:lstStyle/>
          <a:p>
            <a:pPr eaLnBrk="1" hangingPunct="1">
              <a:buFontTx/>
              <a:buNone/>
            </a:pPr>
            <a:r>
              <a:rPr lang="en-US" sz="2200" dirty="0" smtClean="0"/>
              <a:t>Variables Needed</a:t>
            </a:r>
          </a:p>
          <a:p>
            <a:pPr eaLnBrk="1" hangingPunct="1"/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GROWTH_RATE</a:t>
            </a:r>
            <a:r>
              <a:rPr lang="en-US" sz="2000" dirty="0" smtClean="0"/>
              <a:t> —hourly growth rate of the fan population </a:t>
            </a:r>
          </a:p>
          <a:p>
            <a:pPr lvl="1" eaLnBrk="1" hangingPunct="1"/>
            <a:r>
              <a:rPr lang="en-US" sz="1600" dirty="0" smtClean="0"/>
              <a:t>(a constant 0.95)</a:t>
            </a:r>
          </a:p>
          <a:p>
            <a:pPr eaLnBrk="1" hangingPunct="1"/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ONE_STUDENT_VOLUME</a:t>
            </a:r>
            <a:r>
              <a:rPr lang="en-US" sz="2000" dirty="0" smtClean="0"/>
              <a:t> —volume of an average student </a:t>
            </a:r>
          </a:p>
          <a:p>
            <a:pPr lvl="1" eaLnBrk="1" hangingPunct="1"/>
            <a:r>
              <a:rPr lang="en-US" sz="1600" dirty="0" smtClean="0"/>
              <a:t>(a constant 2.5)</a:t>
            </a:r>
          </a:p>
          <a:p>
            <a:pPr eaLnBrk="1" hangingPunct="1"/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sectionVolume</a:t>
            </a:r>
            <a:r>
              <a:rPr lang="en-US" sz="2000" dirty="0" smtClean="0"/>
              <a:t> — volume of the student section</a:t>
            </a:r>
          </a:p>
          <a:p>
            <a:pPr eaLnBrk="1" hangingPunct="1"/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startPopulation</a:t>
            </a:r>
            <a:r>
              <a:rPr lang="en-US" sz="2000" dirty="0" smtClean="0"/>
              <a:t> —initial number of students</a:t>
            </a:r>
          </a:p>
          <a:p>
            <a:pPr eaLnBrk="1" hangingPunct="1"/>
            <a:r>
              <a:rPr lang="en-US" sz="2400" b="1" dirty="0" err="1" smtClean="0">
                <a:solidFill>
                  <a:schemeClr val="accent2"/>
                </a:solidFill>
                <a:latin typeface="Courier New" pitchFamily="49" charset="0"/>
              </a:rPr>
              <a:t>countHour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dirty="0" smtClean="0"/>
              <a:t>—hour counter</a:t>
            </a:r>
          </a:p>
          <a:p>
            <a:pPr eaLnBrk="1" hangingPunct="1"/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Population </a:t>
            </a:r>
            <a:r>
              <a:rPr lang="en-US" sz="2000" dirty="0"/>
              <a:t>—current number of </a:t>
            </a:r>
            <a:r>
              <a:rPr lang="en-US" sz="2000" dirty="0" smtClean="0"/>
              <a:t>students</a:t>
            </a:r>
          </a:p>
          <a:p>
            <a:pPr eaLnBrk="1" hangingPunct="1"/>
            <a:r>
              <a:rPr lang="en-US" sz="2400" b="1" dirty="0" err="1" smtClean="0">
                <a:solidFill>
                  <a:schemeClr val="accent2"/>
                </a:solidFill>
                <a:latin typeface="Courier New" pitchFamily="49" charset="0"/>
              </a:rPr>
              <a:t>totalStudentVolume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dirty="0"/>
              <a:t>—total volume of all the </a:t>
            </a:r>
            <a:r>
              <a:rPr lang="en-US" sz="2000" dirty="0" smtClean="0"/>
              <a:t>students</a:t>
            </a:r>
          </a:p>
          <a:p>
            <a:pPr eaLnBrk="1" hangingPunct="1"/>
            <a:r>
              <a:rPr lang="en-US" sz="2400" b="1" dirty="0" err="1" smtClean="0">
                <a:solidFill>
                  <a:schemeClr val="accent2"/>
                </a:solidFill>
                <a:latin typeface="Courier New" pitchFamily="49" charset="0"/>
              </a:rPr>
              <a:t>newStudents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dirty="0"/>
              <a:t>—number of </a:t>
            </a:r>
            <a:r>
              <a:rPr lang="en-US" sz="2000" dirty="0" smtClean="0"/>
              <a:t>students that joined this hour</a:t>
            </a:r>
          </a:p>
          <a:p>
            <a:pPr eaLnBrk="1" hangingPunct="1"/>
            <a:r>
              <a:rPr lang="en-US" sz="2400" b="1" dirty="0" err="1" smtClean="0">
                <a:solidFill>
                  <a:schemeClr val="accent2"/>
                </a:solidFill>
                <a:latin typeface="Courier New" pitchFamily="49" charset="0"/>
              </a:rPr>
              <a:t>newStudentVolume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dirty="0"/>
              <a:t>—volume of new </a:t>
            </a:r>
            <a:r>
              <a:rPr lang="en-US" sz="2000" dirty="0" smtClean="0"/>
              <a:t>students</a:t>
            </a:r>
            <a:endParaRPr lang="en-US" sz="2000" dirty="0"/>
          </a:p>
          <a:p>
            <a:pPr eaLnBrk="1" hangingPunct="1"/>
            <a:endParaRPr lang="en-US" sz="2000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55830" y="310645"/>
            <a:ext cx="9144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u="sng" dirty="0" smtClean="0">
                <a:latin typeface="Bookman Old Style" pitchFamily="18" charset="0"/>
              </a:rPr>
              <a:t>Programming Example: Student Section</a:t>
            </a:r>
            <a:endParaRPr lang="en-US" sz="3200" u="sng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066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91672" y="483625"/>
            <a:ext cx="7897904" cy="569386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1400" dirty="0">
              <a:latin typeface="Consolas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java.util.Scanner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endParaRPr lang="en-US" sz="1400" dirty="0">
              <a:latin typeface="Consolas"/>
            </a:endParaRPr>
          </a:p>
          <a:p>
            <a:pPr algn="l"/>
            <a:r>
              <a:rPr lang="en-US" sz="1400" dirty="0">
                <a:solidFill>
                  <a:srgbClr val="3F5FBF"/>
                </a:solidFill>
                <a:latin typeface="Consolas"/>
              </a:rPr>
              <a:t>/**</a:t>
            </a:r>
          </a:p>
          <a:p>
            <a:pPr algn="l"/>
            <a:r>
              <a:rPr lang="en-US" sz="1400" dirty="0">
                <a:solidFill>
                  <a:srgbClr val="3F5FBF"/>
                </a:solidFill>
                <a:latin typeface="Consolas"/>
              </a:rPr>
              <a:t> Program to calculate how long it will take </a:t>
            </a:r>
            <a:r>
              <a:rPr lang="en-US" sz="1400" dirty="0" smtClean="0">
                <a:solidFill>
                  <a:srgbClr val="3F5FBF"/>
                </a:solidFill>
                <a:latin typeface="Consolas"/>
              </a:rPr>
              <a:t>fill the student section in Sanford Stadium</a:t>
            </a:r>
            <a:endParaRPr lang="en-US" sz="1400" u="sng" dirty="0">
              <a:solidFill>
                <a:srgbClr val="3F5FBF"/>
              </a:solidFill>
              <a:latin typeface="Consolas"/>
            </a:endParaRPr>
          </a:p>
          <a:p>
            <a:pPr algn="l"/>
            <a:r>
              <a:rPr lang="en-US" sz="1400" dirty="0">
                <a:solidFill>
                  <a:srgbClr val="3F5FBF"/>
                </a:solidFill>
                <a:latin typeface="Consolas"/>
              </a:rPr>
              <a:t>*/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StudentSection</a:t>
            </a:r>
            <a:endParaRPr lang="en-US" sz="1400" b="1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i="1" dirty="0">
                <a:solidFill>
                  <a:srgbClr val="0000C0"/>
                </a:solidFill>
                <a:latin typeface="Consolas"/>
              </a:rPr>
              <a:t>GROWTH_RATE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 = 0.95;     </a:t>
            </a:r>
            <a:r>
              <a:rPr lang="en-US" sz="1400" b="1" i="1" dirty="0">
                <a:solidFill>
                  <a:srgbClr val="3F7F5F"/>
                </a:solidFill>
                <a:latin typeface="Consolas"/>
              </a:rPr>
              <a:t>//95% per </a:t>
            </a:r>
            <a:r>
              <a:rPr lang="en-US" sz="1400" b="1" i="1" dirty="0" smtClean="0">
                <a:solidFill>
                  <a:srgbClr val="3F7F5F"/>
                </a:solidFill>
                <a:latin typeface="Consolas"/>
              </a:rPr>
              <a:t>hour</a:t>
            </a:r>
            <a:endParaRPr lang="en-US" sz="1400" b="1" i="1" dirty="0">
              <a:solidFill>
                <a:srgbClr val="3F7F5F"/>
              </a:solidFill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i="1" dirty="0" smtClean="0">
                <a:solidFill>
                  <a:srgbClr val="0000C0"/>
                </a:solidFill>
                <a:latin typeface="Consolas"/>
              </a:rPr>
              <a:t>ONE_STUDENT_VOLUME</a:t>
            </a:r>
            <a:r>
              <a:rPr lang="en-US" sz="1400" b="1" i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400" b="1" i="1" dirty="0" smtClean="0">
                <a:solidFill>
                  <a:srgbClr val="000000"/>
                </a:solidFill>
                <a:latin typeface="Consolas"/>
              </a:rPr>
              <a:t>2.5; </a:t>
            </a:r>
            <a:r>
              <a:rPr lang="en-US" sz="1400" b="1" i="1" dirty="0">
                <a:solidFill>
                  <a:srgbClr val="3F7F5F"/>
                </a:solidFill>
                <a:latin typeface="Consolas"/>
              </a:rPr>
              <a:t>//cubic feet</a:t>
            </a:r>
          </a:p>
          <a:p>
            <a:pPr algn="l"/>
            <a:endParaRPr lang="en-US" sz="1400" dirty="0"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"Enter the total volume of 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the student section"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400" i="1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"in cubic feet: 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Scanner </a:t>
            </a:r>
            <a:r>
              <a:rPr lang="en-US" sz="1400" u="sng" dirty="0">
                <a:solidFill>
                  <a:srgbClr val="000000"/>
                </a:solidFill>
                <a:latin typeface="Consolas"/>
              </a:rPr>
              <a:t>keyboard = </a:t>
            </a:r>
            <a:r>
              <a:rPr lang="en-US" sz="1400" b="1" u="sng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u="sng" dirty="0">
                <a:solidFill>
                  <a:srgbClr val="000000"/>
                </a:solidFill>
                <a:latin typeface="Consolas"/>
              </a:rPr>
              <a:t> Scanner(System.</a:t>
            </a:r>
            <a:r>
              <a:rPr lang="en-US" sz="1400" b="1" i="1" u="sng" dirty="0">
                <a:solidFill>
                  <a:srgbClr val="0000C0"/>
                </a:solidFill>
                <a:latin typeface="Consolas"/>
              </a:rPr>
              <a:t>in</a:t>
            </a:r>
            <a:r>
              <a:rPr lang="en-US" sz="1400" b="1" i="1" u="sng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sectionVolume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keyboard.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nextDouble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 );</a:t>
            </a:r>
          </a:p>
          <a:p>
            <a:pPr algn="l"/>
            <a:endParaRPr lang="en-US" sz="1400" dirty="0"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"Enter the 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number 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of"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“students currently in the section: 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startPopulation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keyboard.nextInt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 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countHour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= 0;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population =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startPopulation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totalStudentVolume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= population * </a:t>
            </a:r>
            <a:r>
              <a:rPr lang="en-US" sz="1400" b="1" i="1" dirty="0" smtClean="0">
                <a:solidFill>
                  <a:srgbClr val="0000C0"/>
                </a:solidFill>
                <a:latin typeface="Consolas"/>
              </a:rPr>
              <a:t>ONE_STUDENT_VOLUME</a:t>
            </a:r>
            <a:r>
              <a:rPr lang="en-US" sz="1400" b="1" i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400" b="1" i="1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50186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91672" y="985665"/>
            <a:ext cx="8552328" cy="483209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     while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totalStudentVolume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&lt;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sectionVolume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	 double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newStudents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population * </a:t>
            </a:r>
            <a:r>
              <a:rPr lang="en-US" sz="1400" b="1" i="1" dirty="0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GROWTH_RATE</a:t>
            </a:r>
            <a:r>
              <a:rPr lang="en-US" sz="1400" b="1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	 double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newStudentVolume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newStudents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sz="1400" b="1" i="1" dirty="0" smtClean="0">
                <a:solidFill>
                  <a:srgbClr val="0000C0"/>
                </a:solidFill>
                <a:latin typeface="Consolas"/>
              </a:rPr>
              <a:t>ONE_STUDENT_VOLUME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	 population </a:t>
            </a:r>
            <a:r>
              <a:rPr lang="en-US" sz="1400" dirty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= </a:t>
            </a:r>
            <a:r>
              <a:rPr lang="en-US" sz="1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population +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newStudents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	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totalStudentVolume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totalStudentVolume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newStudentVolume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countHour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++;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algn="l"/>
            <a:endParaRPr lang="en-US" sz="1400" dirty="0"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"Starting with a 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population 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of 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startPopulation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"and a 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student section 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with a volume of 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+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sectionVolume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+ 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          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 cubic feet,"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"after 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countHour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hours,"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400" i="1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"the 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section 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will be filled with 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	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		(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population + </a:t>
            </a:r>
            <a:r>
              <a:rPr lang="en-US" sz="1400" b="1" dirty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 </a:t>
            </a:r>
            <a:r>
              <a:rPr lang="en-US" sz="1400" b="1" dirty="0" smtClean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rowdy students."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);</a:t>
            </a:r>
            <a:endParaRPr lang="en-US" sz="14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"They will fill a volume of 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            (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totalStudentVolume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 cubic feet."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endParaRPr lang="en-US" sz="1400" dirty="0"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“Better not leave your seat!"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400" i="1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5083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60295" y="616504"/>
            <a:ext cx="8229600" cy="5847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u="sng" dirty="0">
                <a:latin typeface="Bookman Old Style" pitchFamily="18" charset="0"/>
              </a:rPr>
              <a:t>Infinite Loops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3765" y="1572595"/>
            <a:ext cx="8830235" cy="1581972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en-US" sz="2200" dirty="0" smtClean="0">
                <a:latin typeface="Bookman Old Style" pitchFamily="18" charset="0"/>
              </a:rPr>
              <a:t>A loop which repeats without end is called an </a:t>
            </a:r>
            <a:r>
              <a:rPr lang="en-US" sz="2200" i="1" dirty="0" smtClean="0">
                <a:latin typeface="Bookman Old Style" pitchFamily="18" charset="0"/>
              </a:rPr>
              <a:t>infinite loop.</a:t>
            </a:r>
          </a:p>
          <a:p>
            <a:pPr eaLnBrk="1" hangingPunct="1"/>
            <a:r>
              <a:rPr lang="en-US" sz="2200" dirty="0" smtClean="0">
                <a:latin typeface="Bookman Old Style" pitchFamily="18" charset="0"/>
              </a:rPr>
              <a:t>If the controlling </a:t>
            </a:r>
            <a:r>
              <a:rPr lang="en-US" sz="2200" dirty="0" err="1" smtClean="0">
                <a:latin typeface="Bookman Old Style" pitchFamily="18" charset="0"/>
              </a:rPr>
              <a:t>boolean</a:t>
            </a:r>
            <a:r>
              <a:rPr lang="en-US" sz="2200" dirty="0" smtClean="0">
                <a:latin typeface="Bookman Old Style" pitchFamily="18" charset="0"/>
              </a:rPr>
              <a:t> expression never becomes false, a loop will repeat without ending.</a:t>
            </a:r>
          </a:p>
          <a:p>
            <a:pPr eaLnBrk="1" hangingPunct="1"/>
            <a:r>
              <a:rPr lang="en-US" sz="2200" dirty="0" smtClean="0">
                <a:latin typeface="Bookman Old Style" pitchFamily="18" charset="0"/>
              </a:rPr>
              <a:t>When would the following be an infinite loop?</a:t>
            </a:r>
          </a:p>
        </p:txBody>
      </p:sp>
      <p:sp>
        <p:nvSpPr>
          <p:cNvPr id="5" name="Rectangle 4"/>
          <p:cNvSpPr/>
          <p:nvPr/>
        </p:nvSpPr>
        <p:spPr>
          <a:xfrm>
            <a:off x="560295" y="4334172"/>
            <a:ext cx="7557246" cy="181588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totalStudentVolume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&lt;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sectionVolume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	double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newStudents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population * </a:t>
            </a:r>
            <a:r>
              <a:rPr lang="en-US" sz="1400" b="1" i="1" dirty="0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GROWTH_RATE</a:t>
            </a:r>
            <a:r>
              <a:rPr lang="en-US" sz="1400" b="1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	double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newStudentVolume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newStudents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* </a:t>
            </a:r>
            <a:r>
              <a:rPr lang="en-US" sz="1400" b="1" i="1" dirty="0" smtClean="0">
                <a:solidFill>
                  <a:srgbClr val="0000C0"/>
                </a:solidFill>
                <a:latin typeface="Consolas"/>
              </a:rPr>
              <a:t>ONE_STUDENT_VOLUME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	population </a:t>
            </a:r>
            <a:r>
              <a:rPr lang="en-US" sz="1400" dirty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= </a:t>
            </a:r>
            <a:r>
              <a:rPr lang="en-US" sz="1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population +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newStudents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totalStudentVolume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totalStudentVolume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newStudentVolume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countHour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++;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21400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60295" y="598572"/>
            <a:ext cx="8229600" cy="5847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u="sng" dirty="0">
                <a:latin typeface="Bookman Old Style" pitchFamily="18" charset="0"/>
              </a:rPr>
              <a:t>Infinite Loops</a:t>
            </a:r>
          </a:p>
        </p:txBody>
      </p:sp>
      <p:sp>
        <p:nvSpPr>
          <p:cNvPr id="4" name="Rectangle 3"/>
          <p:cNvSpPr/>
          <p:nvPr/>
        </p:nvSpPr>
        <p:spPr>
          <a:xfrm>
            <a:off x="896472" y="1577335"/>
            <a:ext cx="7557246" cy="20313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endParaRPr lang="en-US" sz="1400" dirty="0"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	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"Create 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HW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	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"Assign 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HW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	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"Collect 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HW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	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"Grade 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HW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	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"Return 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HW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454680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4095" y="535820"/>
            <a:ext cx="8229600" cy="5847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u="sng" dirty="0" smtClean="0">
                <a:latin typeface="Bookman Old Style" pitchFamily="18" charset="0"/>
              </a:rPr>
              <a:t>Designing Loops</a:t>
            </a:r>
            <a:endParaRPr lang="en-US" sz="3200" u="sng" dirty="0">
              <a:latin typeface="Bookman Old Style" pitchFamily="18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7855" y="1260738"/>
            <a:ext cx="7772400" cy="4745915"/>
          </a:xfrm>
        </p:spPr>
        <p:txBody>
          <a:bodyPr>
            <a:spAutoFit/>
          </a:bodyPr>
          <a:lstStyle/>
          <a:p>
            <a:pPr eaLnBrk="1" hangingPunct="1"/>
            <a:r>
              <a:rPr lang="en-US" sz="2800" dirty="0" smtClean="0"/>
              <a:t>To design the loop body, write out the actions the code must accomplish.</a:t>
            </a:r>
          </a:p>
          <a:p>
            <a:pPr eaLnBrk="1" hangingPunct="1"/>
            <a:r>
              <a:rPr lang="en-US" sz="2800" dirty="0" smtClean="0"/>
              <a:t>Then look for a repeated pattern.</a:t>
            </a:r>
          </a:p>
          <a:p>
            <a:pPr lvl="1" eaLnBrk="1" hangingPunct="1"/>
            <a:r>
              <a:rPr lang="en-US" dirty="0" smtClean="0"/>
              <a:t>The pattern need not start with the first action.  First action may occur outside of loop.</a:t>
            </a:r>
          </a:p>
          <a:p>
            <a:pPr lvl="1" eaLnBrk="1" hangingPunct="1"/>
            <a:r>
              <a:rPr lang="en-US" dirty="0" smtClean="0"/>
              <a:t>The repeated pattern will form the body of the loop.</a:t>
            </a:r>
          </a:p>
          <a:p>
            <a:pPr lvl="1" eaLnBrk="1" hangingPunct="1"/>
            <a:r>
              <a:rPr lang="en-US" dirty="0" smtClean="0"/>
              <a:t>Some actions may need to be done after the pattern stops repeating.</a:t>
            </a:r>
          </a:p>
        </p:txBody>
      </p:sp>
    </p:spTree>
    <p:extLst>
      <p:ext uri="{BB962C8B-B14F-4D97-AF65-F5344CB8AC3E}">
        <p14:creationId xmlns:p14="http://schemas.microsoft.com/office/powerpoint/2010/main" val="1529045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8585" y="553750"/>
            <a:ext cx="8229600" cy="584775"/>
          </a:xfrm>
        </p:spPr>
        <p:txBody>
          <a:bodyPr>
            <a:spAutoFit/>
          </a:bodyPr>
          <a:lstStyle/>
          <a:p>
            <a:pPr eaLnBrk="1" hangingPunct="1"/>
            <a:r>
              <a:rPr lang="en-US" sz="3200" u="sng" dirty="0" smtClean="0">
                <a:latin typeface="Bookman Old Style" pitchFamily="18" charset="0"/>
              </a:rPr>
              <a:t>Designing Loops</a:t>
            </a:r>
            <a:endParaRPr lang="en-US" sz="3200" u="sng" dirty="0">
              <a:latin typeface="Bookman Old Style" pitchFamily="18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9953" y="1365064"/>
            <a:ext cx="8310282" cy="4604338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en-US" sz="2200" dirty="0" smtClean="0">
                <a:latin typeface="Bookman Old Style" pitchFamily="18" charset="0"/>
              </a:rPr>
              <a:t>Loops typically consist of three parts.</a:t>
            </a:r>
          </a:p>
          <a:p>
            <a:pPr lvl="1" eaLnBrk="1" hangingPunct="1"/>
            <a:r>
              <a:rPr lang="en-US" sz="1800" dirty="0" smtClean="0">
                <a:latin typeface="Bookman Old Style" pitchFamily="18" charset="0"/>
              </a:rPr>
              <a:t>The Initialization (setup variables).</a:t>
            </a:r>
          </a:p>
          <a:p>
            <a:pPr lvl="1" eaLnBrk="1" hangingPunct="1"/>
            <a:r>
              <a:rPr lang="en-US" sz="1800" dirty="0" smtClean="0">
                <a:latin typeface="Bookman Old Style" pitchFamily="18" charset="0"/>
              </a:rPr>
              <a:t>The body statements (to be repeated). </a:t>
            </a:r>
          </a:p>
          <a:p>
            <a:pPr lvl="1" eaLnBrk="1" hangingPunct="1"/>
            <a:r>
              <a:rPr lang="en-US" sz="1800" dirty="0" smtClean="0">
                <a:latin typeface="Bookman Old Style" pitchFamily="18" charset="0"/>
              </a:rPr>
              <a:t>The mechanism terminating the loop.</a:t>
            </a:r>
          </a:p>
          <a:p>
            <a:pPr lvl="2" eaLnBrk="1" hangingPunct="1"/>
            <a:r>
              <a:rPr lang="en-US" sz="1400" dirty="0" smtClean="0">
                <a:latin typeface="Bookman Old Style" pitchFamily="18" charset="0"/>
              </a:rPr>
              <a:t>The </a:t>
            </a:r>
            <a:r>
              <a:rPr lang="en-US" sz="1400" dirty="0" err="1" smtClean="0">
                <a:latin typeface="Bookman Old Style" pitchFamily="18" charset="0"/>
              </a:rPr>
              <a:t>boolean</a:t>
            </a:r>
            <a:r>
              <a:rPr lang="en-US" sz="1400" dirty="0" smtClean="0">
                <a:latin typeface="Bookman Old Style" pitchFamily="18" charset="0"/>
              </a:rPr>
              <a:t> expression and ensuring that the expression becomes false.  </a:t>
            </a:r>
          </a:p>
          <a:p>
            <a:pPr eaLnBrk="1" hangingPunct="1"/>
            <a:r>
              <a:rPr lang="en-US" sz="2200" dirty="0" smtClean="0">
                <a:latin typeface="Bookman Old Style" pitchFamily="18" charset="0"/>
              </a:rPr>
              <a:t>Most problems with loops occur at the beginning or end. </a:t>
            </a:r>
            <a:endParaRPr lang="en-US" sz="1800" dirty="0">
              <a:latin typeface="Bookman Old Style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Bookman Old Style" pitchFamily="18" charset="0"/>
              </a:rPr>
              <a:t>Off-by-one errors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latin typeface="Bookman Old Style" pitchFamily="18" charset="0"/>
              </a:rPr>
              <a:t>Tests whose values never change. </a:t>
            </a:r>
            <a:endParaRPr lang="en-US" sz="1800" dirty="0">
              <a:latin typeface="Bookman Old Style" pitchFamily="18" charset="0"/>
            </a:endParaRPr>
          </a:p>
          <a:p>
            <a:pPr eaLnBrk="1" hangingPunct="1"/>
            <a:r>
              <a:rPr lang="en-US" sz="2200" dirty="0" smtClean="0">
                <a:latin typeface="Bookman Old Style" pitchFamily="18" charset="0"/>
              </a:rPr>
              <a:t>Regarding entering a loop: </a:t>
            </a:r>
          </a:p>
          <a:p>
            <a:pPr lvl="1" eaLnBrk="1" hangingPunct="1"/>
            <a:r>
              <a:rPr lang="en-US" sz="1800" dirty="0" smtClean="0">
                <a:latin typeface="Bookman Old Style" pitchFamily="18" charset="0"/>
              </a:rPr>
              <a:t>Ensure that all variables used in the loop are initialized properly.</a:t>
            </a:r>
          </a:p>
          <a:p>
            <a:pPr lvl="1" eaLnBrk="1" hangingPunct="1"/>
            <a:r>
              <a:rPr lang="en-US" sz="1800" dirty="0" smtClean="0">
                <a:latin typeface="Bookman Old Style" pitchFamily="18" charset="0"/>
              </a:rPr>
              <a:t>(in many loops, there is a single variable used to control the loop; ensure that it has the proper initial value). </a:t>
            </a:r>
          </a:p>
          <a:p>
            <a:pPr lvl="1" eaLnBrk="1" hangingPunct="1"/>
            <a:r>
              <a:rPr lang="en-US" sz="1800" dirty="0" smtClean="0">
                <a:latin typeface="Bookman Old Style" pitchFamily="18" charset="0"/>
              </a:rPr>
              <a:t>Ensure that the controlling expression will evaluate correctly at the start of the loop. </a:t>
            </a:r>
          </a:p>
        </p:txBody>
      </p:sp>
    </p:spTree>
    <p:extLst>
      <p:ext uri="{BB962C8B-B14F-4D97-AF65-F5344CB8AC3E}">
        <p14:creationId xmlns:p14="http://schemas.microsoft.com/office/powerpoint/2010/main" val="4114065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0"/>
            <a:ext cx="8229600" cy="796925"/>
          </a:xfrm>
        </p:spPr>
        <p:txBody>
          <a:bodyPr/>
          <a:lstStyle/>
          <a:p>
            <a:r>
              <a:rPr lang="en-US" sz="3600" dirty="0" smtClean="0">
                <a:latin typeface="Arial" charset="0"/>
              </a:rPr>
              <a:t>Practice</a:t>
            </a:r>
            <a:endParaRPr lang="en-US" sz="3600" dirty="0">
              <a:latin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53" y="1129851"/>
            <a:ext cx="8597900" cy="5510212"/>
          </a:xfrm>
        </p:spPr>
        <p:txBody>
          <a:bodyPr/>
          <a:lstStyle/>
          <a:p>
            <a:pPr marL="514350" indent="-514350">
              <a:buFontTx/>
              <a:buNone/>
            </a:pPr>
            <a:r>
              <a:rPr lang="en-US" sz="2800" dirty="0">
                <a:latin typeface="Arial" charset="0"/>
              </a:rPr>
              <a:t>Input:  String s, where </a:t>
            </a:r>
            <a:r>
              <a:rPr lang="en-US" sz="2800" dirty="0" err="1">
                <a:latin typeface="Arial" charset="0"/>
              </a:rPr>
              <a:t>s.length</a:t>
            </a:r>
            <a:r>
              <a:rPr lang="en-US" sz="2800" dirty="0">
                <a:latin typeface="Arial" charset="0"/>
              </a:rPr>
              <a:t>() &gt; 0</a:t>
            </a:r>
          </a:p>
          <a:p>
            <a:pPr marL="514350" indent="-514350">
              <a:buFontTx/>
              <a:buNone/>
            </a:pPr>
            <a:r>
              <a:rPr lang="en-US" sz="2800" dirty="0">
                <a:latin typeface="Arial" charset="0"/>
              </a:rPr>
              <a:t>Output:  The number of English lowercase letters in </a:t>
            </a:r>
            <a:r>
              <a:rPr lang="en-US" sz="2800" dirty="0" smtClean="0">
                <a:latin typeface="Arial" charset="0"/>
              </a:rPr>
              <a:t>s</a:t>
            </a:r>
          </a:p>
          <a:p>
            <a:pPr marL="514350" indent="-514350">
              <a:buFontTx/>
              <a:buNone/>
            </a:pPr>
            <a:r>
              <a:rPr lang="en-US" sz="2800" dirty="0" smtClean="0">
                <a:latin typeface="Arial" charset="0"/>
              </a:rPr>
              <a:t>Hint: </a:t>
            </a:r>
            <a:r>
              <a:rPr lang="en-US" sz="2800" dirty="0" err="1" smtClean="0">
                <a:latin typeface="Arial" charset="0"/>
              </a:rPr>
              <a:t>Character.isLowerCase</a:t>
            </a:r>
            <a:r>
              <a:rPr lang="en-US" sz="2800" dirty="0" smtClean="0">
                <a:latin typeface="Arial" charset="0"/>
              </a:rPr>
              <a:t>(&lt;char&gt;) tests a character to see if it is lower case.</a:t>
            </a:r>
            <a:endParaRPr lang="en-US" sz="2400" dirty="0">
              <a:latin typeface="Arial" charset="0"/>
            </a:endParaRPr>
          </a:p>
          <a:p>
            <a:pPr marL="914400" lvl="1" indent="-514350">
              <a:buFont typeface="Wingdings" charset="0"/>
              <a:buNone/>
            </a:pPr>
            <a:r>
              <a:rPr lang="en-US" sz="2400" dirty="0">
                <a:latin typeface="Arial" charset="0"/>
              </a:rPr>
              <a:t>	</a:t>
            </a:r>
            <a:r>
              <a:rPr lang="en-US" sz="2400" u="sng" dirty="0">
                <a:latin typeface="Arial" charset="0"/>
              </a:rPr>
              <a:t>Examples</a:t>
            </a:r>
          </a:p>
          <a:p>
            <a:pPr marL="914400" lvl="1" indent="-514350">
              <a:buFont typeface="Wingdings" charset="0"/>
              <a:buNone/>
            </a:pPr>
            <a:endParaRPr lang="en-US" sz="2400" u="sng" dirty="0">
              <a:latin typeface="Arial" charset="0"/>
            </a:endParaRPr>
          </a:p>
          <a:p>
            <a:pPr marL="914400" lvl="1" indent="-514350">
              <a:buFont typeface="Wingdings" charset="0"/>
              <a:buNone/>
            </a:pPr>
            <a:r>
              <a:rPr lang="en-US" sz="2400" dirty="0">
                <a:latin typeface="Arial" charset="0"/>
              </a:rPr>
              <a:t>	Enter a String s:  </a:t>
            </a:r>
            <a:r>
              <a:rPr lang="en-US" sz="2400" dirty="0" err="1">
                <a:latin typeface="Arial" charset="0"/>
              </a:rPr>
              <a:t>BanAnA</a:t>
            </a:r>
            <a:endParaRPr lang="en-US" sz="2400" dirty="0">
              <a:latin typeface="Arial" charset="0"/>
            </a:endParaRPr>
          </a:p>
          <a:p>
            <a:pPr marL="914400" lvl="1" indent="-514350">
              <a:buFont typeface="Wingdings" charset="0"/>
              <a:buNone/>
            </a:pPr>
            <a:r>
              <a:rPr lang="en-US" sz="2400" dirty="0">
                <a:latin typeface="Arial" charset="0"/>
              </a:rPr>
              <a:t>	Output:  </a:t>
            </a:r>
            <a:r>
              <a:rPr lang="en-US" sz="2400" dirty="0" err="1">
                <a:latin typeface="Arial" charset="0"/>
              </a:rPr>
              <a:t>BanAnA</a:t>
            </a:r>
            <a:r>
              <a:rPr lang="en-US" sz="2400" dirty="0">
                <a:latin typeface="Arial" charset="0"/>
              </a:rPr>
              <a:t> has 3 lowercase letters </a:t>
            </a:r>
          </a:p>
          <a:p>
            <a:pPr marL="914400" lvl="1" indent="-514350">
              <a:buFont typeface="Wingdings" charset="0"/>
              <a:buNone/>
            </a:pPr>
            <a:endParaRPr lang="en-US" sz="2400" dirty="0">
              <a:latin typeface="Arial" charset="0"/>
            </a:endParaRPr>
          </a:p>
          <a:p>
            <a:pPr marL="914400" lvl="1" indent="-514350">
              <a:buFont typeface="Wingdings" charset="0"/>
              <a:buNone/>
            </a:pPr>
            <a:r>
              <a:rPr lang="en-US" sz="2400" dirty="0">
                <a:latin typeface="Arial" charset="0"/>
              </a:rPr>
              <a:t>	Enter a String s:  ABcdefGHi123;</a:t>
            </a:r>
          </a:p>
          <a:p>
            <a:pPr marL="914400" lvl="1" indent="-514350">
              <a:buFont typeface="Wingdings" charset="0"/>
              <a:buNone/>
            </a:pPr>
            <a:r>
              <a:rPr lang="en-US" sz="2400" dirty="0">
                <a:latin typeface="Arial" charset="0"/>
              </a:rPr>
              <a:t>	Output:  ABcdefGHi123; has 5 lowercase letters </a:t>
            </a:r>
          </a:p>
          <a:p>
            <a:pPr marL="914400" lvl="1" indent="-514350">
              <a:buFont typeface="Wingdings" charset="0"/>
              <a:buNone/>
            </a:pPr>
            <a:r>
              <a:rPr lang="en-US" sz="2400" dirty="0">
                <a:latin typeface="Arial" charset="0"/>
              </a:rPr>
              <a:t>	</a:t>
            </a:r>
            <a:endParaRPr lang="en-US" dirty="0">
              <a:latin typeface="Arial" charset="0"/>
            </a:endParaRPr>
          </a:p>
          <a:p>
            <a:pPr marL="914400" lvl="1" indent="-514350">
              <a:buFont typeface="Arial" charset="0"/>
              <a:buAutoNum type="arabicPeriod" startAt="6"/>
            </a:pPr>
            <a:endParaRPr lang="en-US" dirty="0">
              <a:latin typeface="Arial" charset="0"/>
            </a:endParaRPr>
          </a:p>
          <a:p>
            <a:pPr marL="914400" lvl="1" indent="-514350">
              <a:buFont typeface="Arial" charset="0"/>
              <a:buAutoNum type="arabicPeriod" startAt="6"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782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0"/>
            <a:ext cx="8229600" cy="796925"/>
          </a:xfrm>
        </p:spPr>
        <p:txBody>
          <a:bodyPr/>
          <a:lstStyle/>
          <a:p>
            <a:r>
              <a:rPr lang="en-US" sz="3600" dirty="0" smtClean="0">
                <a:latin typeface="Arial" charset="0"/>
              </a:rPr>
              <a:t>Practice </a:t>
            </a:r>
            <a:r>
              <a:rPr lang="en-US" sz="3600" dirty="0">
                <a:latin typeface="Arial" charset="0"/>
              </a:rPr>
              <a:t>(cont.)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798513"/>
            <a:ext cx="8489950" cy="5510212"/>
          </a:xfrm>
        </p:spPr>
        <p:txBody>
          <a:bodyPr/>
          <a:lstStyle/>
          <a:p>
            <a:pPr marL="514350" indent="-514350"/>
            <a:endParaRPr lang="en-US" sz="2400">
              <a:latin typeface="Arial" charset="0"/>
            </a:endParaRPr>
          </a:p>
          <a:p>
            <a:pPr marL="514350" indent="-514350"/>
            <a:r>
              <a:rPr lang="en-US" sz="2400">
                <a:latin typeface="Arial" charset="0"/>
              </a:rPr>
              <a:t>Assume a user inputs a String </a:t>
            </a:r>
            <a:r>
              <a:rPr lang="en-US" sz="2400" b="1">
                <a:latin typeface="Arial" charset="0"/>
              </a:rPr>
              <a:t>s</a:t>
            </a:r>
            <a:r>
              <a:rPr lang="en-US" sz="2400">
                <a:latin typeface="Arial" charset="0"/>
              </a:rPr>
              <a:t> that contains at least one character.  Print the String </a:t>
            </a:r>
            <a:r>
              <a:rPr lang="en-US" sz="2400" b="1">
                <a:latin typeface="Arial" charset="0"/>
              </a:rPr>
              <a:t>s</a:t>
            </a:r>
            <a:r>
              <a:rPr lang="en-US" sz="2400">
                <a:latin typeface="Arial" charset="0"/>
              </a:rPr>
              <a:t> in reverse order. For example, if s is </a:t>
            </a:r>
            <a:r>
              <a:rPr lang="ja-JP" altLang="en-US" sz="2400">
                <a:latin typeface="Arial" charset="0"/>
              </a:rPr>
              <a:t>“</a:t>
            </a:r>
            <a:r>
              <a:rPr lang="en-US" sz="2400">
                <a:latin typeface="Arial" charset="0"/>
              </a:rPr>
              <a:t>abcd</a:t>
            </a:r>
            <a:r>
              <a:rPr lang="ja-JP" altLang="en-US" sz="2400">
                <a:latin typeface="Arial" charset="0"/>
              </a:rPr>
              <a:t>”</a:t>
            </a:r>
            <a:r>
              <a:rPr lang="en-US" sz="2400">
                <a:latin typeface="Arial" charset="0"/>
              </a:rPr>
              <a:t>, then </a:t>
            </a:r>
            <a:r>
              <a:rPr lang="ja-JP" altLang="en-US" sz="2400">
                <a:latin typeface="Arial" charset="0"/>
              </a:rPr>
              <a:t>“</a:t>
            </a:r>
            <a:r>
              <a:rPr lang="en-US" sz="2400">
                <a:latin typeface="Arial" charset="0"/>
              </a:rPr>
              <a:t>dcba</a:t>
            </a:r>
            <a:r>
              <a:rPr lang="ja-JP" altLang="en-US" sz="2400">
                <a:latin typeface="Arial" charset="0"/>
              </a:rPr>
              <a:t>”</a:t>
            </a:r>
            <a:r>
              <a:rPr lang="en-US" sz="2400">
                <a:latin typeface="Arial" charset="0"/>
              </a:rPr>
              <a:t> should be printed.  The program should work for any valid input String s.</a:t>
            </a:r>
          </a:p>
          <a:p>
            <a:pPr marL="514350" indent="-514350">
              <a:buFontTx/>
              <a:buAutoNum type="arabicPeriod" startAt="6"/>
            </a:pPr>
            <a:endParaRPr lang="en-US" sz="2400" baseline="30000">
              <a:latin typeface="Arial" charset="0"/>
            </a:endParaRPr>
          </a:p>
          <a:p>
            <a:pPr marL="514350" indent="-514350">
              <a:buFontTx/>
              <a:buAutoNum type="arabicPeriod" startAt="6"/>
            </a:pPr>
            <a:endParaRPr lang="en-US" sz="2400" baseline="30000">
              <a:latin typeface="Arial" charset="0"/>
            </a:endParaRPr>
          </a:p>
          <a:p>
            <a:pPr marL="514350" indent="-514350"/>
            <a:r>
              <a:rPr lang="en-US" sz="2400">
                <a:latin typeface="Arial" charset="0"/>
              </a:rPr>
              <a:t>Suppose we have two Strings </a:t>
            </a:r>
            <a:r>
              <a:rPr lang="en-US" sz="2400" b="1" i="1">
                <a:latin typeface="Arial" charset="0"/>
              </a:rPr>
              <a:t>s</a:t>
            </a:r>
            <a:r>
              <a:rPr lang="en-US" sz="2400">
                <a:latin typeface="Arial" charset="0"/>
              </a:rPr>
              <a:t> and </a:t>
            </a:r>
            <a:r>
              <a:rPr lang="en-US" sz="2400" b="1" i="1">
                <a:latin typeface="Arial" charset="0"/>
              </a:rPr>
              <a:t>t</a:t>
            </a:r>
            <a:r>
              <a:rPr lang="en-US" sz="2400">
                <a:latin typeface="Arial" charset="0"/>
              </a:rPr>
              <a:t> inputted by a user, where each String contains at least one character.  Write a program that prints out if </a:t>
            </a:r>
            <a:r>
              <a:rPr lang="en-US" sz="2400" b="1" i="1">
                <a:latin typeface="Arial" charset="0"/>
              </a:rPr>
              <a:t>s</a:t>
            </a:r>
            <a:r>
              <a:rPr lang="en-US" sz="2400">
                <a:latin typeface="Arial" charset="0"/>
              </a:rPr>
              <a:t> and </a:t>
            </a:r>
            <a:r>
              <a:rPr lang="en-US" sz="2400" b="1" i="1">
                <a:latin typeface="Arial" charset="0"/>
              </a:rPr>
              <a:t>t</a:t>
            </a:r>
            <a:r>
              <a:rPr lang="en-US" sz="2400">
                <a:latin typeface="Arial" charset="0"/>
              </a:rPr>
              <a:t> are equal (case sensitive).  For this program </a:t>
            </a:r>
            <a:r>
              <a:rPr lang="en-US" sz="2400" b="1" i="1">
                <a:latin typeface="Arial" charset="0"/>
              </a:rPr>
              <a:t>DO NOT</a:t>
            </a:r>
            <a:r>
              <a:rPr lang="en-US" sz="2400">
                <a:latin typeface="Arial" charset="0"/>
              </a:rPr>
              <a:t> use any of the following String methods:  </a:t>
            </a:r>
            <a:r>
              <a:rPr lang="en-US" sz="2000" b="1">
                <a:latin typeface="Arial" charset="0"/>
              </a:rPr>
              <a:t>equals, equalsIgnoreCase, compareTo, compareToIgnoreCase.</a:t>
            </a:r>
          </a:p>
          <a:p>
            <a:pPr marL="514350" indent="-514350">
              <a:buFontTx/>
              <a:buAutoNum type="arabicPeriod" startAt="6"/>
            </a:pPr>
            <a:endParaRPr lang="en-US" sz="2400">
              <a:latin typeface="Arial" charset="0"/>
            </a:endParaRPr>
          </a:p>
          <a:p>
            <a:pPr marL="914400" lvl="1" indent="-514350">
              <a:buFont typeface="Arial" charset="0"/>
              <a:buAutoNum type="arabicPeriod" startAt="6"/>
            </a:pPr>
            <a:endParaRPr lang="en-US" sz="2400">
              <a:latin typeface="Arial" charset="0"/>
            </a:endParaRPr>
          </a:p>
          <a:p>
            <a:pPr marL="914400" lvl="1" indent="-514350">
              <a:buFont typeface="Arial" charset="0"/>
              <a:buAutoNum type="arabicPeriod" startAt="6"/>
            </a:pPr>
            <a:endParaRPr lang="en-US" sz="2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252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83912"/>
            <a:ext cx="8229600" cy="5847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u="sng" dirty="0" smtClean="0">
                <a:latin typeface="Bookman Old Style" pitchFamily="18" charset="0"/>
              </a:rPr>
              <a:t>Calculating Fibonacci</a:t>
            </a:r>
            <a:endParaRPr lang="en-US" sz="3200" u="sng" dirty="0">
              <a:latin typeface="Bookman Old Style" pitchFamily="18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3288" y="1463235"/>
            <a:ext cx="8229600" cy="4690514"/>
          </a:xfrm>
        </p:spPr>
        <p:txBody>
          <a:bodyPr>
            <a:spAutoFit/>
          </a:bodyPr>
          <a:lstStyle/>
          <a:p>
            <a:pPr eaLnBrk="1" hangingPunct="1"/>
            <a:r>
              <a:rPr lang="en-US" sz="2200" dirty="0" smtClean="0">
                <a:latin typeface="Bookman Old Style" pitchFamily="18" charset="0"/>
              </a:rPr>
              <a:t>The user will input a number.  We will print the Fibonacci sequence up to that number.</a:t>
            </a:r>
          </a:p>
          <a:p>
            <a:pPr eaLnBrk="1" hangingPunct="1"/>
            <a:r>
              <a:rPr lang="en-US" sz="2200" dirty="0" smtClean="0">
                <a:latin typeface="Bookman Old Style" pitchFamily="18" charset="0"/>
              </a:rPr>
              <a:t>The Fibonacci sequence is the sequence of numbers:</a:t>
            </a:r>
          </a:p>
          <a:p>
            <a:pPr marL="0" indent="0" eaLnBrk="1" hangingPunct="1">
              <a:buNone/>
            </a:pPr>
            <a:r>
              <a:rPr lang="en-US" sz="2200" dirty="0" smtClean="0">
                <a:latin typeface="Bookman Old Style" pitchFamily="18" charset="0"/>
              </a:rPr>
              <a:t>	0, 1, 1, 2, 3, 5, 8, 13, 21, 34, 55, …</a:t>
            </a:r>
            <a:endParaRPr lang="en-US" sz="2200" dirty="0">
              <a:latin typeface="Bookman Old Style" pitchFamily="18" charset="0"/>
            </a:endParaRPr>
          </a:p>
          <a:p>
            <a:pPr eaLnBrk="1" hangingPunct="1"/>
            <a:r>
              <a:rPr lang="en-US" sz="2200" dirty="0" smtClean="0">
                <a:latin typeface="Bookman Old Style" pitchFamily="18" charset="0"/>
              </a:rPr>
              <a:t>Each number found by adding up the two numbers before it.</a:t>
            </a:r>
          </a:p>
          <a:p>
            <a:pPr eaLnBrk="1" hangingPunct="1"/>
            <a:endParaRPr lang="en-US" sz="2200" dirty="0">
              <a:latin typeface="Bookman Old Style" pitchFamily="18" charset="0"/>
            </a:endParaRPr>
          </a:p>
          <a:p>
            <a:pPr eaLnBrk="1" hangingPunct="1"/>
            <a:endParaRPr lang="en-US" sz="2200" dirty="0" smtClean="0">
              <a:latin typeface="Bookman Old Style" pitchFamily="18" charset="0"/>
            </a:endParaRPr>
          </a:p>
          <a:p>
            <a:pPr eaLnBrk="1" hangingPunct="1"/>
            <a:endParaRPr lang="en-US" sz="2200" dirty="0">
              <a:latin typeface="Bookman Old Style" pitchFamily="18" charset="0"/>
            </a:endParaRPr>
          </a:p>
          <a:p>
            <a:pPr eaLnBrk="1" hangingPunct="1"/>
            <a:endParaRPr lang="en-US" sz="2200" dirty="0" smtClean="0">
              <a:latin typeface="Bookman Old Style" pitchFamily="18" charset="0"/>
            </a:endParaRPr>
          </a:p>
          <a:p>
            <a:pPr eaLnBrk="1" hangingPunct="1"/>
            <a:r>
              <a:rPr lang="en-US" sz="2200" dirty="0" smtClean="0">
                <a:latin typeface="Bookman Old Style" pitchFamily="18" charset="0"/>
              </a:rPr>
              <a:t>How do we calculate Fib(4)?</a:t>
            </a:r>
          </a:p>
          <a:p>
            <a:pPr lvl="1" eaLnBrk="1" hangingPunct="1"/>
            <a:r>
              <a:rPr lang="en-US" sz="1800" dirty="0" smtClean="0">
                <a:latin typeface="Bookman Old Style" pitchFamily="18" charset="0"/>
              </a:rPr>
              <a:t>Fib(4) = Fib(3) + Fib(2)</a:t>
            </a:r>
            <a:endParaRPr lang="en-US" sz="1800" dirty="0">
              <a:latin typeface="Bookman Old Style" pitchFamily="18" charset="0"/>
            </a:endParaRPr>
          </a:p>
        </p:txBody>
      </p:sp>
      <p:pic>
        <p:nvPicPr>
          <p:cNvPr id="2" name="Picture 1" descr="Fibonacci_Sequen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6577"/>
            <a:ext cx="9144000" cy="103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07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065" y="1079173"/>
            <a:ext cx="8570913" cy="4525963"/>
          </a:xfrm>
        </p:spPr>
        <p:txBody>
          <a:bodyPr/>
          <a:lstStyle/>
          <a:p>
            <a:r>
              <a:rPr lang="en-US" sz="2200" dirty="0" smtClean="0"/>
              <a:t>Project </a:t>
            </a:r>
            <a:r>
              <a:rPr lang="en-US" dirty="0"/>
              <a:t>3</a:t>
            </a:r>
            <a:r>
              <a:rPr lang="en-US" sz="2200" dirty="0" smtClean="0"/>
              <a:t> </a:t>
            </a:r>
            <a:r>
              <a:rPr lang="en-US" sz="2200" dirty="0" smtClean="0"/>
              <a:t>posted tonight.</a:t>
            </a:r>
            <a:endParaRPr lang="en-US" sz="2200" dirty="0" smtClean="0"/>
          </a:p>
          <a:p>
            <a:r>
              <a:rPr lang="en-US" sz="2200" dirty="0" smtClean="0"/>
              <a:t>Lab </a:t>
            </a:r>
            <a:r>
              <a:rPr lang="en-US" sz="2200" dirty="0" smtClean="0"/>
              <a:t>4 </a:t>
            </a:r>
            <a:r>
              <a:rPr lang="en-US" sz="2200" dirty="0" smtClean="0"/>
              <a:t>due Friday, </a:t>
            </a:r>
            <a:r>
              <a:rPr lang="en-US" b="1" dirty="0" smtClean="0"/>
              <a:t>June 29th</a:t>
            </a:r>
            <a:r>
              <a:rPr lang="en-US" sz="2200" dirty="0" smtClean="0"/>
              <a:t>, </a:t>
            </a:r>
            <a:r>
              <a:rPr lang="en-US" sz="2200" b="1" dirty="0" smtClean="0"/>
              <a:t>9PM</a:t>
            </a:r>
          </a:p>
          <a:p>
            <a:r>
              <a:rPr lang="en-US" dirty="0"/>
              <a:t>Readings for this week: </a:t>
            </a:r>
            <a:r>
              <a:rPr lang="en-US" dirty="0" err="1"/>
              <a:t>Ch</a:t>
            </a:r>
            <a:r>
              <a:rPr lang="en-US" dirty="0"/>
              <a:t> 4 </a:t>
            </a:r>
            <a:r>
              <a:rPr lang="en-US" dirty="0" smtClean="0"/>
              <a:t>(</a:t>
            </a:r>
            <a:r>
              <a:rPr lang="en-US" dirty="0"/>
              <a:t>Looping</a:t>
            </a:r>
            <a:r>
              <a:rPr lang="en-US" dirty="0" smtClean="0"/>
              <a:t>).  </a:t>
            </a:r>
            <a:r>
              <a:rPr lang="en-US" b="1" dirty="0" smtClean="0"/>
              <a:t>Read it twice!</a:t>
            </a:r>
            <a:endParaRPr lang="en-US" sz="2200" b="1" dirty="0" smtClean="0"/>
          </a:p>
          <a:p>
            <a:r>
              <a:rPr lang="en-US" dirty="0" smtClean="0"/>
              <a:t>Tests are </a:t>
            </a:r>
            <a:r>
              <a:rPr lang="en-US" dirty="0" smtClean="0"/>
              <a:t>graded.  Come by office hours to see exams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Withdrawal </a:t>
            </a:r>
            <a:r>
              <a:rPr lang="en-US" dirty="0" smtClean="0"/>
              <a:t>Deadline: </a:t>
            </a:r>
            <a:r>
              <a:rPr lang="en-US" dirty="0" smtClean="0"/>
              <a:t>Tuesday (June 30</a:t>
            </a:r>
            <a:r>
              <a:rPr lang="en-US" baseline="30000" dirty="0" smtClean="0"/>
              <a:t>th</a:t>
            </a:r>
            <a:r>
              <a:rPr lang="en-US" dirty="0" smtClean="0"/>
              <a:t>). </a:t>
            </a:r>
            <a:r>
              <a:rPr lang="en-US" dirty="0" smtClean="0"/>
              <a:t>If you want to discuss your grades, feel free to come by </a:t>
            </a:r>
            <a:r>
              <a:rPr lang="en-US" dirty="0" smtClean="0"/>
              <a:t>office </a:t>
            </a:r>
            <a:r>
              <a:rPr lang="en-US" dirty="0" smtClean="0"/>
              <a:t>hours.</a:t>
            </a:r>
          </a:p>
          <a:p>
            <a:r>
              <a:rPr lang="en-US" sz="2200" dirty="0" smtClean="0"/>
              <a:t>Lab </a:t>
            </a:r>
            <a:r>
              <a:rPr lang="en-US" sz="2200" dirty="0" smtClean="0"/>
              <a:t>/ Project Grades </a:t>
            </a:r>
            <a:r>
              <a:rPr lang="en-US" sz="2200" dirty="0" smtClean="0"/>
              <a:t>– Rubrics online</a:t>
            </a:r>
          </a:p>
          <a:p>
            <a:pPr lvl="1"/>
            <a:r>
              <a:rPr lang="en-US" sz="2000" dirty="0" smtClean="0"/>
              <a:t>Remember: You have </a:t>
            </a:r>
            <a:r>
              <a:rPr lang="en-US" sz="2000" b="1" dirty="0" smtClean="0"/>
              <a:t>one week</a:t>
            </a:r>
            <a:r>
              <a:rPr lang="en-US" sz="2000" dirty="0" smtClean="0"/>
              <a:t> from the time a lab is graded to dispute your grade.</a:t>
            </a:r>
          </a:p>
          <a:p>
            <a:r>
              <a:rPr lang="en-US" dirty="0" smtClean="0"/>
              <a:t>Practice debugging (from lab </a:t>
            </a:r>
            <a:r>
              <a:rPr lang="en-US" dirty="0" smtClean="0"/>
              <a:t>4)</a:t>
            </a:r>
            <a:r>
              <a:rPr lang="en-US" dirty="0" smtClean="0"/>
              <a:t>!</a:t>
            </a:r>
            <a:endParaRPr lang="en-US" sz="2200" dirty="0" smtClean="0"/>
          </a:p>
          <a:p>
            <a:pPr lvl="1"/>
            <a:r>
              <a:rPr lang="en-US" dirty="0" smtClean="0"/>
              <a:t>Indentation and debugging will help avoid / eliminate errors!</a:t>
            </a:r>
          </a:p>
          <a:p>
            <a:r>
              <a:rPr lang="en-US" sz="2200" dirty="0" smtClean="0"/>
              <a:t>Go over Test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83912"/>
            <a:ext cx="8229600" cy="5847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u="sng" dirty="0" smtClean="0">
                <a:latin typeface="Bookman Old Style" pitchFamily="18" charset="0"/>
              </a:rPr>
              <a:t>Calculating Fibonacci</a:t>
            </a:r>
            <a:endParaRPr lang="en-US" sz="3200" u="sng" dirty="0">
              <a:latin typeface="Bookman Old Style" pitchFamily="18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3288" y="1463235"/>
            <a:ext cx="8229600" cy="3311676"/>
          </a:xfrm>
        </p:spPr>
        <p:txBody>
          <a:bodyPr>
            <a:spAutoFit/>
          </a:bodyPr>
          <a:lstStyle/>
          <a:p>
            <a:pPr eaLnBrk="1" hangingPunct="1"/>
            <a:r>
              <a:rPr lang="en-US" sz="2200" dirty="0" smtClean="0">
                <a:latin typeface="Bookman Old Style" pitchFamily="18" charset="0"/>
              </a:rPr>
              <a:t>How do we calculate Fib(5)?</a:t>
            </a:r>
          </a:p>
          <a:p>
            <a:pPr lvl="1" eaLnBrk="1" hangingPunct="1"/>
            <a:r>
              <a:rPr lang="en-US" sz="1800" dirty="0" smtClean="0">
                <a:latin typeface="Bookman Old Style" pitchFamily="18" charset="0"/>
              </a:rPr>
              <a:t>Fib(5) = Fib(4) + Fib(3)</a:t>
            </a:r>
          </a:p>
          <a:p>
            <a:pPr eaLnBrk="1" hangingPunct="1"/>
            <a:r>
              <a:rPr lang="en-US" sz="2200" dirty="0" smtClean="0">
                <a:latin typeface="Bookman Old Style" pitchFamily="18" charset="0"/>
              </a:rPr>
              <a:t>Well, we still need to know Fib(4) and Fib(3)</a:t>
            </a:r>
          </a:p>
          <a:p>
            <a:pPr eaLnBrk="1" hangingPunct="1"/>
            <a:r>
              <a:rPr lang="en-US" sz="2200" dirty="0" smtClean="0">
                <a:latin typeface="Bookman Old Style" pitchFamily="18" charset="0"/>
              </a:rPr>
              <a:t>If we start out by knowing that Fib(0) = 0 and Fib(1) = 1</a:t>
            </a:r>
          </a:p>
          <a:p>
            <a:pPr eaLnBrk="1" hangingPunct="1"/>
            <a:r>
              <a:rPr lang="en-US" sz="2200" dirty="0" smtClean="0">
                <a:latin typeface="Bookman Old Style" pitchFamily="18" charset="0"/>
              </a:rPr>
              <a:t>Then we can do the following calculations for Fib(5):</a:t>
            </a:r>
          </a:p>
          <a:p>
            <a:pPr lvl="1" eaLnBrk="1" hangingPunct="1"/>
            <a:r>
              <a:rPr lang="en-US" sz="1800" dirty="0" smtClean="0">
                <a:latin typeface="Bookman Old Style" pitchFamily="18" charset="0"/>
              </a:rPr>
              <a:t>Fib(2) = Fib(0) + Fib(1)</a:t>
            </a:r>
          </a:p>
          <a:p>
            <a:pPr lvl="1" eaLnBrk="1" hangingPunct="1"/>
            <a:r>
              <a:rPr lang="en-US" sz="1800" dirty="0" smtClean="0">
                <a:latin typeface="Bookman Old Style" pitchFamily="18" charset="0"/>
              </a:rPr>
              <a:t>Fib(3) = Fib(1) + Fib(2)</a:t>
            </a:r>
          </a:p>
          <a:p>
            <a:pPr lvl="1" eaLnBrk="1" hangingPunct="1"/>
            <a:r>
              <a:rPr lang="en-US" sz="1800" dirty="0" smtClean="0">
                <a:latin typeface="Bookman Old Style" pitchFamily="18" charset="0"/>
              </a:rPr>
              <a:t>Fib(4) = Fib(2) + Fib(3)</a:t>
            </a:r>
          </a:p>
          <a:p>
            <a:pPr lvl="1" eaLnBrk="1" hangingPunct="1"/>
            <a:r>
              <a:rPr lang="en-US" sz="1800" dirty="0" smtClean="0">
                <a:latin typeface="Bookman Old Style" pitchFamily="18" charset="0"/>
              </a:rPr>
              <a:t>Fib(5) = Fib(3) + Fib(4)</a:t>
            </a:r>
            <a:endParaRPr lang="en-US" sz="1800" dirty="0">
              <a:latin typeface="Bookman Old Style" pitchFamily="18" charset="0"/>
            </a:endParaRPr>
          </a:p>
        </p:txBody>
      </p:sp>
      <p:pic>
        <p:nvPicPr>
          <p:cNvPr id="2" name="Picture 1" descr="Fibonacci_Sequen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4622"/>
            <a:ext cx="9144000" cy="10385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69883" y="3437354"/>
            <a:ext cx="50348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will use two integer variables, fib1 and </a:t>
            </a:r>
          </a:p>
          <a:p>
            <a:r>
              <a:rPr lang="en-US" dirty="0" smtClean="0"/>
              <a:t>fib2 (which start at 0 and 1), to keep up with the </a:t>
            </a:r>
          </a:p>
          <a:p>
            <a:r>
              <a:rPr lang="en-US" dirty="0"/>
              <a:t>t</a:t>
            </a:r>
            <a:r>
              <a:rPr lang="en-US" dirty="0" smtClean="0"/>
              <a:t>wo values needed to compute the current </a:t>
            </a:r>
          </a:p>
          <a:p>
            <a:r>
              <a:rPr lang="en-US" dirty="0" smtClean="0"/>
              <a:t>Fibonacci number.  This will change as </a:t>
            </a:r>
          </a:p>
          <a:p>
            <a:r>
              <a:rPr lang="en-US" dirty="0" smtClean="0"/>
              <a:t>we count 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489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1655" y="127438"/>
            <a:ext cx="7781366" cy="61247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java.util.Scanner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Fibonacci {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 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 {</a:t>
            </a:r>
            <a:endParaRPr lang="en-US" sz="1400" dirty="0" smtClean="0">
              <a:latin typeface="Consolas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"Enter a nonnegative number"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Scanner </a:t>
            </a:r>
            <a:r>
              <a:rPr lang="en-US" sz="1400" u="sng" dirty="0" smtClean="0">
                <a:solidFill>
                  <a:srgbClr val="000000"/>
                </a:solidFill>
                <a:latin typeface="Consolas"/>
              </a:rPr>
              <a:t>keyboard = </a:t>
            </a:r>
            <a:r>
              <a:rPr lang="en-US" sz="1400" b="1" u="sng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u="sng" dirty="0" smtClean="0">
                <a:solidFill>
                  <a:srgbClr val="000000"/>
                </a:solidFill>
                <a:latin typeface="Consolas"/>
              </a:rPr>
              <a:t> Scanner(</a:t>
            </a:r>
            <a:r>
              <a:rPr lang="en-US" sz="1400" b="1" u="sng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b="1" i="1" u="sng" dirty="0" err="1" smtClean="0">
                <a:solidFill>
                  <a:srgbClr val="0000C0"/>
                </a:solidFill>
                <a:latin typeface="Consolas"/>
              </a:rPr>
              <a:t>in</a:t>
            </a:r>
            <a:r>
              <a:rPr lang="en-US" sz="1400" b="1" i="1" u="sng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n =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keyboard.nextInt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 );</a:t>
            </a:r>
          </a:p>
          <a:p>
            <a:pPr algn="l"/>
            <a:endParaRPr lang="en-US" sz="1400" dirty="0" smtClean="0">
              <a:latin typeface="Consolas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     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fibN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= 0;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(n == 0)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“0"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     else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(n &gt;= 1)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count = 2; 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fib1 = 0;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fib2 = 1;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(fib1 + 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“ “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+ fib2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(count &lt;= n )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  {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fibN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= fib1 + fib2; 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     fib1 = fib2;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     fib2 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fibN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" "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fibN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     count++;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  }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"Number out of range!"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}}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11403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83912"/>
            <a:ext cx="8229600" cy="5847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u="sng" dirty="0" smtClean="0">
                <a:latin typeface="Bookman Old Style" pitchFamily="18" charset="0"/>
              </a:rPr>
              <a:t>Semicolon Gotcha</a:t>
            </a:r>
            <a:endParaRPr lang="en-US" sz="3200" u="sng" dirty="0">
              <a:latin typeface="Bookman Old Style" pitchFamily="18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44650"/>
            <a:ext cx="8229600" cy="1581972"/>
          </a:xfrm>
        </p:spPr>
        <p:txBody>
          <a:bodyPr>
            <a:spAutoFit/>
          </a:bodyPr>
          <a:lstStyle/>
          <a:p>
            <a:pPr eaLnBrk="1" hangingPunct="1"/>
            <a:r>
              <a:rPr lang="en-US" sz="2200" dirty="0" smtClean="0">
                <a:latin typeface="Bookman Old Style" pitchFamily="18" charset="0"/>
              </a:rPr>
              <a:t>What if we add a semicolon after the while statement in the </a:t>
            </a:r>
            <a:r>
              <a:rPr lang="en-US" sz="2200" dirty="0" err="1" smtClean="0">
                <a:latin typeface="Bookman Old Style" pitchFamily="18" charset="0"/>
              </a:rPr>
              <a:t>fibonacci</a:t>
            </a:r>
            <a:r>
              <a:rPr lang="en-US" sz="2200" dirty="0" smtClean="0">
                <a:latin typeface="Bookman Old Style" pitchFamily="18" charset="0"/>
              </a:rPr>
              <a:t> program?</a:t>
            </a:r>
          </a:p>
          <a:p>
            <a:pPr eaLnBrk="1" hangingPunct="1"/>
            <a:endParaRPr lang="en-US" sz="2200" dirty="0">
              <a:latin typeface="Bookman Old Style" pitchFamily="18" charset="0"/>
            </a:endParaRPr>
          </a:p>
          <a:p>
            <a:pPr eaLnBrk="1" hangingPunct="1"/>
            <a:r>
              <a:rPr lang="en-US" sz="2200" dirty="0" smtClean="0">
                <a:latin typeface="Bookman Old Style" pitchFamily="18" charset="0"/>
              </a:rPr>
              <a:t>What if we add a semicolon after an if statement?</a:t>
            </a:r>
          </a:p>
        </p:txBody>
      </p:sp>
    </p:spTree>
    <p:extLst>
      <p:ext uri="{BB962C8B-B14F-4D97-AF65-F5344CB8AC3E}">
        <p14:creationId xmlns:p14="http://schemas.microsoft.com/office/powerpoint/2010/main" val="1841234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83912"/>
            <a:ext cx="8229600" cy="5847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u="sng">
                <a:latin typeface="Bookman Old Style" pitchFamily="18" charset="0"/>
              </a:rPr>
              <a:t>The do-while Statement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44650"/>
            <a:ext cx="8229600" cy="4696670"/>
          </a:xfrm>
        </p:spPr>
        <p:txBody>
          <a:bodyPr>
            <a:spAutoFit/>
          </a:bodyPr>
          <a:lstStyle/>
          <a:p>
            <a:pPr eaLnBrk="1" hangingPunct="1"/>
            <a:r>
              <a:rPr lang="en-US" sz="2200" dirty="0" smtClean="0">
                <a:latin typeface="Bookman Old Style" pitchFamily="18" charset="0"/>
              </a:rPr>
              <a:t>A </a:t>
            </a:r>
            <a:r>
              <a:rPr lang="en-US" sz="2200" b="1" dirty="0">
                <a:solidFill>
                  <a:schemeClr val="accent2"/>
                </a:solidFill>
                <a:latin typeface="Bookman Old Style" pitchFamily="18" charset="0"/>
              </a:rPr>
              <a:t>while</a:t>
            </a:r>
            <a:r>
              <a:rPr lang="en-US" sz="2200" dirty="0">
                <a:latin typeface="Bookman Old Style" pitchFamily="18" charset="0"/>
              </a:rPr>
              <a:t> </a:t>
            </a:r>
            <a:r>
              <a:rPr lang="en-US" sz="2200" dirty="0" smtClean="0">
                <a:latin typeface="Bookman Old Style" pitchFamily="18" charset="0"/>
              </a:rPr>
              <a:t>loop might never execute (performs 0 operations) </a:t>
            </a:r>
          </a:p>
          <a:p>
            <a:pPr lvl="1" eaLnBrk="1" hangingPunct="1"/>
            <a:r>
              <a:rPr lang="en-US" sz="2200" dirty="0" smtClean="0">
                <a:latin typeface="Bookman Old Style" pitchFamily="18" charset="0"/>
              </a:rPr>
              <a:t>Why not? </a:t>
            </a:r>
          </a:p>
          <a:p>
            <a:pPr lvl="1" eaLnBrk="1" hangingPunct="1"/>
            <a:r>
              <a:rPr lang="en-US" sz="2200" dirty="0" smtClean="0">
                <a:latin typeface="Bookman Old Style" pitchFamily="18" charset="0"/>
              </a:rPr>
              <a:t>Because the controlling expression is evaluated before entering the loop body.</a:t>
            </a:r>
          </a:p>
          <a:p>
            <a:pPr eaLnBrk="1" hangingPunct="1"/>
            <a:r>
              <a:rPr lang="en-US" sz="2200" dirty="0" smtClean="0">
                <a:latin typeface="Bookman Old Style" pitchFamily="18" charset="0"/>
              </a:rPr>
              <a:t>In a </a:t>
            </a:r>
            <a:r>
              <a:rPr lang="en-US" sz="2200" b="1" dirty="0" smtClean="0">
                <a:solidFill>
                  <a:schemeClr val="accent2"/>
                </a:solidFill>
                <a:latin typeface="Bookman Old Style" pitchFamily="18" charset="0"/>
              </a:rPr>
              <a:t>do-while</a:t>
            </a:r>
            <a:r>
              <a:rPr lang="en-US" sz="2200" dirty="0" smtClean="0">
                <a:latin typeface="Bookman Old Style" pitchFamily="18" charset="0"/>
              </a:rPr>
              <a:t> loop, the loop body is executed at least once.</a:t>
            </a:r>
          </a:p>
          <a:p>
            <a:pPr eaLnBrk="1" hangingPunct="1"/>
            <a:endParaRPr lang="en-US" sz="2200" dirty="0" smtClean="0">
              <a:latin typeface="Bookman Old Style" pitchFamily="18" charset="0"/>
            </a:endParaRPr>
          </a:p>
          <a:p>
            <a:pPr eaLnBrk="1" hangingPunct="1"/>
            <a:endParaRPr lang="en-US" sz="2200" dirty="0">
              <a:latin typeface="Bookman Old Style" pitchFamily="18" charset="0"/>
            </a:endParaRPr>
          </a:p>
          <a:p>
            <a:pPr eaLnBrk="1" hangingPunct="1"/>
            <a:endParaRPr lang="en-US" sz="2200" dirty="0" smtClean="0">
              <a:latin typeface="Bookman Old Style" pitchFamily="18" charset="0"/>
            </a:endParaRPr>
          </a:p>
          <a:p>
            <a:pPr eaLnBrk="1" hangingPunct="1"/>
            <a:endParaRPr lang="en-US" sz="2200" dirty="0">
              <a:latin typeface="Bookman Old Style" pitchFamily="18" charset="0"/>
            </a:endParaRPr>
          </a:p>
          <a:p>
            <a:pPr eaLnBrk="1" hangingPunct="1"/>
            <a:r>
              <a:rPr lang="en-US" sz="2200" dirty="0" smtClean="0">
                <a:latin typeface="Bookman Old Style" pitchFamily="18" charset="0"/>
              </a:rPr>
              <a:t>Note the semicolon!</a:t>
            </a:r>
          </a:p>
        </p:txBody>
      </p:sp>
      <p:sp>
        <p:nvSpPr>
          <p:cNvPr id="2" name="Rectangle 1"/>
          <p:cNvSpPr/>
          <p:nvPr/>
        </p:nvSpPr>
        <p:spPr>
          <a:xfrm>
            <a:off x="2217809" y="4468542"/>
            <a:ext cx="4572000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lvl="1" algn="l" eaLnBrk="1" hangingPunct="1">
              <a:buFontTx/>
              <a:buNone/>
            </a:pPr>
            <a:r>
              <a:rPr lang="en-US" b="1" i="1" dirty="0" smtClean="0">
                <a:solidFill>
                  <a:schemeClr val="accent2"/>
                </a:solidFill>
                <a:latin typeface="Courier New" pitchFamily="49" charset="0"/>
              </a:rPr>
              <a:t>do</a:t>
            </a:r>
          </a:p>
          <a:p>
            <a:pPr lvl="1" algn="l" eaLnBrk="1" hangingPunct="1">
              <a:buFontTx/>
              <a:buNone/>
            </a:pPr>
            <a:r>
              <a:rPr lang="en-US" b="1" i="1" dirty="0" smtClean="0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en-US" b="1" i="1" dirty="0" err="1" smtClean="0">
                <a:solidFill>
                  <a:schemeClr val="accent2"/>
                </a:solidFill>
                <a:latin typeface="Courier New" pitchFamily="49" charset="0"/>
              </a:rPr>
              <a:t>Body_Statement</a:t>
            </a:r>
            <a:endParaRPr lang="en-US" b="1" i="1" dirty="0">
              <a:solidFill>
                <a:schemeClr val="accent2"/>
              </a:solidFill>
              <a:latin typeface="Courier New" pitchFamily="49" charset="0"/>
            </a:endParaRPr>
          </a:p>
          <a:p>
            <a:pPr lvl="1" algn="l" eaLnBrk="1" hangingPunct="1">
              <a:buFontTx/>
              <a:buNone/>
            </a:pPr>
            <a:r>
              <a:rPr lang="en-US" b="1" i="1" dirty="0">
                <a:solidFill>
                  <a:schemeClr val="accent2"/>
                </a:solidFill>
                <a:latin typeface="Courier New" pitchFamily="49" charset="0"/>
              </a:rPr>
              <a:t>while (</a:t>
            </a:r>
            <a:r>
              <a:rPr lang="en-US" b="1" i="1" dirty="0" err="1">
                <a:solidFill>
                  <a:schemeClr val="accent2"/>
                </a:solidFill>
                <a:latin typeface="Courier New" pitchFamily="49" charset="0"/>
              </a:rPr>
              <a:t>Boolean_Expression</a:t>
            </a:r>
            <a:r>
              <a:rPr lang="en-US" b="1" i="1" dirty="0">
                <a:solidFill>
                  <a:schemeClr val="accent2"/>
                </a:solidFill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83337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3750"/>
            <a:ext cx="8229600" cy="5847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do</a:t>
            </a:r>
            <a:r>
              <a:rPr lang="en-US" dirty="0"/>
              <a:t>-while </a:t>
            </a:r>
            <a:r>
              <a:rPr lang="en-US" dirty="0" smtClean="0"/>
              <a:t>vs. while</a:t>
            </a:r>
            <a:endParaRPr lang="en-US" dirty="0"/>
          </a:p>
        </p:txBody>
      </p:sp>
      <p:pic>
        <p:nvPicPr>
          <p:cNvPr id="2765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8" y="1268784"/>
            <a:ext cx="4173725" cy="497749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788" y="1273164"/>
            <a:ext cx="4550772" cy="49752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5427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82394" y="232883"/>
            <a:ext cx="6499412" cy="5262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1600" dirty="0">
              <a:latin typeface="Consolas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java.util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.*;</a:t>
            </a:r>
          </a:p>
          <a:p>
            <a:pPr algn="l"/>
            <a:endParaRPr lang="en-US" sz="1600" dirty="0">
              <a:latin typeface="Consolas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DoWhileDemo</a:t>
            </a:r>
            <a:endParaRPr lang="en-US" sz="1600" b="1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count, number;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"Enter a number"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    Scanner </a:t>
            </a:r>
            <a:r>
              <a:rPr lang="en-US" sz="1600" u="sng" dirty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keyboard = </a:t>
            </a:r>
            <a:r>
              <a:rPr lang="en-US" sz="1600" b="1" u="sng" dirty="0">
                <a:solidFill>
                  <a:srgbClr val="7F0055"/>
                </a:solidFill>
                <a:highlight>
                  <a:srgbClr val="F0D8A8"/>
                </a:highlight>
                <a:latin typeface="Consolas"/>
              </a:rPr>
              <a:t>new</a:t>
            </a:r>
            <a:r>
              <a:rPr lang="en-US" sz="1600" b="1" u="sng" dirty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 Scanner(System.</a:t>
            </a:r>
            <a:r>
              <a:rPr lang="en-US" sz="1600" b="1" i="1" u="sng" dirty="0">
                <a:solidFill>
                  <a:srgbClr val="0000C0"/>
                </a:solidFill>
                <a:highlight>
                  <a:srgbClr val="F0D8A8"/>
                </a:highlight>
                <a:latin typeface="Consolas"/>
              </a:rPr>
              <a:t>in</a:t>
            </a:r>
            <a:r>
              <a:rPr lang="en-US" sz="1600" b="1" i="1" u="sng" dirty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    number = </a:t>
            </a:r>
            <a:r>
              <a:rPr lang="en-US" sz="1600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keyboard.nextInt</a:t>
            </a:r>
            <a:r>
              <a:rPr lang="en-US" sz="16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 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    count = 1;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do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(count + 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", "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count++;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    }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(count &lt;= number);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( 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 dirty="0" smtClean="0">
                <a:solidFill>
                  <a:srgbClr val="2A00FF"/>
                </a:solidFill>
                <a:latin typeface="Consolas"/>
              </a:rPr>
              <a:t>"Yay! More counting!"</a:t>
            </a:r>
            <a:r>
              <a:rPr lang="en-US" sz="1600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600" i="1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538822" y="5625329"/>
            <a:ext cx="3291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if we input 0?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1948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The do-while Statement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76250" y="1358900"/>
            <a:ext cx="2941638" cy="4792663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388" y="1270000"/>
            <a:ext cx="5430837" cy="50387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0398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74937"/>
            <a:ext cx="7772400" cy="5847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u="sng" dirty="0">
                <a:latin typeface="Bookman Old Style" pitchFamily="18" charset="0"/>
              </a:rPr>
              <a:t>The do-while Statement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3435" y="1471892"/>
            <a:ext cx="8480612" cy="4456604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latin typeface="Bookman Old Style" pitchFamily="18" charset="0"/>
              </a:rPr>
              <a:t>Steps in a do-while loop.</a:t>
            </a:r>
          </a:p>
          <a:p>
            <a:pPr marL="914400" lvl="1" indent="-514350" eaLnBrk="1" hangingPunct="1">
              <a:buFont typeface="+mj-lt"/>
              <a:buAutoNum type="arabicPeriod"/>
            </a:pPr>
            <a:r>
              <a:rPr lang="en-US" sz="2400" dirty="0" smtClean="0">
                <a:latin typeface="Bookman Old Style" pitchFamily="18" charset="0"/>
              </a:rPr>
              <a:t>Execute the loop body.</a:t>
            </a:r>
          </a:p>
          <a:p>
            <a:pPr marL="914400" lvl="1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400" dirty="0" smtClean="0">
                <a:latin typeface="Bookman Old Style" pitchFamily="18" charset="0"/>
              </a:rPr>
              <a:t>Check the </a:t>
            </a:r>
            <a:r>
              <a:rPr lang="en-US" sz="2400" dirty="0" err="1" smtClean="0">
                <a:latin typeface="Bookman Old Style" pitchFamily="18" charset="0"/>
              </a:rPr>
              <a:t>boolean</a:t>
            </a:r>
            <a:r>
              <a:rPr lang="en-US" sz="2400" dirty="0" smtClean="0">
                <a:latin typeface="Bookman Old Style" pitchFamily="18" charset="0"/>
              </a:rPr>
              <a:t> expression.</a:t>
            </a:r>
          </a:p>
          <a:p>
            <a:pPr marL="1371600" lvl="2" indent="-514350" eaLnBrk="1" hangingPunct="1">
              <a:lnSpc>
                <a:spcPct val="80000"/>
              </a:lnSpc>
            </a:pPr>
            <a:r>
              <a:rPr lang="en-US" dirty="0" smtClean="0">
                <a:latin typeface="Bookman Old Style" pitchFamily="18" charset="0"/>
              </a:rPr>
              <a:t>If it is true, the loop is executed again.</a:t>
            </a:r>
          </a:p>
          <a:p>
            <a:pPr marL="1371600" lvl="2" indent="-514350" eaLnBrk="1" hangingPunct="1">
              <a:lnSpc>
                <a:spcPct val="90000"/>
              </a:lnSpc>
            </a:pPr>
            <a:r>
              <a:rPr lang="en-US" dirty="0" smtClean="0">
                <a:latin typeface="Bookman Old Style" pitchFamily="18" charset="0"/>
              </a:rPr>
              <a:t>If it is false, the loop is exited.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Bookman Old Style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 smtClean="0">
              <a:latin typeface="Bookman Old Style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Bookman Old Style" pitchFamily="18" charset="0"/>
              </a:rPr>
              <a:t>Equivalent </a:t>
            </a:r>
            <a:r>
              <a:rPr lang="en-US" sz="2800" b="1" dirty="0" smtClean="0">
                <a:solidFill>
                  <a:schemeClr val="accent2"/>
                </a:solidFill>
                <a:latin typeface="Bookman Old Style" pitchFamily="18" charset="0"/>
              </a:rPr>
              <a:t>while</a:t>
            </a:r>
            <a:r>
              <a:rPr lang="en-US" sz="2800" dirty="0" smtClean="0">
                <a:latin typeface="Bookman Old Style" pitchFamily="18" charset="0"/>
              </a:rPr>
              <a:t>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Bookman Old Style" pitchFamily="18" charset="0"/>
              </a:rPr>
              <a:t>Duplicate loop body outside of the while loop</a:t>
            </a:r>
          </a:p>
          <a:p>
            <a:pPr lvl="1" eaLnBrk="1" hangingPunct="1"/>
            <a:endParaRPr lang="en-US" b="1" dirty="0" smtClean="0">
              <a:solidFill>
                <a:schemeClr val="accent2"/>
              </a:solidFill>
              <a:latin typeface="Bookman Old Style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91744" y="5409388"/>
            <a:ext cx="4572000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lvl="1" algn="l" eaLnBrk="1" hangingPunct="1">
              <a:buFontTx/>
              <a:buNone/>
            </a:pPr>
            <a:r>
              <a:rPr lang="en-US" b="1" i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Loop Body Statement(s)</a:t>
            </a:r>
            <a:endParaRPr lang="en-US" b="1" i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lvl="1" algn="l" eaLnBrk="1" hangingPunct="1">
              <a:buFontTx/>
              <a:buNone/>
            </a:pPr>
            <a:r>
              <a:rPr lang="en-US" b="1" i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b="1" i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Boolean_Condition</a:t>
            </a:r>
            <a:r>
              <a:rPr lang="en-US" b="1" i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algn="l" eaLnBrk="1" hangingPunct="1">
              <a:buFontTx/>
              <a:buNone/>
            </a:pPr>
            <a:r>
              <a:rPr lang="en-US" b="1" i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b="1" i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Loop Body Statement</a:t>
            </a:r>
            <a:r>
              <a:rPr lang="en-US" b="1" i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(s</a:t>
            </a:r>
            <a:r>
              <a:rPr lang="en-US" b="1" i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i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56201" y="3548525"/>
            <a:ext cx="4572000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lvl="1" algn="l" eaLnBrk="1" hangingPunct="1">
              <a:buFontTx/>
              <a:buNone/>
            </a:pPr>
            <a:r>
              <a:rPr lang="en-US" b="1" i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lvl="1" algn="l" eaLnBrk="1" hangingPunct="1">
              <a:buFontTx/>
              <a:buNone/>
            </a:pPr>
            <a:r>
              <a:rPr lang="en-US" b="1" i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Loop Body Statement(s)</a:t>
            </a:r>
            <a:endParaRPr lang="en-US" b="1" i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lvl="1" algn="l" eaLnBrk="1" hangingPunct="1">
              <a:buFontTx/>
              <a:buNone/>
            </a:pPr>
            <a:r>
              <a:rPr lang="en-US" b="1" i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b="1" i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Boolean_Condition</a:t>
            </a:r>
            <a:r>
              <a:rPr lang="en-US" b="1" i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b="1" i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966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74937"/>
            <a:ext cx="7772400" cy="5847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u="sng" dirty="0">
                <a:latin typeface="Bookman Old Style" pitchFamily="18" charset="0"/>
              </a:rPr>
              <a:t>The do-while Statement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3435" y="1471892"/>
            <a:ext cx="8480612" cy="3157788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latin typeface="Bookman Old Style" pitchFamily="18" charset="0"/>
              </a:rPr>
              <a:t>Lets write a do-while loop that continues to check the user’s input to ensure that they enter a valid input.</a:t>
            </a:r>
          </a:p>
          <a:p>
            <a:pPr lvl="1" eaLnBrk="1" hangingPunct="1"/>
            <a:r>
              <a:rPr lang="en-US" sz="2400" dirty="0" smtClean="0">
                <a:latin typeface="Bookman Old Style" pitchFamily="18" charset="0"/>
              </a:rPr>
              <a:t>For this example, we want the user to input a number between 1 and 10.  If they don’t, we ask them to try again.</a:t>
            </a:r>
          </a:p>
          <a:p>
            <a:pPr eaLnBrk="1" hangingPunct="1"/>
            <a:endParaRPr lang="en-US" b="1" dirty="0" smtClean="0">
              <a:solidFill>
                <a:schemeClr val="accent2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797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74937"/>
            <a:ext cx="7772400" cy="5847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u="sng" dirty="0">
                <a:latin typeface="Bookman Old Style" pitchFamily="18" charset="0"/>
              </a:rPr>
              <a:t>The do-while Statement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0108" y="1178961"/>
            <a:ext cx="6499412" cy="50167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1600" dirty="0">
              <a:latin typeface="Consolas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java.util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.*;</a:t>
            </a:r>
          </a:p>
          <a:p>
            <a:pPr algn="l"/>
            <a:endParaRPr lang="en-US" sz="1600" dirty="0">
              <a:latin typeface="Consolas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DoWhileDemo</a:t>
            </a:r>
            <a:endParaRPr lang="en-US" sz="1600" b="1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number = -1;</a:t>
            </a:r>
            <a:endParaRPr lang="en-US" sz="1600" b="1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"Enter a </a:t>
            </a:r>
            <a:r>
              <a:rPr lang="en-US" sz="1600" i="1" dirty="0" smtClean="0">
                <a:solidFill>
                  <a:srgbClr val="2A00FF"/>
                </a:solidFill>
                <a:latin typeface="Consolas"/>
              </a:rPr>
              <a:t>number 0 - 10"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    Scanner </a:t>
            </a:r>
            <a:r>
              <a:rPr lang="en-US" sz="1600" u="sng" dirty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keyboard = </a:t>
            </a:r>
            <a:r>
              <a:rPr lang="en-US" sz="1600" b="1" u="sng" dirty="0">
                <a:solidFill>
                  <a:srgbClr val="7F0055"/>
                </a:solidFill>
                <a:highlight>
                  <a:srgbClr val="F0D8A8"/>
                </a:highlight>
                <a:latin typeface="Consolas"/>
              </a:rPr>
              <a:t>new</a:t>
            </a:r>
            <a:r>
              <a:rPr lang="en-US" sz="1600" b="1" u="sng" dirty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 Scanner(System.</a:t>
            </a:r>
            <a:r>
              <a:rPr lang="en-US" sz="1600" b="1" i="1" u="sng" dirty="0">
                <a:solidFill>
                  <a:srgbClr val="0000C0"/>
                </a:solidFill>
                <a:highlight>
                  <a:srgbClr val="F0D8A8"/>
                </a:highlight>
                <a:latin typeface="Consolas"/>
              </a:rPr>
              <a:t>in</a:t>
            </a:r>
            <a:r>
              <a:rPr lang="en-US" sz="1600" b="1" i="1" u="sng" dirty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);</a:t>
            </a:r>
          </a:p>
          <a:p>
            <a:pPr algn="l"/>
            <a:endParaRPr lang="en-US" sz="1600" b="1" dirty="0" smtClean="0">
              <a:solidFill>
                <a:srgbClr val="7F0055"/>
              </a:solidFill>
              <a:latin typeface="Consolas"/>
            </a:endParaRPr>
          </a:p>
          <a:p>
            <a:pPr algn="l"/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	do</a:t>
            </a:r>
            <a:endParaRPr lang="en-US" sz="1600" b="1" dirty="0">
              <a:solidFill>
                <a:srgbClr val="7F0055"/>
              </a:solidFill>
              <a:latin typeface="Consolas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algn="l"/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	    number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600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keyboard.nextInt</a:t>
            </a:r>
            <a:r>
              <a:rPr lang="en-US" sz="16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 )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;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 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if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(number &lt; 0 || number &gt; 10)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 dirty="0" smtClean="0">
                <a:solidFill>
                  <a:srgbClr val="2A00FF"/>
                </a:solidFill>
                <a:latin typeface="Consolas"/>
              </a:rPr>
              <a:t>“Nope. Try Again 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	}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(number &gt; 10 || number &lt; 0)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 dirty="0" smtClean="0">
                <a:solidFill>
                  <a:srgbClr val="2A00FF"/>
                </a:solidFill>
                <a:latin typeface="Consolas"/>
              </a:rPr>
              <a:t>"Yay! You did it!"</a:t>
            </a:r>
            <a:r>
              <a:rPr lang="en-US" sz="1600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600" i="1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03119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239963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Flow of Control: Loops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3473450"/>
            <a:ext cx="6400800" cy="687388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Chapter 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84840" y="553750"/>
            <a:ext cx="8229600" cy="584775"/>
          </a:xfrm>
        </p:spPr>
        <p:txBody>
          <a:bodyPr>
            <a:spAutoFit/>
          </a:bodyPr>
          <a:lstStyle/>
          <a:p>
            <a:pPr eaLnBrk="1" hangingPunct="1"/>
            <a:r>
              <a:rPr lang="en-US" sz="3200" dirty="0" smtClean="0"/>
              <a:t>Nested Loop Example – Exam </a:t>
            </a:r>
            <a:r>
              <a:rPr lang="en-US" sz="3200" dirty="0" err="1" smtClean="0"/>
              <a:t>Averager</a:t>
            </a:r>
            <a:endParaRPr lang="en-US" sz="3200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77906" y="1616075"/>
            <a:ext cx="8866094" cy="3139321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en-US" sz="2200" dirty="0" smtClean="0"/>
              <a:t>Write a program to average exam scores (using while or do-while).</a:t>
            </a:r>
          </a:p>
          <a:p>
            <a:pPr eaLnBrk="1" hangingPunct="1"/>
            <a:endParaRPr lang="en-US" sz="2200" b="1" i="1" dirty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/>
            <a:r>
              <a:rPr lang="en-US" sz="2200" b="1" i="1" dirty="0" smtClean="0">
                <a:solidFill>
                  <a:schemeClr val="accent2"/>
                </a:solidFill>
                <a:latin typeface="Courier New" pitchFamily="49" charset="0"/>
              </a:rPr>
              <a:t>The program should take in exam scores until the user inputs a -1 (indicating no more scores)</a:t>
            </a:r>
          </a:p>
          <a:p>
            <a:pPr eaLnBrk="1" hangingPunct="1"/>
            <a:endParaRPr lang="en-US" sz="2200" b="1" i="1" dirty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/>
            <a:r>
              <a:rPr lang="en-US" sz="2200" b="1" i="1" dirty="0" smtClean="0">
                <a:solidFill>
                  <a:schemeClr val="accent2"/>
                </a:solidFill>
                <a:latin typeface="Courier New" pitchFamily="49" charset="0"/>
              </a:rPr>
              <a:t>Then, it divides the total of these scores by the number of scores entered to get the average.</a:t>
            </a:r>
            <a:endParaRPr lang="en-US" sz="2000" b="1" i="1" dirty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endParaRPr lang="en-US" sz="2200" b="1" dirty="0" smtClean="0">
              <a:solidFill>
                <a:schemeClr val="accent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072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3389" y="691523"/>
            <a:ext cx="7942730" cy="224676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java.util.Scanner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400" dirty="0">
              <a:latin typeface="Consolas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ExamAverager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"This program computes the average of"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"a list of (nonnegative) exam scores."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sum, next;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numberOfStudents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String answer;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Scanner </a:t>
            </a:r>
            <a:r>
              <a:rPr lang="en-US" sz="1400" u="sng" dirty="0" smtClean="0">
                <a:solidFill>
                  <a:srgbClr val="000000"/>
                </a:solidFill>
                <a:latin typeface="Consolas"/>
              </a:rPr>
              <a:t>keyboard = </a:t>
            </a:r>
            <a:r>
              <a:rPr lang="en-US" sz="1400" b="1" u="sng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u="sng" dirty="0" smtClean="0">
                <a:solidFill>
                  <a:srgbClr val="000000"/>
                </a:solidFill>
                <a:latin typeface="Consolas"/>
              </a:rPr>
              <a:t> Scanner(</a:t>
            </a:r>
            <a:r>
              <a:rPr lang="en-US" sz="1400" b="1" u="sng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b="1" i="1" u="sng" dirty="0" err="1" smtClean="0">
                <a:solidFill>
                  <a:srgbClr val="0000C0"/>
                </a:solidFill>
                <a:latin typeface="Consolas"/>
              </a:rPr>
              <a:t>in</a:t>
            </a:r>
            <a:r>
              <a:rPr lang="en-US" sz="1400" b="1" i="1" u="sng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38710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5129" y="368878"/>
            <a:ext cx="8265459" cy="44012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 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"Enter all the scores to be averaged."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"Enter a negative number after"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"you have entered all the scores."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sum = 0;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numberOfStudents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0;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next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keyboard.nextDouble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 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(next &gt;= 0)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sum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 sum + next;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numberOfStudents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++;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next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keyboard.nextDouble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 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numberOfStudents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&gt; 0)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"The average is "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      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+ (sum/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numberOfStudents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else</a:t>
            </a:r>
            <a:endParaRPr lang="en-US" sz="1400" b="1" dirty="0">
              <a:solidFill>
                <a:srgbClr val="7F0055"/>
              </a:solidFill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"No scores to average."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400" dirty="0"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77993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6606" y="795039"/>
            <a:ext cx="8265459" cy="59093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do</a:t>
            </a:r>
            <a:endParaRPr lang="en-US" sz="1400" b="1" dirty="0">
              <a:solidFill>
                <a:srgbClr val="7F0055"/>
              </a:solidFill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 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"Enter all the scores to be averaged."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"Enter a negative number after"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"you have entered all the scores."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sum = 0;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numberOfStudents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0;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next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keyboard.nextDouble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 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(next &gt;= 0)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sum = sum + next;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numberOfStudents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++;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next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keyboard.nextDouble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 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numberOfStudents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&gt; 0)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"The average is "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                     + (sum/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numberOfStudents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else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"No scores to average."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"Want to average another exam?"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"Enter yes or no."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answer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keyboard.next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 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     }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answer.equalsIgnoreCase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"yes"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algn="l"/>
            <a:endParaRPr lang="en-US" sz="1400" dirty="0"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   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477583" y="272744"/>
            <a:ext cx="817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 modification to previous program to allow averaging of multiple exams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7973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3718" y="598573"/>
            <a:ext cx="8229600" cy="5847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u="sng" dirty="0" smtClean="0">
                <a:latin typeface="Bookman Old Style" pitchFamily="18" charset="0"/>
              </a:rPr>
              <a:t>More on Nested </a:t>
            </a:r>
            <a:r>
              <a:rPr lang="en-US" sz="3200" u="sng" dirty="0">
                <a:latin typeface="Bookman Old Style" pitchFamily="18" charset="0"/>
              </a:rPr>
              <a:t>Loops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30363"/>
            <a:ext cx="8229600" cy="3871829"/>
          </a:xfrm>
        </p:spPr>
        <p:txBody>
          <a:bodyPr>
            <a:spAutoFit/>
          </a:bodyPr>
          <a:lstStyle/>
          <a:p>
            <a:pPr eaLnBrk="1" hangingPunct="1"/>
            <a:r>
              <a:rPr lang="en-US" sz="2200" dirty="0" smtClean="0">
                <a:latin typeface="Bookman Old Style" pitchFamily="18" charset="0"/>
              </a:rPr>
              <a:t>As we have seen, the body of a loop can contain any other statements, including other loops.</a:t>
            </a:r>
          </a:p>
          <a:p>
            <a:pPr eaLnBrk="1" hangingPunct="1"/>
            <a:endParaRPr lang="en-US" sz="2200" dirty="0">
              <a:latin typeface="Bookman Old Style" pitchFamily="18" charset="0"/>
            </a:endParaRPr>
          </a:p>
          <a:p>
            <a:pPr eaLnBrk="1" hangingPunct="1"/>
            <a:endParaRPr lang="en-US" sz="2200" dirty="0" smtClean="0">
              <a:latin typeface="Bookman Old Style" pitchFamily="18" charset="0"/>
            </a:endParaRPr>
          </a:p>
          <a:p>
            <a:pPr eaLnBrk="1" hangingPunct="1"/>
            <a:endParaRPr lang="en-US" sz="2200" dirty="0">
              <a:latin typeface="Bookman Old Style" pitchFamily="18" charset="0"/>
            </a:endParaRPr>
          </a:p>
          <a:p>
            <a:pPr eaLnBrk="1" hangingPunct="1"/>
            <a:endParaRPr lang="en-US" sz="2200" dirty="0" smtClean="0">
              <a:latin typeface="Bookman Old Style" pitchFamily="18" charset="0"/>
            </a:endParaRPr>
          </a:p>
          <a:p>
            <a:pPr eaLnBrk="1" hangingPunct="1"/>
            <a:endParaRPr lang="en-US" sz="2200" dirty="0">
              <a:latin typeface="Bookman Old Style" pitchFamily="18" charset="0"/>
            </a:endParaRPr>
          </a:p>
          <a:p>
            <a:pPr eaLnBrk="1" hangingPunct="1"/>
            <a:r>
              <a:rPr lang="en-US" sz="2200" dirty="0" smtClean="0">
                <a:latin typeface="Bookman Old Style" pitchFamily="18" charset="0"/>
              </a:rPr>
              <a:t>How can we get this output: </a:t>
            </a:r>
          </a:p>
          <a:p>
            <a:pPr lvl="1" eaLnBrk="1" hangingPunct="1"/>
            <a:r>
              <a:rPr lang="en-US" sz="1800" dirty="0" smtClean="0">
                <a:latin typeface="Bookman Old Style" pitchFamily="18" charset="0"/>
              </a:rPr>
              <a:t>5 rows, 5 columns. </a:t>
            </a:r>
          </a:p>
          <a:p>
            <a:pPr lvl="1" eaLnBrk="1" hangingPunct="1"/>
            <a:r>
              <a:rPr lang="en-US" sz="1800" dirty="0" smtClean="0">
                <a:latin typeface="Bookman Old Style" pitchFamily="18" charset="0"/>
              </a:rPr>
              <a:t>Each cell has value </a:t>
            </a:r>
            <a:r>
              <a:rPr lang="en-US" sz="1800" dirty="0" err="1" smtClean="0">
                <a:latin typeface="Bookman Old Style" pitchFamily="18" charset="0"/>
              </a:rPr>
              <a:t>i</a:t>
            </a:r>
            <a:r>
              <a:rPr lang="en-US" sz="1800" dirty="0" smtClean="0">
                <a:latin typeface="Bookman Old Style" pitchFamily="18" charset="0"/>
              </a:rPr>
              <a:t>/j </a:t>
            </a:r>
          </a:p>
        </p:txBody>
      </p:sp>
      <p:sp>
        <p:nvSpPr>
          <p:cNvPr id="3" name="Rectangle 2"/>
          <p:cNvSpPr/>
          <p:nvPr/>
        </p:nvSpPr>
        <p:spPr>
          <a:xfrm>
            <a:off x="2913529" y="2591724"/>
            <a:ext cx="2671482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1/1 1/2 1/3 1/4 1/5 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2/1 2/2 2/3 2/4 2/5 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3/1 3/2 3/3 3/4 3/5 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4/1 4/2 4/3 4/4 4/5 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5/1 5/2 5/3 5/4 5/5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93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2352" y="1025222"/>
            <a:ext cx="7530353" cy="4801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algn="l"/>
            <a:endParaRPr lang="en-US" dirty="0">
              <a:latin typeface="Consolas"/>
            </a:endParaRPr>
          </a:p>
          <a:p>
            <a:pPr algn="l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row = 1;</a:t>
            </a:r>
          </a:p>
          <a:p>
            <a:pPr algn="l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col = 1;</a:t>
            </a:r>
          </a:p>
          <a:p>
            <a:pPr algn="l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maxRow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6;</a:t>
            </a:r>
          </a:p>
          <a:p>
            <a:pPr algn="l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maxCol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6;</a:t>
            </a:r>
          </a:p>
          <a:p>
            <a:pPr algn="l"/>
            <a:endParaRPr lang="en-US" dirty="0">
              <a:latin typeface="Consolas"/>
            </a:endParaRPr>
          </a:p>
          <a:p>
            <a:pPr algn="l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	while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(row &lt;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maxRow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algn="l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	  while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(col &lt;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maxCol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nsolas"/>
              </a:rPr>
              <a:t>	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(row 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"/"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 + col + 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 "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nsolas"/>
              </a:rPr>
              <a:t>	    col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++;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nsolas"/>
              </a:rPr>
              <a:t>	  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nsolas"/>
              </a:rPr>
              <a:t>	  col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1;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nsolas"/>
              </a:rPr>
              <a:t>	  row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++;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dirty="0" smtClean="0"/>
              <a:t>}</a:t>
            </a:r>
            <a:endParaRPr lang="en-US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94234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065" y="1079173"/>
            <a:ext cx="8570913" cy="4525963"/>
          </a:xfrm>
        </p:spPr>
        <p:txBody>
          <a:bodyPr/>
          <a:lstStyle/>
          <a:p>
            <a:r>
              <a:rPr lang="en-US" sz="2200" dirty="0" smtClean="0"/>
              <a:t>Project </a:t>
            </a:r>
            <a:r>
              <a:rPr lang="en-US" dirty="0"/>
              <a:t>3</a:t>
            </a:r>
            <a:r>
              <a:rPr lang="en-US" sz="2200" dirty="0" smtClean="0"/>
              <a:t> is due </a:t>
            </a:r>
            <a:r>
              <a:rPr lang="en-US" sz="2200" b="1" dirty="0" smtClean="0"/>
              <a:t>July 14</a:t>
            </a:r>
            <a:r>
              <a:rPr lang="en-US" sz="2200" b="1" baseline="30000" dirty="0" smtClean="0"/>
              <a:t>th</a:t>
            </a:r>
            <a:r>
              <a:rPr lang="en-US" sz="2200" b="1" dirty="0" smtClean="0"/>
              <a:t>, 9PM</a:t>
            </a:r>
            <a:r>
              <a:rPr lang="en-US" sz="2200" dirty="0" smtClean="0"/>
              <a:t>.  Start now!</a:t>
            </a:r>
            <a:endParaRPr lang="en-US" sz="2200" dirty="0" smtClean="0"/>
          </a:p>
          <a:p>
            <a:endParaRPr lang="en-US" dirty="0" smtClean="0"/>
          </a:p>
          <a:p>
            <a:r>
              <a:rPr lang="en-US" dirty="0" smtClean="0"/>
              <a:t>Readings </a:t>
            </a:r>
            <a:r>
              <a:rPr lang="en-US" dirty="0"/>
              <a:t>for this week: </a:t>
            </a:r>
            <a:r>
              <a:rPr lang="en-US" dirty="0" err="1"/>
              <a:t>Ch</a:t>
            </a:r>
            <a:r>
              <a:rPr lang="en-US" dirty="0"/>
              <a:t> 4 </a:t>
            </a:r>
            <a:r>
              <a:rPr lang="en-US" dirty="0" smtClean="0"/>
              <a:t>(</a:t>
            </a:r>
            <a:r>
              <a:rPr lang="en-US" dirty="0"/>
              <a:t>Looping</a:t>
            </a:r>
            <a:r>
              <a:rPr lang="en-US" dirty="0" smtClean="0"/>
              <a:t>).  </a:t>
            </a:r>
            <a:r>
              <a:rPr lang="en-US" b="1" dirty="0" smtClean="0"/>
              <a:t>Read it twice!</a:t>
            </a:r>
            <a:endParaRPr lang="en-US" sz="2200" b="1" dirty="0" smtClean="0"/>
          </a:p>
          <a:p>
            <a:r>
              <a:rPr lang="en-US" dirty="0" smtClean="0"/>
              <a:t>Tests are graded.  Tests can be seen during </a:t>
            </a:r>
            <a:r>
              <a:rPr lang="en-US" dirty="0" smtClean="0"/>
              <a:t>office </a:t>
            </a:r>
            <a:r>
              <a:rPr lang="en-US" dirty="0" smtClean="0"/>
              <a:t>hours</a:t>
            </a:r>
          </a:p>
          <a:p>
            <a:r>
              <a:rPr lang="en-US" dirty="0" smtClean="0"/>
              <a:t>Withdrawal Deadline: </a:t>
            </a:r>
            <a:r>
              <a:rPr lang="en-US" dirty="0" smtClean="0"/>
              <a:t>June</a:t>
            </a:r>
            <a:r>
              <a:rPr lang="en-US" dirty="0" smtClean="0"/>
              <a:t> </a:t>
            </a:r>
            <a:r>
              <a:rPr lang="en-US" dirty="0" smtClean="0"/>
              <a:t>30</a:t>
            </a:r>
            <a:r>
              <a:rPr lang="en-US" dirty="0" smtClean="0"/>
              <a:t>th</a:t>
            </a:r>
            <a:r>
              <a:rPr lang="en-US" dirty="0" smtClean="0"/>
              <a:t>.  If you want to discuss your grades, feel free to come by during office hours.</a:t>
            </a:r>
          </a:p>
          <a:p>
            <a:r>
              <a:rPr lang="en-US" dirty="0" smtClean="0"/>
              <a:t>Practice </a:t>
            </a:r>
            <a:r>
              <a:rPr lang="en-US" dirty="0" smtClean="0"/>
              <a:t>debugging!</a:t>
            </a:r>
          </a:p>
          <a:p>
            <a:endParaRPr lang="en-US" dirty="0"/>
          </a:p>
          <a:p>
            <a:r>
              <a:rPr lang="en-US" dirty="0"/>
              <a:t>Quiz 4 in class on _______________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/>
              <a:t>This week: Finish Chapter 4, section 7.1, start Chapter </a:t>
            </a:r>
            <a:r>
              <a:rPr lang="en-US" dirty="0" smtClean="0"/>
              <a:t>5</a:t>
            </a:r>
            <a:endParaRPr lang="en-US" dirty="0"/>
          </a:p>
          <a:p>
            <a:r>
              <a:rPr lang="en-US" dirty="0"/>
              <a:t>Test Cases – make sure you test your programs</a:t>
            </a:r>
            <a:r>
              <a:rPr lang="en-US" dirty="0" smtClean="0"/>
              <a:t>!</a:t>
            </a:r>
            <a:endParaRPr lang="en-US" dirty="0"/>
          </a:p>
          <a:p>
            <a:r>
              <a:rPr lang="en-US" dirty="0"/>
              <a:t>Collaboration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017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3 – Hangman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err="1" smtClean="0"/>
              <a:t>RandomWord.java</a:t>
            </a:r>
            <a:r>
              <a:rPr lang="en-US" dirty="0" smtClean="0"/>
              <a:t> 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replacing a letter in the </a:t>
            </a:r>
            <a:r>
              <a:rPr lang="en-US" dirty="0" err="1" smtClean="0"/>
              <a:t>displayWord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reading in user input -- read as a line, look at the number of spaces.  If the user enters a 10, it will never be valid.  the word will be between 4 and 9 characters </a:t>
            </a:r>
            <a:r>
              <a:rPr lang="en-US" dirty="0" smtClean="0"/>
              <a:t>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83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15815" y="553750"/>
            <a:ext cx="8229600" cy="584775"/>
          </a:xfrm>
        </p:spPr>
        <p:txBody>
          <a:bodyPr>
            <a:spAutoFit/>
          </a:bodyPr>
          <a:lstStyle/>
          <a:p>
            <a:pPr eaLnBrk="1" hangingPunct="1"/>
            <a:r>
              <a:rPr lang="en-US" sz="3200" dirty="0" smtClean="0"/>
              <a:t>The </a:t>
            </a:r>
            <a:r>
              <a:rPr lang="en-US" sz="3200" b="1" dirty="0" smtClean="0">
                <a:solidFill>
                  <a:schemeClr val="accent2"/>
                </a:solidFill>
                <a:latin typeface="Courier New" pitchFamily="49" charset="0"/>
              </a:rPr>
              <a:t>for</a:t>
            </a:r>
            <a:r>
              <a:rPr lang="en-US" sz="3200" dirty="0" smtClean="0"/>
              <a:t> Statement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77906" y="1616075"/>
            <a:ext cx="8866094" cy="4758226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en-US" sz="2200" dirty="0" smtClean="0"/>
              <a:t>A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for</a:t>
            </a:r>
            <a:r>
              <a:rPr lang="en-US" sz="2200" dirty="0" smtClean="0"/>
              <a:t> loop executes its body a fixed number of times (typically).</a:t>
            </a:r>
          </a:p>
          <a:p>
            <a:pPr lvl="1" eaLnBrk="1" hangingPunct="1"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for 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 count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= 1; count &lt; 3; count++)</a:t>
            </a:r>
          </a:p>
          <a:p>
            <a:pPr lvl="1" eaLnBrk="1" hangingPunct="1"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	   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System.out.println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(count);</a:t>
            </a:r>
          </a:p>
          <a:p>
            <a:pPr eaLnBrk="1" hangingPunct="1">
              <a:lnSpc>
                <a:spcPct val="90000"/>
              </a:lnSpc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Syntax:	</a:t>
            </a:r>
            <a:r>
              <a:rPr lang="en-US" sz="2000" b="1" i="1" dirty="0" smtClean="0">
                <a:solidFill>
                  <a:schemeClr val="accent2"/>
                </a:solidFill>
                <a:latin typeface="Courier New" pitchFamily="49" charset="0"/>
              </a:rPr>
              <a:t>for </a:t>
            </a:r>
            <a:r>
              <a:rPr lang="en-US" sz="2000" b="1" i="1" dirty="0">
                <a:solidFill>
                  <a:schemeClr val="accent2"/>
                </a:solidFill>
                <a:latin typeface="Courier New" pitchFamily="49" charset="0"/>
              </a:rPr>
              <a:t>(Initialization, Condition, Update)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i="1" dirty="0" smtClean="0">
                <a:solidFill>
                  <a:schemeClr val="accent2"/>
                </a:solidFill>
                <a:latin typeface="Courier New" pitchFamily="49" charset="0"/>
              </a:rPr>
              <a:t>		</a:t>
            </a:r>
            <a:r>
              <a:rPr lang="en-US" sz="2000" b="1" i="1" dirty="0">
                <a:solidFill>
                  <a:schemeClr val="accent2"/>
                </a:solidFill>
                <a:latin typeface="Courier New" pitchFamily="49" charset="0"/>
              </a:rPr>
              <a:t>		</a:t>
            </a:r>
            <a:r>
              <a:rPr lang="en-US" sz="2000" b="1" i="1" dirty="0" err="1" smtClean="0">
                <a:solidFill>
                  <a:schemeClr val="accent2"/>
                </a:solidFill>
                <a:latin typeface="Courier New" pitchFamily="49" charset="0"/>
              </a:rPr>
              <a:t>Body_Statement</a:t>
            </a:r>
            <a:endParaRPr lang="en-US" sz="2000" b="1" i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b="1" i="1" dirty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200" b="1" dirty="0" err="1">
                <a:solidFill>
                  <a:schemeClr val="accent2"/>
                </a:solidFill>
                <a:latin typeface="Courier New" pitchFamily="49" charset="0"/>
              </a:rPr>
              <a:t>Body_Statement</a:t>
            </a:r>
            <a:r>
              <a:rPr lang="en-US" sz="2200" i="1" dirty="0">
                <a:latin typeface="Courier New" pitchFamily="49" charset="0"/>
              </a:rPr>
              <a:t> </a:t>
            </a:r>
            <a:r>
              <a:rPr lang="en-US" sz="2200" dirty="0"/>
              <a:t>can be </a:t>
            </a:r>
            <a:r>
              <a:rPr lang="en-US" sz="2200" dirty="0" smtClean="0"/>
              <a:t>a </a:t>
            </a:r>
            <a:r>
              <a:rPr lang="en-US" sz="2200" dirty="0"/>
              <a:t>simple </a:t>
            </a:r>
            <a:r>
              <a:rPr lang="en-US" sz="2200" dirty="0" smtClean="0"/>
              <a:t>or compound statement</a:t>
            </a:r>
            <a:r>
              <a:rPr lang="en-US" sz="2200" dirty="0" smtClean="0">
                <a:latin typeface="Courier New" pitchFamily="49" charset="0"/>
              </a:rPr>
              <a:t>.</a:t>
            </a:r>
            <a:endParaRPr lang="en-US" sz="2200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The corresponding 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</a:rPr>
              <a:t>while</a:t>
            </a:r>
            <a:r>
              <a:rPr lang="en-US" sz="2200" dirty="0"/>
              <a:t> </a:t>
            </a:r>
            <a:r>
              <a:rPr lang="en-US" sz="2200" dirty="0" smtClean="0"/>
              <a:t>statement is:</a:t>
            </a:r>
            <a:endParaRPr lang="en-US" sz="22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i="1" dirty="0" smtClean="0">
                <a:solidFill>
                  <a:schemeClr val="accent2"/>
                </a:solidFill>
                <a:latin typeface="Courier New" pitchFamily="49" charset="0"/>
              </a:rPr>
              <a:t>	Initialization</a:t>
            </a:r>
            <a:endParaRPr lang="en-US" sz="2000" b="1" i="1" dirty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i="1" dirty="0" smtClean="0">
                <a:solidFill>
                  <a:schemeClr val="accent2"/>
                </a:solidFill>
                <a:latin typeface="Courier New" pitchFamily="49" charset="0"/>
              </a:rPr>
              <a:t>		while </a:t>
            </a:r>
            <a:r>
              <a:rPr lang="en-US" sz="2000" b="1" i="1" dirty="0">
                <a:solidFill>
                  <a:schemeClr val="accent2"/>
                </a:solidFill>
                <a:latin typeface="Courier New" pitchFamily="49" charset="0"/>
              </a:rPr>
              <a:t>(Condition)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i="1" dirty="0">
                <a:solidFill>
                  <a:schemeClr val="accent2"/>
                </a:solidFill>
                <a:latin typeface="Courier New" pitchFamily="49" charset="0"/>
              </a:rPr>
              <a:t>		</a:t>
            </a:r>
            <a:r>
              <a:rPr lang="en-US" sz="2000" b="1" i="1" dirty="0" smtClean="0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en-US" sz="2000" b="1" i="1" dirty="0" err="1" smtClean="0">
                <a:solidFill>
                  <a:schemeClr val="accent2"/>
                </a:solidFill>
                <a:latin typeface="Courier New" pitchFamily="49" charset="0"/>
              </a:rPr>
              <a:t>Body_Statement_Including_Update</a:t>
            </a:r>
            <a:endParaRPr lang="en-US" sz="2000" b="1" i="1" dirty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endParaRPr lang="en-US" sz="2200" b="1" dirty="0" smtClean="0">
              <a:solidFill>
                <a:schemeClr val="accent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068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602" y="653861"/>
            <a:ext cx="5337175" cy="54403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7600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The while Statement </a:t>
            </a:r>
          </a:p>
        </p:txBody>
      </p:sp>
      <p:pic>
        <p:nvPicPr>
          <p:cNvPr id="2048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725" y="1293813"/>
            <a:ext cx="5295900" cy="49752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5197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15815" y="553750"/>
            <a:ext cx="8229600" cy="584775"/>
          </a:xfrm>
        </p:spPr>
        <p:txBody>
          <a:bodyPr>
            <a:spAutoFit/>
          </a:bodyPr>
          <a:lstStyle/>
          <a:p>
            <a:pPr eaLnBrk="1" hangingPunct="1"/>
            <a:r>
              <a:rPr lang="en-US" sz="3200" u="sng" dirty="0" smtClean="0">
                <a:latin typeface="Bookman Old Style" pitchFamily="18" charset="0"/>
              </a:rPr>
              <a:t>The </a:t>
            </a:r>
            <a:r>
              <a:rPr lang="en-US" sz="3200" b="1" u="sng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3200" u="sng" dirty="0" smtClean="0">
                <a:latin typeface="Bookman Old Style" pitchFamily="18" charset="0"/>
              </a:rPr>
              <a:t> Statement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8357" y="1300991"/>
            <a:ext cx="8866094" cy="5729773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en-US" sz="2000" i="1" dirty="0" smtClean="0"/>
              <a:t>Update action can also count down.  For loop:</a:t>
            </a:r>
          </a:p>
          <a:p>
            <a:pPr lvl="1" eaLnBrk="1" hangingPunct="1"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for (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countDown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 = 3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; 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countDown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&gt;= 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0; 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countDown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-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-){</a:t>
            </a:r>
            <a:endParaRPr lang="en-US" sz="20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System.out.println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countDown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);</a:t>
            </a:r>
          </a:p>
          <a:p>
            <a:pPr lvl="1" eaLnBrk="1" hangingPunct="1">
              <a:buFontTx/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System.out.println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("and counting.");</a:t>
            </a:r>
          </a:p>
          <a:p>
            <a:pPr lvl="1" eaLnBrk="1" hangingPunct="1">
              <a:buFontTx/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}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	</a:t>
            </a:r>
          </a:p>
          <a:p>
            <a:pPr lvl="1" eaLnBrk="1" hangingPunct="1">
              <a:buFontTx/>
              <a:buNone/>
            </a:pPr>
            <a:r>
              <a:rPr lang="en-US" sz="2000" b="1" i="1" dirty="0" err="1" smtClean="0">
                <a:solidFill>
                  <a:schemeClr val="accent2"/>
                </a:solidFill>
                <a:latin typeface="Courier New" pitchFamily="49" charset="0"/>
              </a:rPr>
              <a:t>System.out.println</a:t>
            </a:r>
            <a:r>
              <a:rPr lang="en-US" sz="2000" b="1" i="1" dirty="0" smtClean="0">
                <a:solidFill>
                  <a:schemeClr val="accent2"/>
                </a:solidFill>
                <a:latin typeface="Courier New" pitchFamily="49" charset="0"/>
              </a:rPr>
              <a:t>(“Blast Off!”);</a:t>
            </a:r>
            <a:endParaRPr lang="en-US" sz="2000" i="1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i="1" dirty="0"/>
              <a:t>A</a:t>
            </a:r>
            <a:r>
              <a:rPr lang="en-US" sz="2000" i="1" dirty="0" smtClean="0"/>
              <a:t> While loop to do the same count down : </a:t>
            </a:r>
            <a:endParaRPr lang="en-US" sz="2000" i="1" dirty="0"/>
          </a:p>
          <a:p>
            <a:pPr lvl="1" eaLnBrk="1" hangingPunct="1">
              <a:buFontTx/>
              <a:buNone/>
            </a:pPr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countDown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=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3; </a:t>
            </a:r>
          </a:p>
          <a:p>
            <a:pPr lvl="1" eaLnBrk="1" hangingPunct="1"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while 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countDown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 &gt;= 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0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{</a:t>
            </a:r>
            <a:endParaRPr lang="en-US" sz="20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		 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System.out.println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countDown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);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		 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System.out.println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("and counting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.");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	  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countDown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--;</a:t>
            </a:r>
            <a:endParaRPr lang="en-US" sz="20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  }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2000" i="1" dirty="0" smtClean="0"/>
              <a:t>Which do you prefer?</a:t>
            </a:r>
            <a:endParaRPr lang="en-US" sz="2000" i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b="1" dirty="0" smtClean="0">
              <a:solidFill>
                <a:schemeClr val="accent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452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890" y="1421279"/>
            <a:ext cx="4565650" cy="47894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723" y="999924"/>
            <a:ext cx="5332412" cy="12827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88900" dir="2700000" algn="tl" rotWithShape="0">
              <a:schemeClr val="bg1">
                <a:lumMod val="50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937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555815" y="274638"/>
            <a:ext cx="82296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The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Statement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It’s possible to declare variables within a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for</a:t>
            </a:r>
            <a:r>
              <a:rPr lang="en-US" sz="2000" dirty="0" smtClean="0"/>
              <a:t> statement.</a:t>
            </a:r>
          </a:p>
          <a:p>
            <a:pPr eaLnBrk="1" hangingPunct="1">
              <a:buFontTx/>
              <a:buNone/>
            </a:pPr>
            <a:r>
              <a:rPr lang="pt-BR" sz="2000" b="1" dirty="0" smtClean="0">
                <a:solidFill>
                  <a:schemeClr val="accent2"/>
                </a:solidFill>
                <a:latin typeface="Courier New" pitchFamily="49" charset="0"/>
              </a:rPr>
              <a:t>		int sum = 0;</a:t>
            </a:r>
          </a:p>
          <a:p>
            <a:pPr eaLnBrk="1" hangingPunct="1">
              <a:buFontTx/>
              <a:buNone/>
            </a:pPr>
            <a:r>
              <a:rPr lang="pt-BR" sz="2000" b="1" dirty="0" smtClean="0">
                <a:solidFill>
                  <a:schemeClr val="accent2"/>
                </a:solidFill>
                <a:latin typeface="Courier New" pitchFamily="49" charset="0"/>
              </a:rPr>
              <a:t>		for (int n = 1 ; n &lt;= 10 ; n++)</a:t>
            </a:r>
          </a:p>
          <a:p>
            <a:pPr eaLnBrk="1" hangingPunct="1">
              <a:buFontTx/>
              <a:buNone/>
            </a:pPr>
            <a:r>
              <a:rPr lang="pt-BR" sz="2000" b="1" dirty="0" smtClean="0">
                <a:solidFill>
                  <a:schemeClr val="accent2"/>
                </a:solidFill>
                <a:latin typeface="Courier New" pitchFamily="49" charset="0"/>
              </a:rPr>
              <a:t>    		sum = sum + n * n;</a:t>
            </a:r>
          </a:p>
          <a:p>
            <a:pPr eaLnBrk="1" hangingPunct="1"/>
            <a:r>
              <a:rPr lang="pt-BR" sz="2000" dirty="0" smtClean="0"/>
              <a:t>Variable </a:t>
            </a:r>
            <a:r>
              <a:rPr lang="pt-BR" sz="2000" b="1" dirty="0" smtClean="0">
                <a:solidFill>
                  <a:schemeClr val="accent2"/>
                </a:solidFill>
                <a:latin typeface="Courier New" pitchFamily="49" charset="0"/>
              </a:rPr>
              <a:t>n</a:t>
            </a:r>
            <a:r>
              <a:rPr lang="pt-BR" sz="2000" dirty="0" smtClean="0"/>
              <a:t> is “local” to the loop. It has no existence outside of the loop and can’t be accessed from outside of the loop. 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Alternatively, it’s </a:t>
            </a:r>
            <a:r>
              <a:rPr lang="en-US" sz="2000" dirty="0"/>
              <a:t>possible to </a:t>
            </a:r>
            <a:r>
              <a:rPr lang="en-US" sz="2000" dirty="0" smtClean="0"/>
              <a:t>use </a:t>
            </a:r>
            <a:r>
              <a:rPr lang="en-US" sz="2000" dirty="0"/>
              <a:t>variables </a:t>
            </a:r>
            <a:r>
              <a:rPr lang="en-US" sz="2000" dirty="0" smtClean="0"/>
              <a:t>declared outside of the loop. </a:t>
            </a:r>
          </a:p>
          <a:p>
            <a:pPr marL="0" indent="0" eaLnBrk="1" hangingPunct="1">
              <a:buNone/>
            </a:pPr>
            <a:r>
              <a:rPr lang="pt-BR" sz="2000" b="1" dirty="0">
                <a:solidFill>
                  <a:schemeClr val="accent2"/>
                </a:solidFill>
                <a:latin typeface="Courier New" pitchFamily="49" charset="0"/>
              </a:rPr>
              <a:t>	int sum = </a:t>
            </a:r>
            <a:r>
              <a:rPr lang="pt-BR" sz="2000" b="1" dirty="0" smtClean="0">
                <a:solidFill>
                  <a:schemeClr val="accent2"/>
                </a:solidFill>
                <a:latin typeface="Courier New" pitchFamily="49" charset="0"/>
              </a:rPr>
              <a:t>0;</a:t>
            </a:r>
            <a:endParaRPr lang="pt-BR" sz="20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pt-BR" sz="2000" b="1" dirty="0">
                <a:solidFill>
                  <a:schemeClr val="accent2"/>
                </a:solidFill>
                <a:latin typeface="Courier New" pitchFamily="49" charset="0"/>
              </a:rPr>
              <a:t>		for (int n = 1 ; n &lt;= 10 ; n++)</a:t>
            </a:r>
          </a:p>
          <a:p>
            <a:pPr eaLnBrk="1" hangingPunct="1">
              <a:buFontTx/>
              <a:buNone/>
            </a:pPr>
            <a:r>
              <a:rPr lang="pt-BR" sz="2000" b="1" dirty="0">
                <a:solidFill>
                  <a:schemeClr val="accent2"/>
                </a:solidFill>
                <a:latin typeface="Courier New" pitchFamily="49" charset="0"/>
              </a:rPr>
              <a:t>    		sum = sum + n * </a:t>
            </a:r>
            <a:r>
              <a:rPr lang="pt-BR" sz="2000" b="1" dirty="0" err="1">
                <a:solidFill>
                  <a:schemeClr val="accent2"/>
                </a:solidFill>
                <a:latin typeface="Courier New" pitchFamily="49" charset="0"/>
              </a:rPr>
              <a:t>n</a:t>
            </a:r>
            <a:r>
              <a:rPr lang="pt-BR" sz="2000" b="1" dirty="0" smtClean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pt-BR" sz="2000" b="1" dirty="0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pt-BR" sz="2000" b="1" dirty="0" smtClean="0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pt-BR" sz="2000" b="1" dirty="0" err="1" smtClean="0">
                <a:solidFill>
                  <a:schemeClr val="accent2"/>
                </a:solidFill>
                <a:latin typeface="Courier New" pitchFamily="49" charset="0"/>
              </a:rPr>
              <a:t>System.out.println</a:t>
            </a:r>
            <a:r>
              <a:rPr lang="pt-BR" sz="2000" b="1" dirty="0" smtClean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pt-BR" sz="2000" b="1" dirty="0" err="1" smtClean="0">
                <a:solidFill>
                  <a:schemeClr val="accent2"/>
                </a:solidFill>
                <a:latin typeface="Courier New" pitchFamily="49" charset="0"/>
              </a:rPr>
              <a:t>n</a:t>
            </a:r>
            <a:r>
              <a:rPr lang="pt-BR" sz="2000" b="1" dirty="0" smtClean="0">
                <a:solidFill>
                  <a:schemeClr val="accent2"/>
                </a:solidFill>
                <a:latin typeface="Courier New" pitchFamily="49" charset="0"/>
              </a:rPr>
              <a:t>); //</a:t>
            </a:r>
            <a:r>
              <a:rPr lang="pt-BR" sz="2000" b="1" dirty="0" err="1" smtClean="0">
                <a:solidFill>
                  <a:schemeClr val="accent2"/>
                </a:solidFill>
                <a:latin typeface="Courier New" pitchFamily="49" charset="0"/>
              </a:rPr>
              <a:t>is</a:t>
            </a:r>
            <a:r>
              <a:rPr lang="pt-BR" sz="2000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pt-BR" sz="2000" b="1" dirty="0" err="1" smtClean="0">
                <a:solidFill>
                  <a:schemeClr val="accent2"/>
                </a:solidFill>
                <a:latin typeface="Courier New" pitchFamily="49" charset="0"/>
              </a:rPr>
              <a:t>this</a:t>
            </a:r>
            <a:r>
              <a:rPr lang="pt-BR" sz="2000" b="1" dirty="0" smtClean="0">
                <a:solidFill>
                  <a:schemeClr val="accent2"/>
                </a:solidFill>
                <a:latin typeface="Courier New" pitchFamily="49" charset="0"/>
              </a:rPr>
              <a:t> legal?</a:t>
            </a:r>
            <a:endParaRPr lang="pt-BR" sz="20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marL="0" indent="0" eaLnBrk="1" hangingPunct="1">
              <a:buNone/>
            </a:pP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188991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82725" y="557719"/>
            <a:ext cx="8229600" cy="584775"/>
          </a:xfrm>
        </p:spPr>
        <p:txBody>
          <a:bodyPr>
            <a:spAutoFit/>
          </a:bodyPr>
          <a:lstStyle/>
          <a:p>
            <a:pPr eaLnBrk="1" hangingPunct="1"/>
            <a:r>
              <a:rPr lang="en-US" sz="3200" u="sng" dirty="0" smtClean="0">
                <a:latin typeface="Bookman Old Style" pitchFamily="18" charset="0"/>
              </a:rPr>
              <a:t>The </a:t>
            </a:r>
            <a:r>
              <a:rPr lang="en-US" sz="3200" b="1" u="sng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3200" u="sng" dirty="0" smtClean="0">
                <a:latin typeface="Bookman Old Style" pitchFamily="18" charset="0"/>
              </a:rPr>
              <a:t> Statement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16075"/>
            <a:ext cx="8229600" cy="3662541"/>
          </a:xfrm>
        </p:spPr>
        <p:txBody>
          <a:bodyPr>
            <a:spAutoFit/>
          </a:bodyPr>
          <a:lstStyle/>
          <a:p>
            <a:pPr eaLnBrk="1" hangingPunct="1"/>
            <a:r>
              <a:rPr lang="en-US" sz="2000" dirty="0" smtClean="0"/>
              <a:t>Multiple</a:t>
            </a:r>
            <a:r>
              <a:rPr lang="en-US" sz="2000" dirty="0"/>
              <a:t>, comma </a:t>
            </a:r>
            <a:r>
              <a:rPr lang="en-US" sz="2000" dirty="0" smtClean="0"/>
              <a:t>separated initializations are possible.</a:t>
            </a:r>
          </a:p>
          <a:p>
            <a:pPr eaLnBrk="1" hangingPunct="1"/>
            <a:endParaRPr lang="en-US" sz="2000" dirty="0" smtClean="0"/>
          </a:p>
          <a:p>
            <a:pPr lvl="1" eaLnBrk="1" hangingPunct="1">
              <a:buFontTx/>
              <a:buNone/>
            </a:pPr>
            <a:r>
              <a:rPr lang="pt-BR" sz="2000" b="1" dirty="0" smtClean="0">
                <a:solidFill>
                  <a:schemeClr val="accent2"/>
                </a:solidFill>
                <a:latin typeface="Courier New" pitchFamily="49" charset="0"/>
              </a:rPr>
              <a:t>for (n = 1, product = 1; n &lt;= 10; n++)</a:t>
            </a:r>
          </a:p>
          <a:p>
            <a:pPr lvl="1" eaLnBrk="1" hangingPunct="1">
              <a:buFontTx/>
              <a:buNone/>
            </a:pPr>
            <a:r>
              <a:rPr lang="pt-BR" sz="2000" b="1" dirty="0" smtClean="0">
                <a:solidFill>
                  <a:schemeClr val="accent2"/>
                </a:solidFill>
                <a:latin typeface="Courier New" pitchFamily="49" charset="0"/>
              </a:rPr>
              <a:t>    product = product * n;</a:t>
            </a:r>
            <a:endParaRPr lang="en-US" sz="20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Only 1 Boolean expression is allowed, but it can be compound.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Multiple update actions are allowed, too.</a:t>
            </a:r>
          </a:p>
          <a:p>
            <a:pPr lvl="1" eaLnBrk="1" hangingPunct="1">
              <a:buFontTx/>
              <a:buNone/>
            </a:pPr>
            <a:r>
              <a:rPr lang="pt-BR" sz="2000" b="1" dirty="0" smtClean="0">
                <a:solidFill>
                  <a:schemeClr val="accent2"/>
                </a:solidFill>
                <a:latin typeface="Courier New" pitchFamily="49" charset="0"/>
              </a:rPr>
              <a:t>for (n = 1, product = 1; n &lt;= 10; </a:t>
            </a:r>
            <a:br>
              <a:rPr lang="pt-BR" sz="2000" b="1" dirty="0" smtClean="0">
                <a:solidFill>
                  <a:schemeClr val="accent2"/>
                </a:solidFill>
                <a:latin typeface="Courier New" pitchFamily="49" charset="0"/>
              </a:rPr>
            </a:br>
            <a:r>
              <a:rPr lang="pt-BR" sz="2000" b="1" dirty="0" smtClean="0">
                <a:solidFill>
                  <a:schemeClr val="accent2"/>
                </a:solidFill>
                <a:latin typeface="Courier New" pitchFamily="49" charset="0"/>
              </a:rPr>
              <a:t>   </a:t>
            </a:r>
            <a:r>
              <a:rPr lang="pt-BR" sz="2000" b="1" dirty="0" err="1" smtClean="0">
                <a:solidFill>
                  <a:schemeClr val="accent2"/>
                </a:solidFill>
                <a:latin typeface="Courier New" pitchFamily="49" charset="0"/>
              </a:rPr>
              <a:t>product</a:t>
            </a:r>
            <a:r>
              <a:rPr lang="pt-BR" sz="2000" b="1" dirty="0" smtClean="0">
                <a:solidFill>
                  <a:schemeClr val="accent2"/>
                </a:solidFill>
                <a:latin typeface="Courier New" pitchFamily="49" charset="0"/>
              </a:rPr>
              <a:t> = product * n, n++);</a:t>
            </a:r>
            <a:endParaRPr lang="en-US" sz="2000" b="1" dirty="0" smtClean="0">
              <a:solidFill>
                <a:schemeClr val="accent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607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7883" y="620471"/>
            <a:ext cx="8229600" cy="584775"/>
          </a:xfrm>
        </p:spPr>
        <p:txBody>
          <a:bodyPr>
            <a:spAutoFit/>
          </a:bodyPr>
          <a:lstStyle/>
          <a:p>
            <a:pPr eaLnBrk="1" hangingPunct="1"/>
            <a:r>
              <a:rPr lang="en-US" sz="3200" u="sng" dirty="0" smtClean="0">
                <a:latin typeface="Bookman Old Style" pitchFamily="18" charset="0"/>
              </a:rPr>
              <a:t>The </a:t>
            </a:r>
            <a:r>
              <a:rPr lang="en-US" sz="3200" b="1" u="sng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3200" u="sng" dirty="0" smtClean="0">
                <a:latin typeface="Bookman Old Style" pitchFamily="18" charset="0"/>
              </a:rPr>
              <a:t> Statement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0329" y="1186903"/>
            <a:ext cx="8973671" cy="5878532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en-US" sz="2000" dirty="0" smtClean="0"/>
              <a:t>What is the output produced by the following code?  Also, what is the value of n when the loop exits?</a:t>
            </a:r>
          </a:p>
          <a:p>
            <a:pPr lvl="1" eaLnBrk="1" hangingPunct="1">
              <a:buFontTx/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pt-BR" sz="2000" b="1" dirty="0" err="1" smtClean="0">
                <a:solidFill>
                  <a:schemeClr val="accent2"/>
                </a:solidFill>
                <a:latin typeface="Courier New" pitchFamily="49" charset="0"/>
              </a:rPr>
              <a:t>nt</a:t>
            </a:r>
            <a:r>
              <a:rPr lang="pt-BR" sz="2000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pt-BR" sz="2000" b="1" dirty="0" err="1" smtClean="0">
                <a:solidFill>
                  <a:schemeClr val="accent2"/>
                </a:solidFill>
                <a:latin typeface="Courier New" pitchFamily="49" charset="0"/>
              </a:rPr>
              <a:t>n</a:t>
            </a:r>
            <a:r>
              <a:rPr lang="pt-BR" sz="2000" b="1" dirty="0" smtClean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  <a:p>
            <a:pPr lvl="1" eaLnBrk="1" hangingPunct="1">
              <a:buFontTx/>
              <a:buNone/>
            </a:pPr>
            <a:r>
              <a:rPr lang="pt-BR" sz="2000" b="1" dirty="0" smtClean="0">
                <a:solidFill>
                  <a:schemeClr val="accent2"/>
                </a:solidFill>
                <a:latin typeface="Courier New" pitchFamily="49" charset="0"/>
              </a:rPr>
              <a:t>for (</a:t>
            </a:r>
            <a:r>
              <a:rPr lang="pt-BR" sz="2000" b="1" dirty="0" err="1" smtClean="0">
                <a:solidFill>
                  <a:schemeClr val="accent2"/>
                </a:solidFill>
                <a:latin typeface="Courier New" pitchFamily="49" charset="0"/>
              </a:rPr>
              <a:t>n</a:t>
            </a:r>
            <a:r>
              <a:rPr lang="pt-BR" sz="2000" b="1" dirty="0" smtClean="0">
                <a:solidFill>
                  <a:schemeClr val="accent2"/>
                </a:solidFill>
                <a:latin typeface="Courier New" pitchFamily="49" charset="0"/>
              </a:rPr>
              <a:t> = 1; </a:t>
            </a:r>
            <a:r>
              <a:rPr lang="pt-BR" sz="2000" b="1" dirty="0" err="1" smtClean="0">
                <a:solidFill>
                  <a:schemeClr val="accent2"/>
                </a:solidFill>
                <a:latin typeface="Courier New" pitchFamily="49" charset="0"/>
              </a:rPr>
              <a:t>n</a:t>
            </a:r>
            <a:r>
              <a:rPr lang="pt-BR" sz="2000" b="1" dirty="0" smtClean="0">
                <a:solidFill>
                  <a:schemeClr val="accent2"/>
                </a:solidFill>
                <a:latin typeface="Courier New" pitchFamily="49" charset="0"/>
              </a:rPr>
              <a:t> &lt;= 4; </a:t>
            </a:r>
            <a:r>
              <a:rPr lang="pt-BR" sz="2000" b="1" dirty="0" err="1" smtClean="0">
                <a:solidFill>
                  <a:schemeClr val="accent2"/>
                </a:solidFill>
                <a:latin typeface="Courier New" pitchFamily="49" charset="0"/>
              </a:rPr>
              <a:t>n</a:t>
            </a:r>
            <a:r>
              <a:rPr lang="pt-BR" sz="2000" b="1" dirty="0" smtClean="0">
                <a:solidFill>
                  <a:schemeClr val="accent2"/>
                </a:solidFill>
                <a:latin typeface="Courier New" pitchFamily="49" charset="0"/>
              </a:rPr>
              <a:t>++)</a:t>
            </a:r>
          </a:p>
          <a:p>
            <a:pPr lvl="1" eaLnBrk="1" hangingPunct="1">
              <a:buFontTx/>
              <a:buNone/>
            </a:pPr>
            <a:r>
              <a:rPr lang="pt-BR" sz="2000" b="1" dirty="0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pt-BR" sz="2000" b="1" dirty="0" err="1" smtClean="0">
                <a:solidFill>
                  <a:schemeClr val="accent2"/>
                </a:solidFill>
                <a:latin typeface="Courier New" pitchFamily="49" charset="0"/>
              </a:rPr>
              <a:t>System.out.println</a:t>
            </a:r>
            <a:r>
              <a:rPr lang="pt-BR" sz="2000" b="1" dirty="0" smtClean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pt-BR" sz="2000" b="1" dirty="0" err="1" smtClean="0">
                <a:solidFill>
                  <a:schemeClr val="accent2"/>
                </a:solidFill>
                <a:latin typeface="Courier New" pitchFamily="49" charset="0"/>
              </a:rPr>
              <a:t>n</a:t>
            </a:r>
            <a:r>
              <a:rPr lang="pt-BR" sz="2000" b="1" dirty="0" smtClean="0">
                <a:solidFill>
                  <a:schemeClr val="accent2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endParaRPr lang="en-US" sz="2000" dirty="0" smtClean="0"/>
          </a:p>
          <a:p>
            <a:pPr lvl="1" eaLnBrk="1" hangingPunct="1">
              <a:buFontTx/>
              <a:buNone/>
            </a:pPr>
            <a:r>
              <a:rPr lang="pt-BR" sz="2000" b="1" dirty="0">
                <a:solidFill>
                  <a:schemeClr val="accent2"/>
                </a:solidFill>
                <a:latin typeface="Courier New" pitchFamily="49" charset="0"/>
              </a:rPr>
              <a:t>for </a:t>
            </a:r>
            <a:r>
              <a:rPr lang="pt-BR" sz="2000" b="1" dirty="0" smtClean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pt-BR" sz="2000" b="1" dirty="0" err="1" smtClean="0">
                <a:solidFill>
                  <a:schemeClr val="accent2"/>
                </a:solidFill>
                <a:latin typeface="Courier New" pitchFamily="49" charset="0"/>
              </a:rPr>
              <a:t>n</a:t>
            </a:r>
            <a:r>
              <a:rPr lang="pt-BR" sz="2000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pt-BR" sz="2000" b="1" dirty="0">
                <a:solidFill>
                  <a:schemeClr val="accent2"/>
                </a:solidFill>
                <a:latin typeface="Courier New" pitchFamily="49" charset="0"/>
              </a:rPr>
              <a:t>= 1; </a:t>
            </a:r>
            <a:r>
              <a:rPr lang="pt-BR" sz="2000" b="1" dirty="0" err="1">
                <a:solidFill>
                  <a:schemeClr val="accent2"/>
                </a:solidFill>
                <a:latin typeface="Courier New" pitchFamily="49" charset="0"/>
              </a:rPr>
              <a:t>n</a:t>
            </a:r>
            <a:r>
              <a:rPr lang="pt-BR" sz="2000" b="1" dirty="0">
                <a:solidFill>
                  <a:schemeClr val="accent2"/>
                </a:solidFill>
                <a:latin typeface="Courier New" pitchFamily="49" charset="0"/>
              </a:rPr>
              <a:t> &lt;</a:t>
            </a:r>
            <a:r>
              <a:rPr lang="pt-BR" sz="2000" b="1" dirty="0" smtClean="0">
                <a:solidFill>
                  <a:schemeClr val="accent2"/>
                </a:solidFill>
                <a:latin typeface="Courier New" pitchFamily="49" charset="0"/>
              </a:rPr>
              <a:t>= 3; </a:t>
            </a:r>
            <a:r>
              <a:rPr lang="pt-BR" sz="2000" b="1" dirty="0" err="1" smtClean="0">
                <a:solidFill>
                  <a:schemeClr val="accent2"/>
                </a:solidFill>
                <a:latin typeface="Courier New" pitchFamily="49" charset="0"/>
              </a:rPr>
              <a:t>n</a:t>
            </a:r>
            <a:r>
              <a:rPr lang="pt-BR" sz="2000" b="1" dirty="0" smtClean="0">
                <a:solidFill>
                  <a:schemeClr val="accent2"/>
                </a:solidFill>
                <a:latin typeface="Courier New" pitchFamily="49" charset="0"/>
              </a:rPr>
              <a:t>--)</a:t>
            </a:r>
            <a:endParaRPr lang="pt-BR" sz="20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pt-BR" sz="2000" b="1" dirty="0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pt-BR" sz="2000" b="1" dirty="0" err="1">
                <a:solidFill>
                  <a:schemeClr val="accent2"/>
                </a:solidFill>
                <a:latin typeface="Courier New" pitchFamily="49" charset="0"/>
              </a:rPr>
              <a:t>System.out.println</a:t>
            </a:r>
            <a:r>
              <a:rPr lang="pt-BR" sz="20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pt-BR" sz="2000" b="1" dirty="0" err="1">
                <a:solidFill>
                  <a:schemeClr val="accent2"/>
                </a:solidFill>
                <a:latin typeface="Courier New" pitchFamily="49" charset="0"/>
              </a:rPr>
              <a:t>n</a:t>
            </a:r>
            <a:r>
              <a:rPr lang="pt-BR" sz="2000" b="1" dirty="0">
                <a:solidFill>
                  <a:schemeClr val="accent2"/>
                </a:solidFill>
                <a:latin typeface="Courier New" pitchFamily="49" charset="0"/>
              </a:rPr>
              <a:t>);</a:t>
            </a:r>
          </a:p>
          <a:p>
            <a:pPr lvl="1" eaLnBrk="1" hangingPunct="1">
              <a:buFontTx/>
              <a:buNone/>
            </a:pPr>
            <a:endParaRPr lang="pt-BR" sz="20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pt-BR" sz="2000" b="1" dirty="0" smtClean="0">
                <a:solidFill>
                  <a:schemeClr val="accent2"/>
                </a:solidFill>
                <a:latin typeface="Courier New" pitchFamily="49" charset="0"/>
              </a:rPr>
              <a:t>for (</a:t>
            </a:r>
            <a:r>
              <a:rPr lang="pt-BR" sz="2000" b="1" dirty="0" err="1" smtClean="0">
                <a:solidFill>
                  <a:schemeClr val="accent2"/>
                </a:solidFill>
                <a:latin typeface="Courier New" pitchFamily="49" charset="0"/>
              </a:rPr>
              <a:t>n</a:t>
            </a:r>
            <a:r>
              <a:rPr lang="pt-BR" sz="2000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pt-BR" sz="2000" b="1" dirty="0">
                <a:solidFill>
                  <a:schemeClr val="accent2"/>
                </a:solidFill>
                <a:latin typeface="Courier New" pitchFamily="49" charset="0"/>
              </a:rPr>
              <a:t>= </a:t>
            </a:r>
            <a:r>
              <a:rPr lang="pt-BR" sz="2000" b="1" dirty="0" smtClean="0">
                <a:solidFill>
                  <a:schemeClr val="accent2"/>
                </a:solidFill>
                <a:latin typeface="Courier New" pitchFamily="49" charset="0"/>
              </a:rPr>
              <a:t>0; </a:t>
            </a:r>
            <a:r>
              <a:rPr lang="pt-BR" sz="2000" b="1" dirty="0" err="1">
                <a:solidFill>
                  <a:schemeClr val="accent2"/>
                </a:solidFill>
                <a:latin typeface="Courier New" pitchFamily="49" charset="0"/>
              </a:rPr>
              <a:t>n</a:t>
            </a:r>
            <a:r>
              <a:rPr lang="pt-BR" sz="20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pt-BR" sz="2000" b="1" dirty="0" smtClean="0">
                <a:solidFill>
                  <a:schemeClr val="accent2"/>
                </a:solidFill>
                <a:latin typeface="Courier New" pitchFamily="49" charset="0"/>
              </a:rPr>
              <a:t>&lt; 10; </a:t>
            </a:r>
            <a:r>
              <a:rPr lang="pt-BR" sz="2000" b="1" dirty="0" err="1">
                <a:solidFill>
                  <a:schemeClr val="accent2"/>
                </a:solidFill>
                <a:latin typeface="Courier New" pitchFamily="49" charset="0"/>
              </a:rPr>
              <a:t>n</a:t>
            </a:r>
            <a:r>
              <a:rPr lang="pt-BR" sz="2000" b="1" dirty="0">
                <a:solidFill>
                  <a:schemeClr val="accent2"/>
                </a:solidFill>
                <a:latin typeface="Courier New" pitchFamily="49" charset="0"/>
              </a:rPr>
              <a:t>++)</a:t>
            </a:r>
          </a:p>
          <a:p>
            <a:pPr lvl="1" eaLnBrk="1" hangingPunct="1">
              <a:buFontTx/>
              <a:buNone/>
            </a:pPr>
            <a:r>
              <a:rPr lang="pt-BR" sz="2000" b="1" dirty="0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pt-BR" sz="2000" b="1" dirty="0" err="1">
                <a:solidFill>
                  <a:schemeClr val="accent2"/>
                </a:solidFill>
                <a:latin typeface="Courier New" pitchFamily="49" charset="0"/>
              </a:rPr>
              <a:t>System.out.println</a:t>
            </a:r>
            <a:r>
              <a:rPr lang="pt-BR" sz="20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pt-BR" sz="2000" b="1" dirty="0" err="1">
                <a:solidFill>
                  <a:schemeClr val="accent2"/>
                </a:solidFill>
                <a:latin typeface="Courier New" pitchFamily="49" charset="0"/>
              </a:rPr>
              <a:t>n</a:t>
            </a:r>
            <a:r>
              <a:rPr lang="pt-BR" sz="2000" b="1" dirty="0">
                <a:solidFill>
                  <a:schemeClr val="accent2"/>
                </a:solidFill>
                <a:latin typeface="Courier New" pitchFamily="49" charset="0"/>
              </a:rPr>
              <a:t>);</a:t>
            </a:r>
          </a:p>
          <a:p>
            <a:pPr lvl="1" eaLnBrk="1" hangingPunct="1">
              <a:buFontTx/>
              <a:buNone/>
            </a:pPr>
            <a:endParaRPr lang="pt-BR" sz="20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pt-BR" sz="2000" b="1" dirty="0" smtClean="0">
                <a:solidFill>
                  <a:schemeClr val="accent2"/>
                </a:solidFill>
                <a:latin typeface="Courier New" pitchFamily="49" charset="0"/>
              </a:rPr>
              <a:t>for (</a:t>
            </a:r>
            <a:r>
              <a:rPr lang="pt-BR" sz="2000" b="1" dirty="0" err="1" smtClean="0">
                <a:solidFill>
                  <a:schemeClr val="accent2"/>
                </a:solidFill>
                <a:latin typeface="Courier New" pitchFamily="49" charset="0"/>
              </a:rPr>
              <a:t>n</a:t>
            </a:r>
            <a:r>
              <a:rPr lang="pt-BR" sz="2000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pt-BR" sz="2000" b="1" dirty="0">
                <a:solidFill>
                  <a:schemeClr val="accent2"/>
                </a:solidFill>
                <a:latin typeface="Courier New" pitchFamily="49" charset="0"/>
              </a:rPr>
              <a:t>= 1; </a:t>
            </a:r>
            <a:r>
              <a:rPr lang="pt-BR" sz="2000" b="1" dirty="0" err="1">
                <a:solidFill>
                  <a:schemeClr val="accent2"/>
                </a:solidFill>
                <a:latin typeface="Courier New" pitchFamily="49" charset="0"/>
              </a:rPr>
              <a:t>n</a:t>
            </a:r>
            <a:r>
              <a:rPr lang="pt-BR" sz="2000" b="1" dirty="0">
                <a:solidFill>
                  <a:schemeClr val="accent2"/>
                </a:solidFill>
                <a:latin typeface="Courier New" pitchFamily="49" charset="0"/>
              </a:rPr>
              <a:t> &lt;= </a:t>
            </a:r>
            <a:r>
              <a:rPr lang="pt-BR" sz="2000" b="1" dirty="0" smtClean="0">
                <a:solidFill>
                  <a:schemeClr val="accent2"/>
                </a:solidFill>
                <a:latin typeface="Courier New" pitchFamily="49" charset="0"/>
              </a:rPr>
              <a:t>9; </a:t>
            </a:r>
            <a:r>
              <a:rPr lang="pt-BR" sz="2000" b="1" dirty="0" err="1">
                <a:solidFill>
                  <a:schemeClr val="accent2"/>
                </a:solidFill>
                <a:latin typeface="Courier New" pitchFamily="49" charset="0"/>
              </a:rPr>
              <a:t>n</a:t>
            </a:r>
            <a:r>
              <a:rPr lang="pt-BR" sz="2000" b="1" dirty="0">
                <a:solidFill>
                  <a:schemeClr val="accent2"/>
                </a:solidFill>
                <a:latin typeface="Courier New" pitchFamily="49" charset="0"/>
              </a:rPr>
              <a:t>++</a:t>
            </a:r>
            <a:r>
              <a:rPr lang="pt-BR" sz="2000" b="1" dirty="0" smtClean="0">
                <a:solidFill>
                  <a:schemeClr val="accent2"/>
                </a:solidFill>
                <a:latin typeface="Courier New" pitchFamily="49" charset="0"/>
              </a:rPr>
              <a:t>);</a:t>
            </a:r>
            <a:endParaRPr lang="pt-BR" sz="20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pt-BR" sz="2000" b="1" dirty="0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pt-BR" sz="2000" b="1" dirty="0" err="1">
                <a:solidFill>
                  <a:schemeClr val="accent2"/>
                </a:solidFill>
                <a:latin typeface="Courier New" pitchFamily="49" charset="0"/>
              </a:rPr>
              <a:t>System.out.println</a:t>
            </a:r>
            <a:r>
              <a:rPr lang="pt-BR" sz="20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pt-BR" sz="2000" b="1" dirty="0" err="1">
                <a:solidFill>
                  <a:schemeClr val="accent2"/>
                </a:solidFill>
                <a:latin typeface="Courier New" pitchFamily="49" charset="0"/>
              </a:rPr>
              <a:t>n</a:t>
            </a:r>
            <a:r>
              <a:rPr lang="pt-BR" sz="2000" b="1" dirty="0">
                <a:solidFill>
                  <a:schemeClr val="accent2"/>
                </a:solidFill>
                <a:latin typeface="Courier New" pitchFamily="49" charset="0"/>
              </a:rPr>
              <a:t>);</a:t>
            </a:r>
          </a:p>
          <a:p>
            <a:pPr marL="0" indent="0" eaLnBrk="1" hangingPunct="1">
              <a:buNone/>
            </a:pPr>
            <a:endParaRPr lang="en-US" sz="2000" dirty="0"/>
          </a:p>
          <a:p>
            <a:pPr marL="0" indent="0" eaLnBrk="1" hangingPunct="1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6364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91690" y="553750"/>
            <a:ext cx="8229600" cy="5847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u="sng" dirty="0">
                <a:latin typeface="Bookman Old Style" pitchFamily="18" charset="0"/>
              </a:rPr>
              <a:t>Tracing Variables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8950" y="1266065"/>
            <a:ext cx="8229600" cy="3071610"/>
          </a:xfrm>
        </p:spPr>
        <p:txBody>
          <a:bodyPr>
            <a:spAutoFit/>
          </a:bodyPr>
          <a:lstStyle/>
          <a:p>
            <a:pPr eaLnBrk="1" hangingPunct="1"/>
            <a:r>
              <a:rPr lang="en-US" sz="2200" dirty="0" smtClean="0">
                <a:latin typeface="Bookman Old Style" pitchFamily="18" charset="0"/>
                <a:cs typeface="Courier New" pitchFamily="49" charset="0"/>
              </a:rPr>
              <a:t>Code involving loops is more complex and consequently more difficult to debug than what we’ve seen earlier. </a:t>
            </a:r>
          </a:p>
          <a:p>
            <a:pPr eaLnBrk="1" hangingPunct="1"/>
            <a:r>
              <a:rPr lang="en-US" sz="2200" dirty="0" smtClean="0">
                <a:latin typeface="Bookman Old Style" pitchFamily="18" charset="0"/>
                <a:cs typeface="Courier New" pitchFamily="49" charset="0"/>
              </a:rPr>
              <a:t>Consequently, it’s more important to monitor the values of variables as program execution progresses.  </a:t>
            </a:r>
          </a:p>
          <a:p>
            <a:pPr eaLnBrk="1" hangingPunct="1"/>
            <a:r>
              <a:rPr lang="en-US" sz="2200" dirty="0" smtClean="0">
                <a:latin typeface="Bookman Old Style" pitchFamily="18" charset="0"/>
                <a:cs typeface="Courier New" pitchFamily="49" charset="0"/>
              </a:rPr>
              <a:t>The techniques are the same as for other debugging.</a:t>
            </a:r>
          </a:p>
          <a:p>
            <a:pPr lvl="1" eaLnBrk="1" hangingPunct="1"/>
            <a:r>
              <a:rPr lang="en-US" sz="2200" dirty="0" smtClean="0">
                <a:latin typeface="Bookman Old Style" pitchFamily="18" charset="0"/>
                <a:cs typeface="Courier New" pitchFamily="49" charset="0"/>
              </a:rPr>
              <a:t>insert temporary output statements in your program to print of the values of variables.</a:t>
            </a:r>
          </a:p>
          <a:p>
            <a:pPr lvl="1" eaLnBrk="1" hangingPunct="1"/>
            <a:r>
              <a:rPr lang="en-US" sz="2200" dirty="0" smtClean="0">
                <a:latin typeface="Bookman Old Style" pitchFamily="18" charset="0"/>
                <a:cs typeface="Courier New" pitchFamily="49" charset="0"/>
              </a:rPr>
              <a:t>Use the debugger of your IDE (if there is one). </a:t>
            </a:r>
            <a:endParaRPr lang="en-US" sz="2200" i="1" dirty="0" smtClean="0">
              <a:latin typeface="Bookman Old Style" pitchFamily="18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619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7883" y="620471"/>
            <a:ext cx="8229600" cy="584775"/>
          </a:xfrm>
        </p:spPr>
        <p:txBody>
          <a:bodyPr>
            <a:spAutoFit/>
          </a:bodyPr>
          <a:lstStyle/>
          <a:p>
            <a:pPr eaLnBrk="1" hangingPunct="1"/>
            <a:r>
              <a:rPr lang="en-US" sz="3200" u="sng" dirty="0" smtClean="0">
                <a:latin typeface="Bookman Old Style" pitchFamily="18" charset="0"/>
              </a:rPr>
              <a:t>The </a:t>
            </a:r>
            <a:r>
              <a:rPr lang="en-US" sz="3200" b="1" u="sng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3200" u="sng" dirty="0" smtClean="0">
                <a:latin typeface="Bookman Old Style" pitchFamily="18" charset="0"/>
              </a:rPr>
              <a:t> Statement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0329" y="1186903"/>
            <a:ext cx="8973671" cy="4942892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en-US" sz="2000" dirty="0" smtClean="0"/>
              <a:t>What is the output produced by the following code? </a:t>
            </a:r>
          </a:p>
          <a:p>
            <a:pPr marL="0" indent="0" eaLnBrk="1" hangingPunct="1">
              <a:buNone/>
            </a:pPr>
            <a:r>
              <a:rPr lang="en-US" dirty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j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y = 0;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for</a:t>
            </a:r>
            <a:r>
              <a:rPr lang="en-US" sz="1600" dirty="0"/>
              <a:t>(j = 0; j &lt; </a:t>
            </a:r>
            <a:r>
              <a:rPr lang="en-US" sz="1600" dirty="0" smtClean="0"/>
              <a:t>3; </a:t>
            </a:r>
            <a:r>
              <a:rPr lang="en-US" sz="1600" dirty="0"/>
              <a:t>j++){</a:t>
            </a:r>
          </a:p>
          <a:p>
            <a:pPr marL="0" indent="0">
              <a:buNone/>
            </a:pPr>
            <a:r>
              <a:rPr lang="en-US" sz="1600" dirty="0"/>
              <a:t>	 </a:t>
            </a:r>
            <a:r>
              <a:rPr lang="en-US" sz="1600" dirty="0" smtClean="0"/>
              <a:t>   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1600" dirty="0"/>
              <a:t>= 0;</a:t>
            </a:r>
          </a:p>
          <a:p>
            <a:pPr marL="0" indent="0">
              <a:buNone/>
            </a:pPr>
            <a:r>
              <a:rPr lang="en-US" sz="1600" dirty="0"/>
              <a:t>	 </a:t>
            </a:r>
            <a:r>
              <a:rPr lang="en-US" sz="1600" dirty="0" smtClean="0"/>
              <a:t>   while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 &lt; </a:t>
            </a:r>
            <a:r>
              <a:rPr lang="en-US" sz="1600" dirty="0" smtClean="0"/>
              <a:t>4)</a:t>
            </a: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	 </a:t>
            </a:r>
            <a:r>
              <a:rPr lang="en-US" sz="1600" dirty="0" smtClean="0"/>
              <a:t>       y</a:t>
            </a:r>
            <a:r>
              <a:rPr lang="en-US" sz="1600" dirty="0"/>
              <a:t>++;</a:t>
            </a:r>
          </a:p>
          <a:p>
            <a:pPr marL="0" indent="0">
              <a:buNone/>
            </a:pPr>
            <a:r>
              <a:rPr lang="en-US" sz="1600" dirty="0"/>
              <a:t>	 </a:t>
            </a:r>
            <a:r>
              <a:rPr lang="en-US" sz="1600" dirty="0" smtClean="0"/>
              <a:t>       </a:t>
            </a:r>
            <a:r>
              <a:rPr lang="en-US" sz="1600" dirty="0" err="1" smtClean="0"/>
              <a:t>i</a:t>
            </a:r>
            <a:r>
              <a:rPr lang="en-US" sz="1600" dirty="0"/>
              <a:t>++;</a:t>
            </a:r>
          </a:p>
          <a:p>
            <a:pPr marL="0" indent="0">
              <a:buNone/>
            </a:pPr>
            <a:r>
              <a:rPr lang="en-US" sz="1600" dirty="0"/>
              <a:t>	 </a:t>
            </a:r>
            <a:r>
              <a:rPr lang="en-US" sz="1600" dirty="0" smtClean="0"/>
              <a:t>   }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}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System.out.println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);			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System.out.println</a:t>
            </a:r>
            <a:r>
              <a:rPr lang="en-US" sz="1600" dirty="0"/>
              <a:t>(j);			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System.out.println</a:t>
            </a:r>
            <a:r>
              <a:rPr lang="en-US" sz="1600" dirty="0"/>
              <a:t>(y)</a:t>
            </a:r>
            <a:r>
              <a:rPr lang="en-US" sz="1600" dirty="0" smtClean="0"/>
              <a:t>; </a:t>
            </a:r>
            <a:r>
              <a:rPr lang="en-US" sz="1600" dirty="0"/>
              <a:t>	</a:t>
            </a:r>
          </a:p>
          <a:p>
            <a:pPr marL="0" indent="0" eaLnBrk="1" hangingPunct="1">
              <a:buNone/>
            </a:pPr>
            <a:endParaRPr lang="en-US" sz="1100" dirty="0"/>
          </a:p>
          <a:p>
            <a:pPr marL="0" indent="0" eaLnBrk="1" hangingPunct="1">
              <a:buNone/>
            </a:pPr>
            <a:endParaRPr lang="en-US" sz="11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577448" y="5763510"/>
            <a:ext cx="5034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other examples under “Sample Code” on </a:t>
            </a:r>
            <a:r>
              <a:rPr lang="en-US" dirty="0" err="1" smtClean="0"/>
              <a:t>eLC</a:t>
            </a:r>
            <a:r>
              <a:rPr lang="en-US" dirty="0" smtClean="0"/>
              <a:t> </a:t>
            </a:r>
          </a:p>
          <a:p>
            <a:r>
              <a:rPr lang="en-US" dirty="0" smtClean="0"/>
              <a:t> LoopPractice1.java and LoopPractice2.java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835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9263" y="560280"/>
            <a:ext cx="8694737" cy="5847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u="sng" dirty="0">
                <a:latin typeface="Bookman Old Style" pitchFamily="18" charset="0"/>
              </a:rPr>
              <a:t>Controlling Number of Loop Iterations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3715" y="1506060"/>
            <a:ext cx="8229626" cy="3139321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en-US" sz="2200" dirty="0" smtClean="0">
                <a:latin typeface="Bookman Old Style" pitchFamily="18" charset="0"/>
              </a:rPr>
              <a:t>If the number of iterations is known beforehand, the loop is a </a:t>
            </a:r>
            <a:r>
              <a:rPr lang="en-US" sz="2200" i="1" dirty="0" smtClean="0">
                <a:latin typeface="Bookman Old Style" pitchFamily="18" charset="0"/>
              </a:rPr>
              <a:t>count-controlled loop.</a:t>
            </a:r>
          </a:p>
          <a:p>
            <a:pPr lvl="1" eaLnBrk="1" hangingPunct="1"/>
            <a:r>
              <a:rPr lang="en-US" sz="2200" dirty="0" smtClean="0">
                <a:latin typeface="Bookman Old Style" pitchFamily="18" charset="0"/>
              </a:rPr>
              <a:t>It lends itself to implementation with what type of loop?</a:t>
            </a:r>
          </a:p>
          <a:p>
            <a:pPr lvl="1" eaLnBrk="1" hangingPunct="1"/>
            <a:endParaRPr lang="en-US" sz="2200" dirty="0" smtClean="0">
              <a:latin typeface="Bookman Old Style" pitchFamily="18" charset="0"/>
            </a:endParaRPr>
          </a:p>
          <a:p>
            <a:pPr eaLnBrk="1" hangingPunct="1"/>
            <a:endParaRPr lang="en-US" sz="2200" dirty="0" smtClean="0">
              <a:latin typeface="Bookman Old Style" pitchFamily="18" charset="0"/>
            </a:endParaRPr>
          </a:p>
          <a:p>
            <a:pPr eaLnBrk="1" hangingPunct="1"/>
            <a:endParaRPr lang="en-US" sz="2200" dirty="0">
              <a:latin typeface="Bookman Old Style" pitchFamily="18" charset="0"/>
            </a:endParaRPr>
          </a:p>
          <a:p>
            <a:pPr eaLnBrk="1" hangingPunct="1"/>
            <a:endParaRPr lang="en-US" sz="2200" dirty="0" smtClean="0">
              <a:latin typeface="Bookman Old Style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27986" y="3538228"/>
            <a:ext cx="593463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b = 99; b &gt; 0; b--)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(b + 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” 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bottles ..."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47110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9263" y="560280"/>
            <a:ext cx="8694737" cy="5847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u="sng" dirty="0">
                <a:latin typeface="Bookman Old Style" pitchFamily="18" charset="0"/>
              </a:rPr>
              <a:t>Controlling Number of Loop Iterations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2729" y="1506060"/>
            <a:ext cx="8480612" cy="4690515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en-US" sz="2200" dirty="0" smtClean="0">
                <a:latin typeface="Bookman Old Style" pitchFamily="18" charset="0"/>
              </a:rPr>
              <a:t>If the number of iterations is not known beforehand, one option is to prompt the user</a:t>
            </a:r>
            <a:r>
              <a:rPr lang="en-US" sz="2200" dirty="0">
                <a:latin typeface="Bookman Old Style" pitchFamily="18" charset="0"/>
              </a:rPr>
              <a:t> </a:t>
            </a:r>
            <a:r>
              <a:rPr lang="en-US" sz="2200" dirty="0" smtClean="0">
                <a:latin typeface="Bookman Old Style" pitchFamily="18" charset="0"/>
              </a:rPr>
              <a:t>to stop the loop.</a:t>
            </a:r>
          </a:p>
          <a:p>
            <a:pPr eaLnBrk="1" hangingPunct="1"/>
            <a:endParaRPr lang="en-US" sz="2200" dirty="0">
              <a:latin typeface="Bookman Old Style" pitchFamily="18" charset="0"/>
            </a:endParaRPr>
          </a:p>
          <a:p>
            <a:pPr eaLnBrk="1" hangingPunct="1"/>
            <a:endParaRPr lang="en-US" sz="2200" dirty="0" smtClean="0">
              <a:latin typeface="Bookman Old Style" pitchFamily="18" charset="0"/>
            </a:endParaRPr>
          </a:p>
          <a:p>
            <a:pPr eaLnBrk="1" hangingPunct="1"/>
            <a:endParaRPr lang="en-US" sz="2200" dirty="0" smtClean="0">
              <a:latin typeface="Bookman Old Style" pitchFamily="18" charset="0"/>
            </a:endParaRPr>
          </a:p>
          <a:p>
            <a:pPr eaLnBrk="1" hangingPunct="1"/>
            <a:endParaRPr lang="en-US" sz="2200" dirty="0" smtClean="0">
              <a:latin typeface="Bookman Old Style" pitchFamily="18" charset="0"/>
            </a:endParaRPr>
          </a:p>
          <a:p>
            <a:pPr eaLnBrk="1" hangingPunct="1"/>
            <a:endParaRPr lang="en-US" sz="2200" dirty="0" smtClean="0">
              <a:latin typeface="Bookman Old Style" pitchFamily="18" charset="0"/>
            </a:endParaRPr>
          </a:p>
          <a:p>
            <a:pPr eaLnBrk="1" hangingPunct="1"/>
            <a:endParaRPr lang="en-US" sz="2200" dirty="0">
              <a:latin typeface="Bookman Old Style" pitchFamily="18" charset="0"/>
            </a:endParaRPr>
          </a:p>
          <a:p>
            <a:pPr eaLnBrk="1" hangingPunct="1"/>
            <a:r>
              <a:rPr lang="en-US" sz="2200" dirty="0" smtClean="0">
                <a:latin typeface="Bookman Old Style" pitchFamily="18" charset="0"/>
              </a:rPr>
              <a:t>Asking the user before each iteration if it is time to end the loop is called the </a:t>
            </a:r>
            <a:r>
              <a:rPr lang="en-US" sz="2200" i="1" dirty="0" smtClean="0">
                <a:latin typeface="Bookman Old Style" pitchFamily="18" charset="0"/>
              </a:rPr>
              <a:t>ask-before-iterating technique.</a:t>
            </a:r>
            <a:endParaRPr lang="en-US" sz="2200" dirty="0" smtClean="0">
              <a:latin typeface="Bookman Old Style" pitchFamily="18" charset="0"/>
            </a:endParaRPr>
          </a:p>
          <a:p>
            <a:pPr lvl="1" eaLnBrk="1" hangingPunct="1"/>
            <a:r>
              <a:rPr lang="en-US" sz="2000" dirty="0" smtClean="0">
                <a:latin typeface="Bookman Old Style" pitchFamily="18" charset="0"/>
              </a:rPr>
              <a:t>This is only appropriate for a small number of iterations. </a:t>
            </a:r>
          </a:p>
          <a:p>
            <a:pPr lvl="1" eaLnBrk="1" hangingPunct="1"/>
            <a:r>
              <a:rPr lang="en-US" sz="2000" dirty="0" smtClean="0">
                <a:latin typeface="Bookman Old Style" pitchFamily="18" charset="0"/>
              </a:rPr>
              <a:t>Use a </a:t>
            </a:r>
            <a:r>
              <a:rPr lang="en-US" sz="2000" b="1" dirty="0" smtClean="0">
                <a:solidFill>
                  <a:schemeClr val="accent2"/>
                </a:solidFill>
                <a:latin typeface="Bookman Old Style" pitchFamily="18" charset="0"/>
              </a:rPr>
              <a:t>while</a:t>
            </a:r>
            <a:r>
              <a:rPr lang="en-US" sz="2000" dirty="0" smtClean="0">
                <a:latin typeface="Bookman Old Style" pitchFamily="18" charset="0"/>
              </a:rPr>
              <a:t> loop or a </a:t>
            </a:r>
            <a:r>
              <a:rPr lang="en-US" sz="2000" b="1" dirty="0" smtClean="0">
                <a:solidFill>
                  <a:schemeClr val="accent2"/>
                </a:solidFill>
                <a:latin typeface="Bookman Old Style" pitchFamily="18" charset="0"/>
              </a:rPr>
              <a:t>do-while</a:t>
            </a:r>
            <a:r>
              <a:rPr lang="en-US" sz="2000" dirty="0" smtClean="0">
                <a:latin typeface="Bookman Old Style" pitchFamily="18" charset="0"/>
              </a:rPr>
              <a:t> loop.</a:t>
            </a:r>
          </a:p>
        </p:txBody>
      </p:sp>
      <p:sp>
        <p:nvSpPr>
          <p:cNvPr id="3" name="Rectangle 2"/>
          <p:cNvSpPr/>
          <p:nvPr/>
        </p:nvSpPr>
        <p:spPr>
          <a:xfrm>
            <a:off x="1604682" y="2321855"/>
            <a:ext cx="5934636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keepGoing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Scanner kb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Scanner(System.</a:t>
            </a:r>
            <a:r>
              <a:rPr lang="en-US" sz="1400" b="1" i="1" dirty="0">
                <a:solidFill>
                  <a:srgbClr val="0000C0"/>
                </a:solidFill>
                <a:latin typeface="Consolas"/>
              </a:rPr>
              <a:t>in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keepGoing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"Would you like to continue (Y/N)?"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kb.next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().equals(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"Y"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)) </a:t>
            </a:r>
            <a:endParaRPr lang="en-US" sz="1400" b="1" dirty="0" smtClean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keepGoing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else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keepGoing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 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8555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36408"/>
            <a:ext cx="9224682" cy="1661993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en-US" sz="2200" dirty="0" smtClean="0">
                <a:latin typeface="Bookman Old Style" pitchFamily="18" charset="0"/>
              </a:rPr>
              <a:t>Could also use a </a:t>
            </a:r>
            <a:r>
              <a:rPr lang="en-US" sz="2200" i="1" dirty="0" smtClean="0">
                <a:latin typeface="Bookman Old Style" pitchFamily="18" charset="0"/>
              </a:rPr>
              <a:t>sentinel value</a:t>
            </a:r>
            <a:r>
              <a:rPr lang="en-US" sz="2200" dirty="0" smtClean="0">
                <a:latin typeface="Bookman Old Style" pitchFamily="18" charset="0"/>
              </a:rPr>
              <a:t> to signal the end.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Bookman Old Style" pitchFamily="18" charset="0"/>
              </a:rPr>
              <a:t>The sentinel is identifiably different from other possible inputs.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sz="20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// One of these is different than the others. </a:t>
            </a: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90 98 80 81 23 65 10 88 -1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49263" y="614070"/>
            <a:ext cx="86947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3200" u="sng">
                <a:solidFill>
                  <a:schemeClr val="tx2"/>
                </a:solidFill>
                <a:latin typeface="Bookman Old Style" pitchFamily="18" charset="0"/>
                <a:ea typeface="+mj-ea"/>
                <a:cs typeface="+mj-cs"/>
              </a:defRPr>
            </a:lvl1pPr>
            <a:lvl2pPr algn="l" eaLnBrk="0" hangingPunct="0">
              <a:defRPr sz="4400">
                <a:solidFill>
                  <a:schemeClr val="tx2"/>
                </a:solidFill>
              </a:defRPr>
            </a:lvl2pPr>
            <a:lvl3pPr algn="l" eaLnBrk="0" hangingPunct="0">
              <a:defRPr sz="4400">
                <a:solidFill>
                  <a:schemeClr val="tx2"/>
                </a:solidFill>
              </a:defRPr>
            </a:lvl3pPr>
            <a:lvl4pPr algn="l" eaLnBrk="0" hangingPunct="0">
              <a:defRPr sz="4400">
                <a:solidFill>
                  <a:schemeClr val="tx2"/>
                </a:solidFill>
              </a:defRPr>
            </a:lvl4pPr>
            <a:lvl5pPr algn="l" eaLnBrk="0" hangingPunct="0">
              <a:defRPr sz="4400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Controlling Number of Loop Iterations</a:t>
            </a:r>
          </a:p>
        </p:txBody>
      </p:sp>
    </p:spTree>
    <p:extLst>
      <p:ext uri="{BB962C8B-B14F-4D97-AF65-F5344CB8AC3E}">
        <p14:creationId xmlns:p14="http://schemas.microsoft.com/office/powerpoint/2010/main" val="3495773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61867" y="102493"/>
            <a:ext cx="7028330" cy="59093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Consolas"/>
            </a:endParaRPr>
          </a:p>
          <a:p>
            <a:pPr algn="l"/>
            <a:r>
              <a:rPr lang="en-US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java.util.Scanner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endParaRPr lang="en-US" dirty="0">
              <a:latin typeface="Consolas"/>
            </a:endParaRPr>
          </a:p>
          <a:p>
            <a:pPr algn="l"/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WhileDemo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count, number;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"Enter a number"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        Scanner </a:t>
            </a:r>
            <a:r>
              <a:rPr lang="en-US" u="sng" dirty="0">
                <a:solidFill>
                  <a:srgbClr val="000000"/>
                </a:solidFill>
                <a:latin typeface="Consolas"/>
              </a:rPr>
              <a:t>keyboard = </a:t>
            </a:r>
            <a:r>
              <a:rPr lang="en-US" b="1" u="sng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u="sng" dirty="0">
                <a:solidFill>
                  <a:srgbClr val="000000"/>
                </a:solidFill>
                <a:latin typeface="Consolas"/>
              </a:rPr>
              <a:t> Scanner(System.</a:t>
            </a:r>
            <a:r>
              <a:rPr lang="en-US" b="1" i="1" u="sng" dirty="0">
                <a:solidFill>
                  <a:srgbClr val="0000C0"/>
                </a:solidFill>
                <a:latin typeface="Consolas"/>
              </a:rPr>
              <a:t>in</a:t>
            </a:r>
            <a:r>
              <a:rPr lang="en-US" b="1" i="1" u="sng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        number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keyboard.nextInt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 );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        count = 1;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(count &lt;= number)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(count + 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", "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            count++;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 );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"Yay! We can count!"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i="1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34249" y="6042967"/>
            <a:ext cx="3291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if we input 0?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50026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45854" y="1955520"/>
            <a:ext cx="5701553" cy="2363724"/>
          </a:xfr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next = </a:t>
            </a:r>
            <a:r>
              <a:rPr lang="en-US" sz="1800" b="1" dirty="0" err="1">
                <a:solidFill>
                  <a:srgbClr val="000000"/>
                </a:solidFill>
                <a:latin typeface="Consolas"/>
              </a:rPr>
              <a:t>kb.nextInt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(next  &gt;= 0)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3F7F5F"/>
                </a:solidFill>
                <a:latin typeface="Consolas"/>
              </a:rPr>
              <a:t>   /</a:t>
            </a:r>
            <a:r>
              <a:rPr lang="en-US" sz="1800" dirty="0">
                <a:solidFill>
                  <a:srgbClr val="3F7F5F"/>
                </a:solidFill>
                <a:latin typeface="Consolas"/>
              </a:rPr>
              <a:t>/</a:t>
            </a:r>
            <a:r>
              <a:rPr lang="en-US" sz="1800" dirty="0" err="1">
                <a:solidFill>
                  <a:srgbClr val="3F7F5F"/>
                </a:solidFill>
                <a:latin typeface="Consolas"/>
              </a:rPr>
              <a:t>Process_The_Int</a:t>
            </a:r>
            <a:endParaRPr lang="en-US" sz="1800" dirty="0">
              <a:solidFill>
                <a:srgbClr val="3F7F5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 next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kb.nextInt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457200" lvl="1" indent="0" eaLnBrk="1" hangingPunct="1">
              <a:buNone/>
            </a:pPr>
            <a:endParaRPr lang="en-US" sz="1800" b="1" dirty="0" smtClean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49263" y="640965"/>
            <a:ext cx="86947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3200" u="sng">
                <a:solidFill>
                  <a:schemeClr val="tx2"/>
                </a:solidFill>
                <a:latin typeface="Bookman Old Style" pitchFamily="18" charset="0"/>
                <a:ea typeface="+mj-ea"/>
                <a:cs typeface="+mj-cs"/>
              </a:defRPr>
            </a:lvl1pPr>
            <a:lvl2pPr algn="l" eaLnBrk="0" hangingPunct="0">
              <a:defRPr sz="4400">
                <a:solidFill>
                  <a:schemeClr val="tx2"/>
                </a:solidFill>
              </a:defRPr>
            </a:lvl2pPr>
            <a:lvl3pPr algn="l" eaLnBrk="0" hangingPunct="0">
              <a:defRPr sz="4400">
                <a:solidFill>
                  <a:schemeClr val="tx2"/>
                </a:solidFill>
              </a:defRPr>
            </a:lvl3pPr>
            <a:lvl4pPr algn="l" eaLnBrk="0" hangingPunct="0">
              <a:defRPr sz="4400">
                <a:solidFill>
                  <a:schemeClr val="tx2"/>
                </a:solidFill>
              </a:defRPr>
            </a:lvl4pPr>
            <a:lvl5pPr algn="l" eaLnBrk="0" hangingPunct="0">
              <a:defRPr sz="4400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Controlling Number of Loop Iterations</a:t>
            </a:r>
          </a:p>
        </p:txBody>
      </p:sp>
    </p:spTree>
    <p:extLst>
      <p:ext uri="{BB962C8B-B14F-4D97-AF65-F5344CB8AC3E}">
        <p14:creationId xmlns:p14="http://schemas.microsoft.com/office/powerpoint/2010/main" val="1280119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27529" y="225653"/>
            <a:ext cx="8032376" cy="6494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java.util.Scanner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600" dirty="0" smtClean="0">
                <a:solidFill>
                  <a:srgbClr val="3F5FBF"/>
                </a:solidFill>
                <a:latin typeface="Consolas"/>
              </a:rPr>
              <a:t>/**</a:t>
            </a:r>
            <a:endParaRPr lang="en-US" sz="1600" dirty="0">
              <a:solidFill>
                <a:srgbClr val="3F5FBF"/>
              </a:solidFill>
              <a:latin typeface="Consolas"/>
            </a:endParaRPr>
          </a:p>
          <a:p>
            <a:pPr algn="l"/>
            <a:r>
              <a:rPr lang="en-US" sz="1600" dirty="0">
                <a:solidFill>
                  <a:srgbClr val="3F5FBF"/>
                </a:solidFill>
                <a:latin typeface="Consolas"/>
              </a:rPr>
              <a:t> Illustrates the use of a </a:t>
            </a:r>
            <a:r>
              <a:rPr lang="en-US" sz="1600" dirty="0" err="1">
                <a:solidFill>
                  <a:srgbClr val="3F5FBF"/>
                </a:solidFill>
                <a:latin typeface="Consolas"/>
              </a:rPr>
              <a:t>boolean</a:t>
            </a:r>
            <a:r>
              <a:rPr lang="en-US" sz="1600" dirty="0">
                <a:solidFill>
                  <a:srgbClr val="3F5FBF"/>
                </a:solidFill>
                <a:latin typeface="Consolas"/>
              </a:rPr>
              <a:t> variable to end loop iteration.</a:t>
            </a:r>
          </a:p>
          <a:p>
            <a:pPr algn="l"/>
            <a:r>
              <a:rPr lang="en-US" sz="1600" dirty="0">
                <a:solidFill>
                  <a:srgbClr val="3F5FBF"/>
                </a:solidFill>
                <a:latin typeface="Consolas"/>
              </a:rPr>
              <a:t>*/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BooleanDemo</a:t>
            </a:r>
            <a:endParaRPr lang="en-US" sz="1600" b="1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en-US" sz="1600" i="1" dirty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"Enter nonnegative numbers."</a:t>
            </a:r>
            <a:r>
              <a:rPr lang="en-US" sz="1600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en-US" sz="1600" i="1" dirty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"Place a negative number at the end"</a:t>
            </a:r>
            <a:r>
              <a:rPr lang="en-US" sz="1600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en-US" sz="1600" i="1" dirty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"to serve as an end marker."</a:t>
            </a:r>
            <a:r>
              <a:rPr lang="en-US" sz="1600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sum = 0;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areMore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    Scanner </a:t>
            </a:r>
            <a:r>
              <a:rPr lang="en-US" sz="1600" u="sng" dirty="0">
                <a:solidFill>
                  <a:srgbClr val="000000"/>
                </a:solidFill>
                <a:latin typeface="Consolas"/>
              </a:rPr>
              <a:t>keyboard = </a:t>
            </a:r>
            <a:r>
              <a:rPr lang="en-US" sz="1600" b="1" u="sng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u="sng" dirty="0">
                <a:solidFill>
                  <a:srgbClr val="000000"/>
                </a:solidFill>
                <a:latin typeface="Consolas"/>
              </a:rPr>
              <a:t> Scanner(System.</a:t>
            </a:r>
            <a:r>
              <a:rPr lang="en-US" sz="1600" b="1" i="1" u="sng" dirty="0">
                <a:solidFill>
                  <a:srgbClr val="0000C0"/>
                </a:solidFill>
                <a:latin typeface="Consolas"/>
              </a:rPr>
              <a:t>in</a:t>
            </a:r>
            <a:r>
              <a:rPr lang="en-US" sz="1600" b="1" i="1" u="sng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areMore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next =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keyboard.nextInt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 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(next &lt; 0)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areMore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else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    sum = sum + next;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   }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dirty="0" err="1" smtClean="0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out</a:t>
            </a:r>
            <a:r>
              <a:rPr lang="en-US" sz="1600" i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en-US" sz="1600" i="1" dirty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"The sum of the numbers is "</a:t>
            </a:r>
            <a:r>
              <a:rPr lang="en-US" sz="1600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+ sum);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endParaRPr lang="en-US" sz="16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30352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60295" y="616504"/>
            <a:ext cx="8229600" cy="5847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u="sng" dirty="0" smtClean="0">
                <a:latin typeface="Bookman Old Style" pitchFamily="18" charset="0"/>
              </a:rPr>
              <a:t>Aside: What if we don’t have a sentinel?</a:t>
            </a:r>
            <a:endParaRPr lang="en-US" sz="3200" u="sng" dirty="0">
              <a:latin typeface="Bookman Old Style" pitchFamily="18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3765" y="1295400"/>
            <a:ext cx="8830235" cy="430887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en-US" sz="2200" dirty="0" smtClean="0">
                <a:latin typeface="Bookman Old Style" pitchFamily="18" charset="0"/>
              </a:rPr>
              <a:t>How can we read in a list of numbers, all on a single line? </a:t>
            </a:r>
          </a:p>
        </p:txBody>
      </p:sp>
      <p:sp>
        <p:nvSpPr>
          <p:cNvPr id="4" name="Rectangle 3"/>
          <p:cNvSpPr/>
          <p:nvPr/>
        </p:nvSpPr>
        <p:spPr>
          <a:xfrm>
            <a:off x="896472" y="1846277"/>
            <a:ext cx="7557246" cy="73866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Enter 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a list of numbers, separated by 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spaces</a:t>
            </a:r>
            <a:endParaRPr lang="en-US" sz="1400" i="1" dirty="0">
              <a:solidFill>
                <a:srgbClr val="2A00FF"/>
              </a:solidFill>
              <a:latin typeface="Consolas"/>
            </a:endParaRPr>
          </a:p>
          <a:p>
            <a:pPr algn="l"/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&gt;&gt; 84 92 88 80 72 81 </a:t>
            </a:r>
          </a:p>
          <a:p>
            <a:pPr algn="l"/>
            <a:endParaRPr lang="en-US" sz="1400" i="1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09912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60295" y="616504"/>
            <a:ext cx="8229600" cy="5847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u="sng" dirty="0" smtClean="0">
                <a:latin typeface="Bookman Old Style" pitchFamily="18" charset="0"/>
              </a:rPr>
              <a:t>Aside:</a:t>
            </a:r>
            <a:endParaRPr lang="en-US" sz="3200" u="sng" dirty="0">
              <a:latin typeface="Bookman Old Style" pitchFamily="18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3765" y="1295400"/>
            <a:ext cx="8830235" cy="430887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en-US" sz="2200" dirty="0" smtClean="0">
                <a:latin typeface="Bookman Old Style" pitchFamily="18" charset="0"/>
              </a:rPr>
              <a:t>How can we read in a list of numbers, all on a single line? </a:t>
            </a:r>
          </a:p>
        </p:txBody>
      </p:sp>
      <p:sp>
        <p:nvSpPr>
          <p:cNvPr id="4" name="Rectangle 3"/>
          <p:cNvSpPr/>
          <p:nvPr/>
        </p:nvSpPr>
        <p:spPr>
          <a:xfrm>
            <a:off x="896472" y="1846277"/>
            <a:ext cx="7557246" cy="33239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1400" dirty="0">
              <a:latin typeface="Consolas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java.util.Scanner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NumberLine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algn="l"/>
            <a:r>
              <a:rPr lang="en-US" sz="1400" dirty="0" smtClean="0">
                <a:latin typeface="Consolas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"Enter a list of numbers, separated by spaces"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Scanner </a:t>
            </a:r>
            <a:r>
              <a:rPr lang="en-US" sz="1400" u="sng" dirty="0">
                <a:solidFill>
                  <a:srgbClr val="000000"/>
                </a:solidFill>
                <a:latin typeface="Consolas"/>
              </a:rPr>
              <a:t>scan = </a:t>
            </a:r>
            <a:r>
              <a:rPr lang="en-US" sz="1400" b="1" u="sng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u="sng" dirty="0">
                <a:solidFill>
                  <a:srgbClr val="000000"/>
                </a:solidFill>
                <a:latin typeface="Consolas"/>
              </a:rPr>
              <a:t> Scanner(System.</a:t>
            </a:r>
            <a:r>
              <a:rPr lang="en-US" sz="1400" b="1" i="1" u="sng" dirty="0">
                <a:solidFill>
                  <a:srgbClr val="0000C0"/>
                </a:solidFill>
                <a:latin typeface="Consolas"/>
              </a:rPr>
              <a:t>in</a:t>
            </a:r>
            <a:r>
              <a:rPr lang="en-US" sz="1400" b="1" i="1" u="sng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String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input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scan.nextLine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scan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Scanner(input);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while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scan.hasNextInt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())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{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scan.nextInt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"and we're done"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}</a:t>
            </a:r>
            <a:endParaRPr lang="en-US" sz="1400" dirty="0"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3936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4095" y="519005"/>
            <a:ext cx="8626475" cy="5847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u="sng" dirty="0">
                <a:latin typeface="Bookman Old Style" pitchFamily="18" charset="0"/>
              </a:rPr>
              <a:t>The break Statement in Loops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49624" y="1410708"/>
            <a:ext cx="8731621" cy="1175706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en-US" sz="2200" dirty="0" smtClean="0">
                <a:latin typeface="Bookman Old Style" pitchFamily="18" charset="0"/>
              </a:rPr>
              <a:t>A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200" dirty="0" smtClean="0">
                <a:latin typeface="Bookman Old Style" pitchFamily="18" charset="0"/>
              </a:rPr>
              <a:t> statement can be used to end a loop immediately.</a:t>
            </a:r>
          </a:p>
          <a:p>
            <a:pPr eaLnBrk="1" hangingPunct="1"/>
            <a:r>
              <a:rPr lang="en-US" sz="2200" dirty="0" smtClean="0">
                <a:latin typeface="Bookman Old Style" pitchFamily="18" charset="0"/>
              </a:rPr>
              <a:t>The 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200" dirty="0" smtClean="0">
                <a:latin typeface="Bookman Old Style" pitchFamily="18" charset="0"/>
              </a:rPr>
              <a:t> statement ends only the </a:t>
            </a:r>
            <a:r>
              <a:rPr lang="en-US" sz="2200" b="1" i="1" dirty="0" smtClean="0">
                <a:latin typeface="Bookman Old Style" pitchFamily="18" charset="0"/>
              </a:rPr>
              <a:t>innermost</a:t>
            </a:r>
            <a:r>
              <a:rPr lang="en-US" sz="2200" dirty="0" smtClean="0">
                <a:latin typeface="Bookman Old Style" pitchFamily="18" charset="0"/>
              </a:rPr>
              <a:t> loop or switch statement that contains the 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200" dirty="0" smtClean="0">
                <a:latin typeface="Bookman Old Style" pitchFamily="18" charset="0"/>
              </a:rPr>
              <a:t> statement.</a:t>
            </a:r>
          </a:p>
        </p:txBody>
      </p:sp>
    </p:spTree>
    <p:extLst>
      <p:ext uri="{BB962C8B-B14F-4D97-AF65-F5344CB8AC3E}">
        <p14:creationId xmlns:p14="http://schemas.microsoft.com/office/powerpoint/2010/main" val="494796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4095" y="519005"/>
            <a:ext cx="8626475" cy="5847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u="sng" dirty="0">
                <a:latin typeface="Bookman Old Style" pitchFamily="18" charset="0"/>
              </a:rPr>
              <a:t>The break Statement in Loops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2379" y="1101473"/>
            <a:ext cx="8731621" cy="5644621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en-US" sz="2200" dirty="0" smtClean="0">
                <a:latin typeface="Bookman Old Style" pitchFamily="18" charset="0"/>
              </a:rPr>
              <a:t>What does this do? </a:t>
            </a:r>
          </a:p>
          <a:p>
            <a:pPr eaLnBrk="1" hangingPunct="1"/>
            <a:endParaRPr lang="en-US" sz="2200" dirty="0">
              <a:latin typeface="Bookman Old Style" pitchFamily="18" charset="0"/>
            </a:endParaRPr>
          </a:p>
          <a:p>
            <a:pPr eaLnBrk="1" hangingPunct="1"/>
            <a:endParaRPr lang="en-US" sz="2200" dirty="0" smtClean="0">
              <a:latin typeface="Bookman Old Style" pitchFamily="18" charset="0"/>
            </a:endParaRPr>
          </a:p>
          <a:p>
            <a:pPr eaLnBrk="1" hangingPunct="1"/>
            <a:endParaRPr lang="en-US" sz="2200" dirty="0">
              <a:latin typeface="Bookman Old Style" pitchFamily="18" charset="0"/>
            </a:endParaRPr>
          </a:p>
          <a:p>
            <a:pPr eaLnBrk="1" hangingPunct="1"/>
            <a:endParaRPr lang="en-US" sz="2200" dirty="0" smtClean="0">
              <a:latin typeface="Bookman Old Style" pitchFamily="18" charset="0"/>
            </a:endParaRPr>
          </a:p>
          <a:p>
            <a:pPr marL="0" indent="0" eaLnBrk="1" hangingPunct="1">
              <a:buNone/>
            </a:pPr>
            <a:endParaRPr lang="en-US" sz="2200" dirty="0" smtClean="0">
              <a:latin typeface="Bookman Old Style" pitchFamily="18" charset="0"/>
            </a:endParaRPr>
          </a:p>
          <a:p>
            <a:pPr eaLnBrk="1" hangingPunct="1"/>
            <a:r>
              <a:rPr lang="en-US" sz="2200" dirty="0" smtClean="0">
                <a:latin typeface="Bookman Old Style" pitchFamily="18" charset="0"/>
              </a:rPr>
              <a:t>The same as this (note the termination condition is now in the body of the loop in the above example). . </a:t>
            </a:r>
          </a:p>
          <a:p>
            <a:pPr eaLnBrk="1" hangingPunct="1"/>
            <a:endParaRPr lang="en-US" sz="2200" dirty="0">
              <a:latin typeface="Bookman Old Style" pitchFamily="18" charset="0"/>
            </a:endParaRPr>
          </a:p>
          <a:p>
            <a:pPr eaLnBrk="1" hangingPunct="1"/>
            <a:endParaRPr lang="en-US" sz="2200" dirty="0" smtClean="0">
              <a:latin typeface="Bookman Old Style" pitchFamily="18" charset="0"/>
            </a:endParaRPr>
          </a:p>
          <a:p>
            <a:pPr eaLnBrk="1" hangingPunct="1"/>
            <a:endParaRPr lang="en-US" sz="2200" dirty="0">
              <a:latin typeface="Bookman Old Style" pitchFamily="18" charset="0"/>
            </a:endParaRPr>
          </a:p>
          <a:p>
            <a:pPr eaLnBrk="1" hangingPunct="1"/>
            <a:endParaRPr lang="en-US" sz="2200" dirty="0" smtClean="0">
              <a:latin typeface="Bookman Old Style" pitchFamily="18" charset="0"/>
            </a:endParaRPr>
          </a:p>
          <a:p>
            <a:pPr eaLnBrk="1" hangingPunct="1"/>
            <a:endParaRPr lang="en-US" sz="2200" dirty="0">
              <a:latin typeface="Bookman Old Style" pitchFamily="18" charset="0"/>
            </a:endParaRPr>
          </a:p>
          <a:p>
            <a:pPr marL="0" indent="0" eaLnBrk="1" hangingPunct="1">
              <a:buNone/>
            </a:pPr>
            <a:endParaRPr lang="en-US" sz="2200" dirty="0" smtClean="0"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16103" y="4416085"/>
            <a:ext cx="6615953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n = 0;</a:t>
            </a:r>
          </a:p>
          <a:p>
            <a:pPr algn="l"/>
            <a:r>
              <a:rPr lang="en-US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(n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&lt;=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1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algn="l">
              <a:tabLst>
                <a:tab pos="287338" algn="l"/>
              </a:tabLst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(n 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", "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nsolas"/>
              </a:rPr>
              <a:t>	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++;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46034" y="1563151"/>
            <a:ext cx="6615953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n = 0;</a:t>
            </a:r>
          </a:p>
          <a:p>
            <a:pPr algn="l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(true)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algn="l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	if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(n &gt; 10)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 break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;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(n + 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", 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n++;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82487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4095" y="519005"/>
            <a:ext cx="8626475" cy="5847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u="sng" dirty="0">
                <a:latin typeface="Bookman Old Style" pitchFamily="18" charset="0"/>
              </a:rPr>
              <a:t>The break Statement in Loops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49624" y="1294163"/>
            <a:ext cx="8731621" cy="2868477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en-US" sz="2200" dirty="0" smtClean="0">
                <a:latin typeface="Bookman Old Style" pitchFamily="18" charset="0"/>
              </a:rPr>
              <a:t>What does this do? </a:t>
            </a:r>
          </a:p>
          <a:p>
            <a:pPr eaLnBrk="1" hangingPunct="1"/>
            <a:endParaRPr lang="en-US" sz="2200" dirty="0">
              <a:latin typeface="Bookman Old Style" pitchFamily="18" charset="0"/>
            </a:endParaRPr>
          </a:p>
          <a:p>
            <a:pPr eaLnBrk="1" hangingPunct="1"/>
            <a:endParaRPr lang="en-US" sz="2200" dirty="0" smtClean="0">
              <a:latin typeface="Bookman Old Style" pitchFamily="18" charset="0"/>
            </a:endParaRPr>
          </a:p>
          <a:p>
            <a:pPr eaLnBrk="1" hangingPunct="1"/>
            <a:endParaRPr lang="en-US" sz="2200" dirty="0">
              <a:latin typeface="Bookman Old Style" pitchFamily="18" charset="0"/>
            </a:endParaRPr>
          </a:p>
          <a:p>
            <a:pPr eaLnBrk="1" hangingPunct="1"/>
            <a:endParaRPr lang="en-US" sz="2200" dirty="0" smtClean="0">
              <a:latin typeface="Bookman Old Style" pitchFamily="18" charset="0"/>
            </a:endParaRPr>
          </a:p>
          <a:p>
            <a:pPr marL="0" indent="0" eaLnBrk="1" hangingPunct="1">
              <a:buNone/>
            </a:pPr>
            <a:endParaRPr lang="en-US" sz="2200" dirty="0" smtClean="0">
              <a:latin typeface="Bookman Old Style" pitchFamily="18" charset="0"/>
            </a:endParaRPr>
          </a:p>
          <a:p>
            <a:pPr eaLnBrk="1" hangingPunct="1"/>
            <a:endParaRPr lang="en-US" sz="2200" dirty="0" smtClean="0"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7482" y="1720807"/>
            <a:ext cx="6615953" cy="1754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n = 1; n &lt;= 5; n++)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pPr algn="l">
              <a:tabLst>
                <a:tab pos="287338" algn="l"/>
              </a:tabLst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if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(n == 3)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 </a:t>
            </a:r>
          </a:p>
          <a:p>
            <a:pPr algn="l"/>
            <a:r>
              <a:rPr lang="en-US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  break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;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”Hello"</a:t>
            </a:r>
            <a:r>
              <a:rPr lang="en-US" i="1">
                <a:solidFill>
                  <a:srgbClr val="000000"/>
                </a:solidFill>
                <a:latin typeface="Consolas"/>
              </a:rPr>
              <a:t>)</a:t>
            </a:r>
            <a:r>
              <a:rPr lang="en-US" i="1" smtClean="0">
                <a:solidFill>
                  <a:srgbClr val="000000"/>
                </a:solidFill>
                <a:latin typeface="Consolas"/>
              </a:rPr>
              <a:t>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25372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83820"/>
            <a:ext cx="8749553" cy="837152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en-US" sz="2200" dirty="0" smtClean="0">
                <a:latin typeface="Bookman Old Style" pitchFamily="18" charset="0"/>
              </a:rPr>
              <a:t>Use of break can be confusing.</a:t>
            </a:r>
          </a:p>
          <a:p>
            <a:pPr eaLnBrk="1" hangingPunct="1"/>
            <a:r>
              <a:rPr lang="en-US" sz="2200" dirty="0" smtClean="0">
                <a:latin typeface="Bookman Old Style" pitchFamily="18" charset="0"/>
              </a:rPr>
              <a:t>Where does the program break </a:t>
            </a:r>
            <a:r>
              <a:rPr lang="en-US" sz="2200" i="1" dirty="0" smtClean="0">
                <a:latin typeface="Bookman Old Style" pitchFamily="18" charset="0"/>
              </a:rPr>
              <a:t>to</a:t>
            </a:r>
            <a:r>
              <a:rPr lang="en-US" sz="2200" dirty="0" smtClean="0">
                <a:latin typeface="Bookman Old Style" pitchFamily="18" charset="0"/>
              </a:rPr>
              <a:t>?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40990" y="554865"/>
            <a:ext cx="86264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sz="3200" u="sng" kern="0" dirty="0">
                <a:solidFill>
                  <a:schemeClr val="tx2"/>
                </a:solidFill>
                <a:latin typeface="Bookman Old Style" pitchFamily="18" charset="0"/>
                <a:ea typeface="+mj-ea"/>
                <a:cs typeface="+mj-cs"/>
              </a:rPr>
              <a:t>The </a:t>
            </a:r>
            <a:r>
              <a:rPr lang="en-US" sz="3200" b="1" u="sng" kern="0" dirty="0">
                <a:solidFill>
                  <a:schemeClr val="accent2"/>
                </a:solidFill>
                <a:latin typeface="Courier New" pitchFamily="49" charset="0"/>
                <a:ea typeface="+mj-ea"/>
                <a:cs typeface="Courier New" pitchFamily="49" charset="0"/>
              </a:rPr>
              <a:t>break</a:t>
            </a:r>
            <a:r>
              <a:rPr lang="en-US" sz="3200" u="sng" kern="0" dirty="0">
                <a:solidFill>
                  <a:schemeClr val="tx2"/>
                </a:solidFill>
                <a:latin typeface="Bookman Old Style" pitchFamily="18" charset="0"/>
                <a:ea typeface="+mj-ea"/>
                <a:cs typeface="+mj-cs"/>
              </a:rPr>
              <a:t> Statement in Loops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160221"/>
            <a:ext cx="5905500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3600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83820"/>
            <a:ext cx="8749553" cy="837152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en-US" sz="2200" dirty="0">
                <a:latin typeface="Bookman Old Style" pitchFamily="18" charset="0"/>
              </a:rPr>
              <a:t>Use of break can be confusing.</a:t>
            </a:r>
          </a:p>
          <a:p>
            <a:pPr eaLnBrk="1" hangingPunct="1"/>
            <a:r>
              <a:rPr lang="en-US" sz="2200" dirty="0">
                <a:latin typeface="Bookman Old Style" pitchFamily="18" charset="0"/>
              </a:rPr>
              <a:t>Where does the program break </a:t>
            </a:r>
            <a:r>
              <a:rPr lang="en-US" sz="2200" i="1" dirty="0">
                <a:latin typeface="Bookman Old Style" pitchFamily="18" charset="0"/>
              </a:rPr>
              <a:t>to</a:t>
            </a:r>
            <a:r>
              <a:rPr lang="en-US" sz="2200" dirty="0">
                <a:latin typeface="Bookman Old Style" pitchFamily="18" charset="0"/>
              </a:rPr>
              <a:t>?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40990" y="554865"/>
            <a:ext cx="86264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US" sz="3200" u="sng" kern="0" dirty="0">
                <a:solidFill>
                  <a:schemeClr val="tx2"/>
                </a:solidFill>
                <a:latin typeface="Bookman Old Style" pitchFamily="18" charset="0"/>
                <a:ea typeface="+mj-ea"/>
                <a:cs typeface="+mj-cs"/>
              </a:rPr>
              <a:t>The </a:t>
            </a:r>
            <a:r>
              <a:rPr lang="en-US" sz="3200" b="1" u="sng" kern="0" dirty="0">
                <a:solidFill>
                  <a:schemeClr val="accent2"/>
                </a:solidFill>
                <a:latin typeface="Courier New" pitchFamily="49" charset="0"/>
                <a:ea typeface="+mj-ea"/>
                <a:cs typeface="Courier New" pitchFamily="49" charset="0"/>
              </a:rPr>
              <a:t>break</a:t>
            </a:r>
            <a:r>
              <a:rPr lang="en-US" sz="3200" u="sng" kern="0" dirty="0">
                <a:solidFill>
                  <a:schemeClr val="tx2"/>
                </a:solidFill>
                <a:latin typeface="Bookman Old Style" pitchFamily="18" charset="0"/>
                <a:ea typeface="+mj-ea"/>
                <a:cs typeface="+mj-cs"/>
              </a:rPr>
              <a:t> Statement in Loops</a:t>
            </a:r>
          </a:p>
        </p:txBody>
      </p:sp>
      <p:pic>
        <p:nvPicPr>
          <p:cNvPr id="5530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697" y="2287685"/>
            <a:ext cx="5770563" cy="414655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008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13" y="268278"/>
            <a:ext cx="8229600" cy="1143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> Statement in Loops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555812" y="2019300"/>
            <a:ext cx="8130988" cy="410686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continue</a:t>
            </a:r>
            <a:r>
              <a:rPr lang="en-US" dirty="0" smtClean="0"/>
              <a:t> statement in a loop </a:t>
            </a:r>
          </a:p>
          <a:p>
            <a:pPr lvl="1"/>
            <a:r>
              <a:rPr lang="en-US" sz="2200" dirty="0"/>
              <a:t>e</a:t>
            </a:r>
            <a:r>
              <a:rPr lang="en-US" sz="2200" dirty="0" smtClean="0"/>
              <a:t>nds current loop iteration. </a:t>
            </a:r>
          </a:p>
          <a:p>
            <a:pPr lvl="1"/>
            <a:r>
              <a:rPr lang="en-US" sz="2200" dirty="0" smtClean="0"/>
              <a:t>Execution picks up at the next iteration. </a:t>
            </a:r>
          </a:p>
          <a:p>
            <a:r>
              <a:rPr lang="en-US" dirty="0" smtClean="0"/>
              <a:t>Like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break</a:t>
            </a:r>
            <a:r>
              <a:rPr lang="en-US" dirty="0" smtClean="0"/>
              <a:t>,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continue</a:t>
            </a:r>
            <a:r>
              <a:rPr lang="en-US" dirty="0" smtClean="0"/>
              <a:t> only affects the innermost loop statement in which it resides.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0" y="4013991"/>
            <a:ext cx="4572000" cy="2308324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algn="l"/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n = 0;</a:t>
            </a:r>
          </a:p>
          <a:p>
            <a:pPr algn="l"/>
            <a:r>
              <a:rPr lang="en-US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(n &lt; 20)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if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(n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% 2 == 0)</a:t>
            </a:r>
          </a:p>
          <a:p>
            <a:pPr algn="l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 continue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(n 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", "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nsolas"/>
              </a:rPr>
              <a:t>  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++;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805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40659" y="1581150"/>
            <a:ext cx="8803341" cy="1384995"/>
          </a:xfrm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sz="2800" dirty="0" smtClean="0">
                <a:latin typeface="Bookman Old Style" pitchFamily="18" charset="0"/>
              </a:rPr>
              <a:t>Write a loop to see if the letter x is contained in a string entered by the user using only the </a:t>
            </a:r>
            <a:r>
              <a:rPr lang="en-US" sz="2800" dirty="0" err="1" smtClean="0">
                <a:latin typeface="Bookman Old Style" pitchFamily="18" charset="0"/>
              </a:rPr>
              <a:t>charAt</a:t>
            </a:r>
            <a:r>
              <a:rPr lang="en-US" sz="2800" dirty="0" smtClean="0">
                <a:latin typeface="Bookman Old Style" pitchFamily="18" charset="0"/>
              </a:rPr>
              <a:t>() and length() methods.</a:t>
            </a:r>
            <a:endParaRPr lang="en-US" sz="2400" dirty="0" smtClean="0">
              <a:latin typeface="Bookman Old Style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55830" y="310645"/>
            <a:ext cx="9144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u="sng" dirty="0" smtClean="0">
                <a:latin typeface="Bookman Old Style" pitchFamily="18" charset="0"/>
              </a:rPr>
              <a:t>Example</a:t>
            </a:r>
            <a:endParaRPr lang="en-US" sz="3200" u="sng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84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0"/>
            <a:ext cx="8229600" cy="796925"/>
          </a:xfrm>
        </p:spPr>
        <p:txBody>
          <a:bodyPr/>
          <a:lstStyle/>
          <a:p>
            <a:r>
              <a:rPr lang="en-US" sz="3600" dirty="0">
                <a:latin typeface="Arial" charset="0"/>
              </a:rPr>
              <a:t>Ch. 4 </a:t>
            </a:r>
            <a:r>
              <a:rPr lang="en-US" sz="3600" dirty="0" smtClean="0">
                <a:latin typeface="Arial" charset="0"/>
              </a:rPr>
              <a:t>Practice</a:t>
            </a:r>
            <a:endParaRPr lang="en-US" sz="3600" dirty="0">
              <a:latin typeface="Arial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995363"/>
            <a:ext cx="8489950" cy="5405437"/>
          </a:xfrm>
        </p:spPr>
        <p:txBody>
          <a:bodyPr/>
          <a:lstStyle/>
          <a:p>
            <a:pPr marL="514350" indent="-514350" algn="ctr">
              <a:buFontTx/>
              <a:buNone/>
            </a:pPr>
            <a:r>
              <a:rPr lang="en-US" sz="2400" dirty="0" smtClean="0">
                <a:latin typeface="Arial" charset="0"/>
              </a:rPr>
              <a:t>Working with a neighbor, write code to solve the following problems:</a:t>
            </a:r>
            <a:endParaRPr lang="en-US" sz="2400" dirty="0">
              <a:latin typeface="Arial" charset="0"/>
            </a:endParaRPr>
          </a:p>
          <a:p>
            <a:pPr marL="514350" indent="-514350"/>
            <a:endParaRPr lang="en-US" sz="2400" dirty="0">
              <a:latin typeface="Arial" charset="0"/>
            </a:endParaRPr>
          </a:p>
          <a:p>
            <a:pPr marL="514350" indent="-514350"/>
            <a:r>
              <a:rPr lang="en-US" sz="2400" dirty="0">
                <a:latin typeface="Arial" charset="0"/>
              </a:rPr>
              <a:t>Assume a user inputs two nonnegative integers x and y.  Without using a * operator, compute their product and print it.  Do </a:t>
            </a:r>
            <a:r>
              <a:rPr lang="en-US" sz="2400" b="1" i="1" dirty="0">
                <a:latin typeface="Arial" charset="0"/>
              </a:rPr>
              <a:t>not</a:t>
            </a:r>
            <a:r>
              <a:rPr lang="en-US" sz="2400" dirty="0">
                <a:latin typeface="Arial" charset="0"/>
              </a:rPr>
              <a:t> use any methods in the Math class. </a:t>
            </a:r>
          </a:p>
          <a:p>
            <a:pPr marL="914400" lvl="1" indent="-514350">
              <a:buFont typeface="Wingdings" charset="0"/>
              <a:buNone/>
            </a:pPr>
            <a:endParaRPr lang="en-US" sz="2000" dirty="0">
              <a:latin typeface="Arial" charset="0"/>
            </a:endParaRPr>
          </a:p>
          <a:p>
            <a:pPr marL="514350" indent="-514350"/>
            <a:r>
              <a:rPr lang="en-US" sz="2400" dirty="0">
                <a:latin typeface="Arial" charset="0"/>
              </a:rPr>
              <a:t>Assume a user inputs two nonnegative integers x and y.  Compute </a:t>
            </a:r>
            <a:r>
              <a:rPr lang="en-US" sz="2400" dirty="0" err="1">
                <a:latin typeface="Arial" charset="0"/>
              </a:rPr>
              <a:t>x</a:t>
            </a:r>
            <a:r>
              <a:rPr lang="en-US" sz="2400" baseline="30000" dirty="0" err="1">
                <a:latin typeface="Arial" charset="0"/>
              </a:rPr>
              <a:t>y</a:t>
            </a:r>
            <a:r>
              <a:rPr lang="en-US" sz="2400" dirty="0">
                <a:latin typeface="Arial" charset="0"/>
              </a:rPr>
              <a:t>, x raised to the power of y, and print it.  Do </a:t>
            </a:r>
            <a:r>
              <a:rPr lang="en-US" sz="2400" b="1" i="1" dirty="0">
                <a:latin typeface="Arial" charset="0"/>
              </a:rPr>
              <a:t>not</a:t>
            </a:r>
            <a:r>
              <a:rPr lang="en-US" sz="2400" dirty="0">
                <a:latin typeface="Arial" charset="0"/>
              </a:rPr>
              <a:t> use any methods in the Math class.</a:t>
            </a:r>
          </a:p>
          <a:p>
            <a:pPr marL="514350" indent="-514350">
              <a:buFontTx/>
              <a:buAutoNum type="arabicPeriod"/>
            </a:pPr>
            <a:endParaRPr lang="en-US" sz="2400" dirty="0">
              <a:latin typeface="Arial" charset="0"/>
            </a:endParaRPr>
          </a:p>
          <a:p>
            <a:pPr marL="514350" indent="-514350">
              <a:buFontTx/>
              <a:buAutoNum type="arabicPeriod"/>
            </a:pPr>
            <a:endParaRPr 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218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five integers from the keyboard.</a:t>
            </a:r>
          </a:p>
          <a:p>
            <a:r>
              <a:rPr lang="en-US" dirty="0" smtClean="0"/>
              <a:t>Tally how many of them are even, how many of them are odd.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Use repetition statement.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574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five integers from the keyboard</a:t>
            </a:r>
          </a:p>
          <a:p>
            <a:r>
              <a:rPr lang="en-US" dirty="0" smtClean="0"/>
              <a:t>Tally how many of them are positive, how many of them are negative, and how many of them are zeros.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Use repetition statement.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213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5830" y="310645"/>
            <a:ext cx="9144000" cy="107721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u="sng" dirty="0">
                <a:latin typeface="Bookman Old Style" pitchFamily="18" charset="0"/>
              </a:rPr>
              <a:t>Programming Example: </a:t>
            </a:r>
            <a:r>
              <a:rPr lang="en-US" sz="3200" u="sng" dirty="0" smtClean="0">
                <a:latin typeface="Bookman Old Style" pitchFamily="18" charset="0"/>
              </a:rPr>
              <a:t>Student Section</a:t>
            </a:r>
            <a:endParaRPr lang="en-US" sz="3200" u="sng" dirty="0">
              <a:latin typeface="Bookman Old Style" pitchFamily="18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9977" y="1517090"/>
            <a:ext cx="8884024" cy="5058821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en-US" sz="2200" dirty="0" smtClean="0">
                <a:latin typeface="Bookman Old Style" pitchFamily="18" charset="0"/>
              </a:rPr>
              <a:t>Given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>
                <a:latin typeface="Bookman Old Style" pitchFamily="18" charset="0"/>
              </a:rPr>
              <a:t>Average </a:t>
            </a:r>
            <a:r>
              <a:rPr lang="en-US" sz="2200" dirty="0">
                <a:latin typeface="Bookman Old Style" pitchFamily="18" charset="0"/>
              </a:rPr>
              <a:t>s</a:t>
            </a:r>
            <a:r>
              <a:rPr lang="en-US" sz="2200" dirty="0" smtClean="0">
                <a:latin typeface="Bookman Old Style" pitchFamily="18" charset="0"/>
              </a:rPr>
              <a:t>ize of a student football fan (Volume): 2.5 cubic feet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>
                <a:latin typeface="Bookman Old Style" pitchFamily="18" charset="0"/>
              </a:rPr>
              <a:t>Why are we using volume instead of seats?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>
                <a:latin typeface="Bookman Old Style" pitchFamily="18" charset="0"/>
              </a:rPr>
              <a:t>Initial fan count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>
                <a:latin typeface="Bookman Old Style" pitchFamily="18" charset="0"/>
              </a:rPr>
              <a:t>Rate of increase: 95% per hour (almost double per hour)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>
                <a:latin typeface="Bookman Old Style" pitchFamily="18" charset="0"/>
              </a:rPr>
              <a:t>Volume of the student section</a:t>
            </a:r>
          </a:p>
          <a:p>
            <a:pPr eaLnBrk="1" hangingPunct="1"/>
            <a:r>
              <a:rPr lang="en-US" sz="2200" dirty="0" smtClean="0">
                <a:latin typeface="Bookman Old Style" pitchFamily="18" charset="0"/>
              </a:rPr>
              <a:t>Find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latin typeface="Bookman Old Style" pitchFamily="18" charset="0"/>
              </a:rPr>
              <a:t>Number of hours to exceed the capacity of the student section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latin typeface="Bookman Old Style" pitchFamily="18" charset="0"/>
              </a:rPr>
              <a:t>Number and volume of fans that filled the section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2200" dirty="0" smtClean="0">
              <a:latin typeface="Bookman Old Style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i="1" dirty="0" smtClean="0">
                <a:latin typeface="Bookman Old Style" pitchFamily="18" charset="0"/>
              </a:rPr>
              <a:t>Note: Problem assumes the section has no additional obstacles and the students fill the section with no space between them (Realistic at UGA and it simplifies the problem). </a:t>
            </a:r>
          </a:p>
        </p:txBody>
      </p:sp>
    </p:spTree>
    <p:extLst>
      <p:ext uri="{BB962C8B-B14F-4D97-AF65-F5344CB8AC3E}">
        <p14:creationId xmlns:p14="http://schemas.microsoft.com/office/powerpoint/2010/main" val="2053952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40659" y="1581150"/>
            <a:ext cx="8803341" cy="2296013"/>
          </a:xfrm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sz="2800" dirty="0" smtClean="0">
                <a:latin typeface="Bookman Old Style" pitchFamily="18" charset="0"/>
              </a:rPr>
              <a:t>The general algorithm. </a:t>
            </a:r>
          </a:p>
          <a:p>
            <a:pPr marL="914400" lvl="1" indent="-514350" eaLnBrk="1" hangingPunct="1">
              <a:buFont typeface="+mj-lt"/>
              <a:buAutoNum type="arabicPeriod"/>
            </a:pPr>
            <a:r>
              <a:rPr lang="en-US" sz="2400" dirty="0" smtClean="0">
                <a:latin typeface="Bookman Old Style" pitchFamily="18" charset="0"/>
              </a:rPr>
              <a:t>Get volume of student section.</a:t>
            </a:r>
          </a:p>
          <a:p>
            <a:pPr marL="914400" lvl="1" indent="-514350" eaLnBrk="1" hangingPunct="1">
              <a:buFont typeface="+mj-lt"/>
              <a:buAutoNum type="arabicPeriod"/>
            </a:pPr>
            <a:r>
              <a:rPr lang="en-US" sz="2400" dirty="0" smtClean="0">
                <a:latin typeface="Bookman Old Style" pitchFamily="18" charset="0"/>
              </a:rPr>
              <a:t>Get initial number of fans in section.</a:t>
            </a:r>
          </a:p>
          <a:p>
            <a:pPr marL="914400" lvl="1" indent="-514350" eaLnBrk="1" hangingPunct="1">
              <a:buFont typeface="+mj-lt"/>
              <a:buAutoNum type="arabicPeriod"/>
            </a:pPr>
            <a:r>
              <a:rPr lang="en-US" sz="2400" dirty="0" smtClean="0">
                <a:latin typeface="Bookman Old Style" pitchFamily="18" charset="0"/>
              </a:rPr>
              <a:t>Compute number of hours until overflow.</a:t>
            </a:r>
          </a:p>
          <a:p>
            <a:pPr marL="914400" lvl="1" indent="-514350" eaLnBrk="1" hangingPunct="1">
              <a:buFont typeface="+mj-lt"/>
              <a:buAutoNum type="arabicPeriod"/>
            </a:pPr>
            <a:r>
              <a:rPr lang="en-US" sz="2400" dirty="0" smtClean="0">
                <a:latin typeface="Bookman Old Style" pitchFamily="18" charset="0"/>
              </a:rPr>
              <a:t>Display results.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55830" y="310645"/>
            <a:ext cx="9144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u="sng" dirty="0" smtClean="0">
                <a:latin typeface="Bookman Old Style" pitchFamily="18" charset="0"/>
              </a:rPr>
              <a:t>Programming Example: Student Section</a:t>
            </a:r>
            <a:endParaRPr lang="en-US" sz="3200" u="sng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030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5830" y="310645"/>
            <a:ext cx="9144000" cy="107721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u="sng" dirty="0">
                <a:latin typeface="Bookman Old Style" pitchFamily="18" charset="0"/>
              </a:rPr>
              <a:t>Programming Example: </a:t>
            </a:r>
            <a:r>
              <a:rPr lang="en-US" sz="3200" u="sng" dirty="0" smtClean="0">
                <a:latin typeface="Bookman Old Style" pitchFamily="18" charset="0"/>
              </a:rPr>
              <a:t>Student Section</a:t>
            </a:r>
            <a:endParaRPr lang="en-US" sz="3200" u="sng" dirty="0">
              <a:latin typeface="Bookman Old Style" pitchFamily="18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9977" y="1517090"/>
            <a:ext cx="8884024" cy="4973669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en-US" sz="2200" dirty="0" smtClean="0">
                <a:latin typeface="Bookman Old Style" pitchFamily="18" charset="0"/>
              </a:rPr>
              <a:t>How do we compute the number of hours until overflow?</a:t>
            </a:r>
            <a:endParaRPr lang="en-US" sz="2200" dirty="0">
              <a:latin typeface="Bookman Old Style" pitchFamily="18" charset="0"/>
            </a:endParaRPr>
          </a:p>
          <a:p>
            <a:pPr eaLnBrk="1" hangingPunct="1"/>
            <a:r>
              <a:rPr lang="en-US" sz="2000" dirty="0" smtClean="0">
                <a:latin typeface="Bookman Old Style" pitchFamily="18" charset="0"/>
              </a:rPr>
              <a:t>We </a:t>
            </a:r>
            <a:r>
              <a:rPr lang="en-US" sz="2000" dirty="0">
                <a:latin typeface="Bookman Old Style" pitchFamily="18" charset="0"/>
              </a:rPr>
              <a:t>need to compute number of </a:t>
            </a:r>
            <a:r>
              <a:rPr lang="en-US" sz="2000" dirty="0" smtClean="0">
                <a:latin typeface="Bookman Old Style" pitchFamily="18" charset="0"/>
              </a:rPr>
              <a:t>hours, </a:t>
            </a:r>
            <a:r>
              <a:rPr lang="en-US" sz="2000" dirty="0">
                <a:latin typeface="Bookman Old Style" pitchFamily="18" charset="0"/>
              </a:rPr>
              <a:t>so lets create a variable for that (counter starts at 0)</a:t>
            </a:r>
            <a:r>
              <a:rPr lang="en-US" sz="2000" dirty="0" smtClean="0">
                <a:latin typeface="Bookman Old Style" pitchFamily="18" charset="0"/>
              </a:rPr>
              <a:t>.</a:t>
            </a:r>
          </a:p>
          <a:p>
            <a:pPr eaLnBrk="1" hangingPunct="1"/>
            <a:r>
              <a:rPr lang="en-US" sz="2000" dirty="0">
                <a:latin typeface="Bookman Old Style" pitchFamily="18" charset="0"/>
              </a:rPr>
              <a:t>We can compute total volume by multiplying the initial number of </a:t>
            </a:r>
            <a:r>
              <a:rPr lang="en-US" sz="2000" dirty="0" smtClean="0">
                <a:latin typeface="Bookman Old Style" pitchFamily="18" charset="0"/>
              </a:rPr>
              <a:t>students </a:t>
            </a:r>
            <a:r>
              <a:rPr lang="en-US" sz="2000" dirty="0">
                <a:latin typeface="Bookman Old Style" pitchFamily="18" charset="0"/>
              </a:rPr>
              <a:t>with average size</a:t>
            </a:r>
            <a:r>
              <a:rPr lang="en-US" sz="2000" dirty="0" smtClean="0">
                <a:latin typeface="Bookman Old Style" pitchFamily="18" charset="0"/>
              </a:rPr>
              <a:t>.</a:t>
            </a:r>
          </a:p>
          <a:p>
            <a:pPr lvl="1" eaLnBrk="1" hangingPunct="1"/>
            <a:r>
              <a:rPr lang="en-US" sz="1600" dirty="0">
                <a:latin typeface="Bookman Old Style" pitchFamily="18" charset="0"/>
              </a:rPr>
              <a:t>This is </a:t>
            </a:r>
            <a:r>
              <a:rPr lang="en-US" sz="1600" dirty="0" smtClean="0">
                <a:latin typeface="Bookman Old Style" pitchFamily="18" charset="0"/>
              </a:rPr>
              <a:t>population </a:t>
            </a:r>
            <a:r>
              <a:rPr lang="en-US" sz="1600" dirty="0">
                <a:latin typeface="Bookman Old Style" pitchFamily="18" charset="0"/>
              </a:rPr>
              <a:t>at </a:t>
            </a:r>
            <a:r>
              <a:rPr lang="en-US" sz="1600" dirty="0" smtClean="0">
                <a:latin typeface="Bookman Old Style" pitchFamily="18" charset="0"/>
              </a:rPr>
              <a:t>hour 0</a:t>
            </a:r>
            <a:r>
              <a:rPr lang="en-US" sz="1600" dirty="0">
                <a:latin typeface="Bookman Old Style" pitchFamily="18" charset="0"/>
              </a:rPr>
              <a:t>.  </a:t>
            </a:r>
            <a:endParaRPr lang="en-US" sz="1600" dirty="0" smtClean="0">
              <a:latin typeface="Bookman Old Style" pitchFamily="18" charset="0"/>
            </a:endParaRPr>
          </a:p>
          <a:p>
            <a:pPr lvl="1" eaLnBrk="1" hangingPunct="1"/>
            <a:r>
              <a:rPr lang="en-US" sz="1600" dirty="0" smtClean="0">
                <a:latin typeface="Bookman Old Style" pitchFamily="18" charset="0"/>
              </a:rPr>
              <a:t>Are </a:t>
            </a:r>
            <a:r>
              <a:rPr lang="en-US" sz="1600" dirty="0">
                <a:latin typeface="Bookman Old Style" pitchFamily="18" charset="0"/>
              </a:rPr>
              <a:t>we done?  </a:t>
            </a:r>
            <a:endParaRPr lang="en-US" sz="1600" dirty="0" smtClean="0">
              <a:latin typeface="Bookman Old Style" pitchFamily="18" charset="0"/>
            </a:endParaRPr>
          </a:p>
          <a:p>
            <a:pPr lvl="1" eaLnBrk="1" hangingPunct="1"/>
            <a:r>
              <a:rPr lang="en-US" sz="1600" dirty="0" smtClean="0">
                <a:latin typeface="Bookman Old Style" pitchFamily="18" charset="0"/>
              </a:rPr>
              <a:t>Well, not </a:t>
            </a:r>
            <a:r>
              <a:rPr lang="en-US" sz="1600" dirty="0">
                <a:latin typeface="Bookman Old Style" pitchFamily="18" charset="0"/>
              </a:rPr>
              <a:t>if they haven’t filled the </a:t>
            </a:r>
            <a:r>
              <a:rPr lang="en-US" sz="1600" dirty="0" smtClean="0">
                <a:latin typeface="Bookman Old Style" pitchFamily="18" charset="0"/>
              </a:rPr>
              <a:t>section.  </a:t>
            </a:r>
          </a:p>
          <a:p>
            <a:pPr lvl="1" eaLnBrk="1" hangingPunct="1"/>
            <a:r>
              <a:rPr lang="en-US" sz="1600" dirty="0" smtClean="0">
                <a:latin typeface="Bookman Old Style" pitchFamily="18" charset="0"/>
              </a:rPr>
              <a:t>If </a:t>
            </a:r>
            <a:r>
              <a:rPr lang="en-US" sz="1600" dirty="0">
                <a:latin typeface="Bookman Old Style" pitchFamily="18" charset="0"/>
              </a:rPr>
              <a:t>they </a:t>
            </a:r>
            <a:r>
              <a:rPr lang="en-US" sz="1600" dirty="0" smtClean="0">
                <a:latin typeface="Bookman Old Style" pitchFamily="18" charset="0"/>
              </a:rPr>
              <a:t>haven’t, what do we do?</a:t>
            </a:r>
          </a:p>
          <a:p>
            <a:pPr eaLnBrk="1" hangingPunct="1"/>
            <a:r>
              <a:rPr lang="en-US" sz="2000" dirty="0">
                <a:latin typeface="Bookman Old Style" pitchFamily="18" charset="0"/>
              </a:rPr>
              <a:t>W</a:t>
            </a:r>
            <a:r>
              <a:rPr lang="en-US" sz="2000" dirty="0" smtClean="0">
                <a:latin typeface="Bookman Old Style" pitchFamily="18" charset="0"/>
              </a:rPr>
              <a:t>e </a:t>
            </a:r>
            <a:r>
              <a:rPr lang="en-US" sz="2000" dirty="0">
                <a:latin typeface="Bookman Old Style" pitchFamily="18" charset="0"/>
              </a:rPr>
              <a:t>compute the volume of new </a:t>
            </a:r>
            <a:r>
              <a:rPr lang="en-US" sz="2000" dirty="0" smtClean="0">
                <a:latin typeface="Bookman Old Style" pitchFamily="18" charset="0"/>
              </a:rPr>
              <a:t>students </a:t>
            </a:r>
            <a:r>
              <a:rPr lang="en-US" sz="2000" dirty="0">
                <a:latin typeface="Bookman Old Style" pitchFamily="18" charset="0"/>
              </a:rPr>
              <a:t>added in first </a:t>
            </a:r>
            <a:r>
              <a:rPr lang="en-US" sz="2000" dirty="0" smtClean="0">
                <a:latin typeface="Bookman Old Style" pitchFamily="18" charset="0"/>
              </a:rPr>
              <a:t>hour </a:t>
            </a:r>
            <a:r>
              <a:rPr lang="en-US" sz="2000" dirty="0">
                <a:latin typeface="Bookman Old Style" pitchFamily="18" charset="0"/>
              </a:rPr>
              <a:t>and add this to the total.  </a:t>
            </a:r>
            <a:endParaRPr lang="en-US" sz="2000" dirty="0" smtClean="0">
              <a:latin typeface="Bookman Old Style" pitchFamily="18" charset="0"/>
            </a:endParaRPr>
          </a:p>
          <a:p>
            <a:pPr lvl="1" eaLnBrk="1" hangingPunct="1"/>
            <a:r>
              <a:rPr lang="en-US" sz="1600" dirty="0" smtClean="0">
                <a:latin typeface="Bookman Old Style" pitchFamily="18" charset="0"/>
              </a:rPr>
              <a:t>Now</a:t>
            </a:r>
            <a:r>
              <a:rPr lang="en-US" sz="1600" dirty="0">
                <a:latin typeface="Bookman Old Style" pitchFamily="18" charset="0"/>
              </a:rPr>
              <a:t>, check again if we are done.  </a:t>
            </a:r>
            <a:endParaRPr lang="en-US" sz="1600" dirty="0" smtClean="0">
              <a:latin typeface="Bookman Old Style" pitchFamily="18" charset="0"/>
            </a:endParaRPr>
          </a:p>
          <a:p>
            <a:pPr lvl="1" eaLnBrk="1" hangingPunct="1"/>
            <a:r>
              <a:rPr lang="en-US" sz="1600" dirty="0" smtClean="0">
                <a:latin typeface="Bookman Old Style" pitchFamily="18" charset="0"/>
              </a:rPr>
              <a:t>Continue </a:t>
            </a:r>
            <a:r>
              <a:rPr lang="en-US" sz="1600" dirty="0">
                <a:latin typeface="Bookman Old Style" pitchFamily="18" charset="0"/>
              </a:rPr>
              <a:t>doing this.  See the loop pattern</a:t>
            </a:r>
            <a:r>
              <a:rPr lang="en-US" sz="1600" dirty="0" smtClean="0">
                <a:latin typeface="Bookman Old Style" pitchFamily="18" charset="0"/>
              </a:rPr>
              <a:t>?</a:t>
            </a:r>
            <a:endParaRPr lang="en-US" sz="1600" dirty="0">
              <a:latin typeface="Bookman Old Style" pitchFamily="18" charset="0"/>
            </a:endParaRPr>
          </a:p>
          <a:p>
            <a:pPr eaLnBrk="1" hangingPunct="1"/>
            <a:endParaRPr lang="en-US" sz="2000" dirty="0" smtClean="0">
              <a:latin typeface="Bookman Old Style" pitchFamily="18" charset="0"/>
            </a:endParaRPr>
          </a:p>
          <a:p>
            <a:pPr eaLnBrk="1" hangingPunct="1"/>
            <a:endParaRPr lang="en-US" sz="20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133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Savitch5Template</Template>
  <TotalTime>0</TotalTime>
  <Words>3780</Words>
  <Application>Microsoft Macintosh PowerPoint</Application>
  <PresentationFormat>On-screen Show (4:3)</PresentationFormat>
  <Paragraphs>687</Paragraphs>
  <Slides>62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Savitch4Template</vt:lpstr>
      <vt:lpstr>CSCI 1301 Introduction to Computing and Programming</vt:lpstr>
      <vt:lpstr>Announcements</vt:lpstr>
      <vt:lpstr>Flow of Control: Loops</vt:lpstr>
      <vt:lpstr>The while Statement </vt:lpstr>
      <vt:lpstr>PowerPoint Presentation</vt:lpstr>
      <vt:lpstr>PowerPoint Presentation</vt:lpstr>
      <vt:lpstr>Programming Example: Student Section</vt:lpstr>
      <vt:lpstr>PowerPoint Presentation</vt:lpstr>
      <vt:lpstr>Programming Example: Student Section</vt:lpstr>
      <vt:lpstr>PowerPoint Presentation</vt:lpstr>
      <vt:lpstr>PowerPoint Presentation</vt:lpstr>
      <vt:lpstr>PowerPoint Presentation</vt:lpstr>
      <vt:lpstr>Infinite Loops</vt:lpstr>
      <vt:lpstr>Infinite Loops</vt:lpstr>
      <vt:lpstr>Designing Loops</vt:lpstr>
      <vt:lpstr>Designing Loops</vt:lpstr>
      <vt:lpstr>Practice</vt:lpstr>
      <vt:lpstr>Practice (cont.)</vt:lpstr>
      <vt:lpstr>Calculating Fibonacci</vt:lpstr>
      <vt:lpstr>Calculating Fibonacci</vt:lpstr>
      <vt:lpstr>PowerPoint Presentation</vt:lpstr>
      <vt:lpstr>Semicolon Gotcha</vt:lpstr>
      <vt:lpstr>The do-while Statement</vt:lpstr>
      <vt:lpstr>do-while vs. while</vt:lpstr>
      <vt:lpstr>PowerPoint Presentation</vt:lpstr>
      <vt:lpstr>The do-while Statement</vt:lpstr>
      <vt:lpstr>The do-while Statement</vt:lpstr>
      <vt:lpstr>The do-while Statement</vt:lpstr>
      <vt:lpstr>The do-while Statement</vt:lpstr>
      <vt:lpstr>Nested Loop Example – Exam Averager</vt:lpstr>
      <vt:lpstr>PowerPoint Presentation</vt:lpstr>
      <vt:lpstr>PowerPoint Presentation</vt:lpstr>
      <vt:lpstr>PowerPoint Presentation</vt:lpstr>
      <vt:lpstr>More on Nested Loops</vt:lpstr>
      <vt:lpstr>PowerPoint Presentation</vt:lpstr>
      <vt:lpstr>Announcements</vt:lpstr>
      <vt:lpstr>Project 3 – Hangman 2.0</vt:lpstr>
      <vt:lpstr>The for Statement</vt:lpstr>
      <vt:lpstr>PowerPoint Presentation</vt:lpstr>
      <vt:lpstr>The for Statement</vt:lpstr>
      <vt:lpstr>PowerPoint Presentation</vt:lpstr>
      <vt:lpstr>The for Statement</vt:lpstr>
      <vt:lpstr>The for Statement</vt:lpstr>
      <vt:lpstr>The for Statement</vt:lpstr>
      <vt:lpstr>Tracing Variables</vt:lpstr>
      <vt:lpstr>The for Statement</vt:lpstr>
      <vt:lpstr>Controlling Number of Loop Iterations</vt:lpstr>
      <vt:lpstr>Controlling Number of Loop Iterations</vt:lpstr>
      <vt:lpstr>PowerPoint Presentation</vt:lpstr>
      <vt:lpstr>PowerPoint Presentation</vt:lpstr>
      <vt:lpstr>PowerPoint Presentation</vt:lpstr>
      <vt:lpstr>Aside: What if we don’t have a sentinel?</vt:lpstr>
      <vt:lpstr>Aside:</vt:lpstr>
      <vt:lpstr>The break Statement in Loops</vt:lpstr>
      <vt:lpstr>The break Statement in Loops</vt:lpstr>
      <vt:lpstr>The break Statement in Loops</vt:lpstr>
      <vt:lpstr>PowerPoint Presentation</vt:lpstr>
      <vt:lpstr>PowerPoint Presentation</vt:lpstr>
      <vt:lpstr>The continue Statement in Loops</vt:lpstr>
      <vt:lpstr>Ch. 4 Practice</vt:lpstr>
      <vt:lpstr>Exercise</vt:lpstr>
      <vt:lpstr>Exercise 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2012-08-25T20:36:00Z</dcterms:created>
  <dcterms:modified xsi:type="dcterms:W3CDTF">2015-06-28T19:04:53Z</dcterms:modified>
</cp:coreProperties>
</file>