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35" r:id="rId2"/>
    <p:sldId id="336" r:id="rId3"/>
    <p:sldId id="901" r:id="rId4"/>
    <p:sldId id="971" r:id="rId5"/>
    <p:sldId id="934" r:id="rId6"/>
    <p:sldId id="909" r:id="rId7"/>
    <p:sldId id="910" r:id="rId8"/>
    <p:sldId id="969" r:id="rId9"/>
    <p:sldId id="970" r:id="rId10"/>
    <p:sldId id="935" r:id="rId11"/>
    <p:sldId id="920" r:id="rId12"/>
    <p:sldId id="922" r:id="rId13"/>
    <p:sldId id="940" r:id="rId14"/>
    <p:sldId id="972" r:id="rId15"/>
    <p:sldId id="973" r:id="rId16"/>
    <p:sldId id="949" r:id="rId17"/>
    <p:sldId id="950" r:id="rId18"/>
    <p:sldId id="951" r:id="rId19"/>
    <p:sldId id="952" r:id="rId20"/>
    <p:sldId id="953" r:id="rId21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41" autoAdjust="0"/>
    <p:restoredTop sz="94683" autoAdjust="0"/>
  </p:normalViewPr>
  <p:slideViewPr>
    <p:cSldViewPr snapToGrid="0">
      <p:cViewPr varScale="1">
        <p:scale>
          <a:sx n="92" d="100"/>
          <a:sy n="92" d="100"/>
        </p:scale>
        <p:origin x="-104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5947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elements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080230"/>
            <a:ext cx="8534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If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is an array, then each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 can be used just like an ordinary variable.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99867" y="1866074"/>
            <a:ext cx="7028329" cy="4524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x1 = 10;</a:t>
            </a:r>
          </a:p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x2 = 15;</a:t>
            </a:r>
          </a:p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x3 = 20;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[3];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 = x1;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[1] = x2;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 = x3;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x1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x2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x3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(x1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x2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x3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x2 ==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anArray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[1]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39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Assignment and Equality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 are objects</a:t>
            </a:r>
          </a:p>
          <a:p>
            <a:pPr lvl="1" eaLnBrk="1" hangingPunct="1">
              <a:defRPr/>
            </a:pPr>
            <a:r>
              <a:rPr lang="en-US" dirty="0" smtClean="0"/>
              <a:t>Assignment and equality operators behave as specified with reference types.</a:t>
            </a:r>
          </a:p>
          <a:p>
            <a:pPr eaLnBrk="1" hangingPunct="1">
              <a:defRPr/>
            </a:pPr>
            <a:r>
              <a:rPr lang="en-US" dirty="0" smtClean="0"/>
              <a:t>Variable for the array object contains memory address of the object (just like strings)</a:t>
            </a:r>
          </a:p>
          <a:p>
            <a:pPr lvl="1" eaLnBrk="1" hangingPunct="1">
              <a:defRPr/>
            </a:pPr>
            <a:r>
              <a:rPr lang="en-US" dirty="0" smtClean="0"/>
              <a:t>Assignment operator </a:t>
            </a:r>
            <a:r>
              <a:rPr lang="en-US" sz="3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copies this address</a:t>
            </a:r>
          </a:p>
          <a:p>
            <a:pPr lvl="1" eaLnBrk="1" hangingPunct="1">
              <a:defRPr/>
            </a:pPr>
            <a:r>
              <a:rPr lang="en-US" dirty="0" smtClean="0"/>
              <a:t>Equality operator </a:t>
            </a:r>
            <a:r>
              <a:rPr lang="en-US" sz="32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en-US" dirty="0" smtClean="0"/>
              <a:t>  tests whether two arrays are stored in same place in memory</a:t>
            </a:r>
          </a:p>
        </p:txBody>
      </p:sp>
    </p:spTree>
    <p:extLst>
      <p:ext uri="{BB962C8B-B14F-4D97-AF65-F5344CB8AC3E}">
        <p14:creationId xmlns:p14="http://schemas.microsoft.com/office/powerpoint/2010/main" val="156185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Assignment and Equality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/>
              <a:t>does not test equality of each element or the length of the arrays.</a:t>
            </a: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Remember array types are reference types</a:t>
            </a:r>
          </a:p>
          <a:p>
            <a:endParaRPr lang="en-US" dirty="0"/>
          </a:p>
          <a:p>
            <a:r>
              <a:rPr lang="en-US" dirty="0" smtClean="0"/>
              <a:t>How could we write code to test if two arrays are equal?</a:t>
            </a:r>
          </a:p>
          <a:p>
            <a:pPr lvl="1"/>
            <a:r>
              <a:rPr lang="en-US" dirty="0" smtClean="0"/>
              <a:t>Try to write this code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boolean</a:t>
            </a:r>
            <a:r>
              <a:rPr lang="en-US" dirty="0" smtClean="0"/>
              <a:t> variable to store whether the arrays are equal or not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8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to input exam scores into an array and average them.</a:t>
            </a:r>
          </a:p>
          <a:p>
            <a:r>
              <a:rPr lang="en-US" dirty="0" smtClean="0"/>
              <a:t>The program should prompt the user for the number of exams they have and then declare / initialize </a:t>
            </a:r>
            <a:r>
              <a:rPr lang="en-US" smtClean="0"/>
              <a:t>the array.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store in an array?  After computing the average, we can go back through the data to obtain more information.  </a:t>
            </a:r>
          </a:p>
          <a:p>
            <a:pPr lvl="1"/>
            <a:r>
              <a:rPr lang="en-US" dirty="0" smtClean="0"/>
              <a:t>For each score, is it higher or lower than the average?  </a:t>
            </a:r>
          </a:p>
          <a:p>
            <a:pPr lvl="1"/>
            <a:r>
              <a:rPr lang="en-US" dirty="0" smtClean="0"/>
              <a:t>Compute the standard deviation (subtract each value from the average and square – sum these terms together and take square root at the end).</a:t>
            </a:r>
          </a:p>
        </p:txBody>
      </p:sp>
    </p:spTree>
    <p:extLst>
      <p:ext uri="{BB962C8B-B14F-4D97-AF65-F5344CB8AC3E}">
        <p14:creationId xmlns:p14="http://schemas.microsoft.com/office/powerpoint/2010/main" val="25590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in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used with loops.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loop will read in 7 temperature values and store them in the array. It also averages the temp values.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5433" y="2267286"/>
            <a:ext cx="734209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temperature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[7];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Read temperatures and compute their average: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7 temperatures:"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index = 0; index &lt; 7; index++)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temperature[index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sum = sum + temperature[index];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average = sum / 7;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temperature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average);</a:t>
            </a:r>
          </a:p>
          <a:p>
            <a:pPr algn="l"/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18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Instance Variable </a:t>
            </a:r>
            <a:r>
              <a:rPr lang="en-US" sz="40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Courier New" pitchFamily="49" charset="0"/>
              </a:rPr>
              <a:t>length</a:t>
            </a:r>
            <a:endParaRPr lang="en-US" sz="2800" b="1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6988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 array object has a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variable.</a:t>
            </a:r>
            <a:endParaRPr lang="en-US" sz="4000" b="1" dirty="0" smtClean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 smtClean="0"/>
              <a:t>It is an integer representing the capacity of the array (the number of elements the array can hold). </a:t>
            </a:r>
          </a:p>
          <a:p>
            <a:pPr lvl="1" eaLnBrk="1" hangingPunct="1">
              <a:defRPr/>
            </a:pPr>
            <a:r>
              <a:rPr lang="en-US" dirty="0" smtClean="0"/>
              <a:t>It is a fixed value; once the array is created, its length doesn’t change. </a:t>
            </a: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104" y="2939613"/>
            <a:ext cx="7342096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"How many temperatures do you have?"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size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temperature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[size];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 Read temperatures and compute their average:</a:t>
            </a:r>
          </a:p>
          <a:p>
            <a:pPr algn="l"/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temperatures:"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index = 0; index &lt;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index++)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temperature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[index]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sum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sum + temperature[index];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average = sum /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temperature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average);</a:t>
            </a:r>
          </a:p>
        </p:txBody>
      </p:sp>
    </p:spTree>
    <p:extLst>
      <p:ext uri="{BB962C8B-B14F-4D97-AF65-F5344CB8AC3E}">
        <p14:creationId xmlns:p14="http://schemas.microsoft.com/office/powerpoint/2010/main" val="20125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Linear Search</a:t>
            </a:r>
            <a:endParaRPr lang="en-US" dirty="0">
              <a:latin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08088"/>
            <a:ext cx="8229600" cy="5035550"/>
          </a:xfrm>
        </p:spPr>
        <p:txBody>
          <a:bodyPr/>
          <a:lstStyle/>
          <a:p>
            <a:pPr eaLnBrk="1" hangingPunct="1"/>
            <a:r>
              <a:rPr lang="en-US" sz="3000" dirty="0" smtClean="0">
                <a:latin typeface="Arial" charset="0"/>
              </a:rPr>
              <a:t>Typically when we use arrays, we will have to search through the array to find a value amongst the others.</a:t>
            </a:r>
          </a:p>
          <a:p>
            <a:pPr eaLnBrk="1" hangingPunct="1"/>
            <a:r>
              <a:rPr lang="en-US" sz="3000" dirty="0" smtClean="0">
                <a:latin typeface="Arial" charset="0"/>
              </a:rPr>
              <a:t>Think about searching through words in a dictionary</a:t>
            </a:r>
          </a:p>
          <a:p>
            <a:pPr lvl="1" eaLnBrk="1" hangingPunct="1"/>
            <a:r>
              <a:rPr lang="en-US" sz="2800" dirty="0" smtClean="0">
                <a:latin typeface="Arial" charset="0"/>
              </a:rPr>
              <a:t>or searching through tests when students visit your office  </a:t>
            </a:r>
            <a:r>
              <a:rPr lang="en-US" sz="2800" dirty="0" smtClean="0">
                <a:latin typeface="Arial" charset="0"/>
                <a:sym typeface="Wingdings"/>
              </a:rPr>
              <a:t></a:t>
            </a:r>
          </a:p>
          <a:p>
            <a:pPr eaLnBrk="1" hangingPunct="1"/>
            <a:r>
              <a:rPr lang="en-US" sz="3000" dirty="0" smtClean="0">
                <a:latin typeface="Arial" charset="0"/>
                <a:sym typeface="Wingdings"/>
              </a:rPr>
              <a:t>We need efficient ways to search data.</a:t>
            </a:r>
          </a:p>
          <a:p>
            <a:pPr lvl="1" eaLnBrk="1" hangingPunct="1"/>
            <a:r>
              <a:rPr lang="en-US" sz="2800" dirty="0" smtClean="0">
                <a:latin typeface="Arial" charset="0"/>
                <a:sym typeface="Wingdings"/>
              </a:rPr>
              <a:t>Linear search is one search algorithm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Linear Search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7163" y="685800"/>
            <a:ext cx="8986837" cy="548005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An array to search through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{-9, 0, 9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78, 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</a:rPr>
              <a:t>128, 9}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A value to search for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9;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Index to use while stepping through an array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-1;</a:t>
            </a:r>
            <a:endParaRPr lang="en-US" sz="1800" dirty="0">
              <a:latin typeface="Consolas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This loops does a linear search 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for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=0 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&lt; 0;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] ==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	{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; }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== -1){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"Value of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 not found"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"Value of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 found at index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	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4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Linear Search</a:t>
            </a:r>
            <a:endParaRPr lang="en-US" dirty="0">
              <a:latin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08088"/>
            <a:ext cx="8229600" cy="5035550"/>
          </a:xfrm>
        </p:spPr>
        <p:txBody>
          <a:bodyPr/>
          <a:lstStyle/>
          <a:p>
            <a:pPr eaLnBrk="1" hangingPunct="1"/>
            <a:r>
              <a:rPr lang="en-US" sz="3000" dirty="0" smtClean="0">
                <a:latin typeface="Arial" charset="0"/>
              </a:rPr>
              <a:t>Linear search is slow, in general</a:t>
            </a:r>
          </a:p>
          <a:p>
            <a:pPr eaLnBrk="1" hangingPunct="1"/>
            <a:r>
              <a:rPr lang="en-US" sz="3000" dirty="0" smtClean="0">
                <a:latin typeface="Arial" charset="0"/>
              </a:rPr>
              <a:t>How could we do better?</a:t>
            </a:r>
          </a:p>
          <a:p>
            <a:pPr eaLnBrk="1" hangingPunct="1"/>
            <a:r>
              <a:rPr lang="en-US" sz="3000" dirty="0" smtClean="0">
                <a:latin typeface="Arial" charset="0"/>
              </a:rPr>
              <a:t>Think about how you might search a dictionary…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8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For-each statement </a:t>
            </a:r>
            <a:r>
              <a:rPr lang="en-US" sz="3200" dirty="0" smtClean="0">
                <a:latin typeface="Arial" charset="0"/>
              </a:rPr>
              <a:t>for average</a:t>
            </a:r>
            <a:endParaRPr lang="en-US" sz="3200" dirty="0">
              <a:latin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46100" y="1176215"/>
            <a:ext cx="8597900" cy="3573463"/>
          </a:xfrm>
        </p:spPr>
        <p:txBody>
          <a:bodyPr/>
          <a:lstStyle/>
          <a:p>
            <a:pPr>
              <a:buFontTx/>
              <a:buNone/>
            </a:pPr>
            <a:r>
              <a:rPr lang="fr-FR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[] x = {7.5, 6, 2, 5.7, 0, 99, 108, 66, . . .};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sum = 0;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average = 0;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7F0055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value : x){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	sum += value;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7F0055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if(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length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!= 0) </a:t>
            </a:r>
            <a:endParaRPr lang="en-US" sz="1800" b="1" dirty="0" smtClean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  average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= sum /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length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charset="0"/>
                <a:cs typeface="Consolas" charset="0"/>
              </a:rPr>
              <a:t>"The average of the values in x is "</a:t>
            </a:r>
            <a:r>
              <a:rPr lang="en-US" sz="18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 + average);</a:t>
            </a:r>
            <a:endParaRPr lang="en-US" sz="1800" b="1" dirty="0">
              <a:latin typeface="Consolas" charset="0"/>
              <a:cs typeface="Consolas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1-Dimensional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73450"/>
            <a:ext cx="6400800" cy="6873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744537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Exercise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7163" y="960438"/>
            <a:ext cx="8986837" cy="548005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Write Java code to find the maximum value in a double array called </a:t>
            </a:r>
            <a:r>
              <a:rPr lang="en-US" sz="2800" b="1" i="1">
                <a:latin typeface="Arial" charset="0"/>
              </a:rPr>
              <a:t>inputs</a:t>
            </a:r>
            <a:r>
              <a:rPr lang="en-US" sz="2800">
                <a:latin typeface="Arial" charset="0"/>
              </a:rPr>
              <a:t>.</a:t>
            </a:r>
            <a:r>
              <a:rPr lang="en-US" sz="2800" b="1" i="1">
                <a:latin typeface="Arial" charset="0"/>
              </a:rPr>
              <a:t> 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charset="0"/>
              </a:rPr>
              <a:t>[] inputs;</a:t>
            </a:r>
            <a:r>
              <a:rPr lang="en-US" sz="2400" b="1" i="1">
                <a:latin typeface="Arial" charset="0"/>
              </a:rPr>
              <a:t> </a:t>
            </a:r>
          </a:p>
          <a:p>
            <a:pPr lvl="1"/>
            <a:r>
              <a:rPr lang="en-US" sz="2400">
                <a:latin typeface="Arial" charset="0"/>
              </a:rPr>
              <a:t>Assume that </a:t>
            </a:r>
            <a:r>
              <a:rPr lang="en-US" sz="2400" b="1" i="1">
                <a:latin typeface="Arial" charset="0"/>
              </a:rPr>
              <a:t>inputs</a:t>
            </a:r>
            <a:r>
              <a:rPr lang="en-US" sz="2400">
                <a:latin typeface="Arial" charset="0"/>
              </a:rPr>
              <a:t> was declared and filled with double values, and it has at least one value.</a:t>
            </a:r>
          </a:p>
          <a:p>
            <a:pPr lvl="1"/>
            <a:r>
              <a:rPr lang="en-US" sz="2400">
                <a:latin typeface="Arial" charset="0"/>
              </a:rPr>
              <a:t>The size of </a:t>
            </a:r>
            <a:r>
              <a:rPr lang="en-US" sz="2400" b="1" i="1">
                <a:latin typeface="Arial" charset="0"/>
              </a:rPr>
              <a:t>inputs</a:t>
            </a:r>
            <a:r>
              <a:rPr lang="en-US" sz="2400">
                <a:latin typeface="Arial" charset="0"/>
              </a:rPr>
              <a:t> is unknown to the programmer, but it can be found at run time by using </a:t>
            </a:r>
            <a:r>
              <a:rPr lang="en-US" sz="2400" b="1">
                <a:solidFill>
                  <a:srgbClr val="000000"/>
                </a:solidFill>
                <a:latin typeface="Consolas" charset="0"/>
              </a:rPr>
              <a:t>inputs.</a:t>
            </a:r>
            <a:r>
              <a:rPr lang="en-US" sz="2400" b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2400">
                <a:latin typeface="Arial" charset="0"/>
              </a:rPr>
              <a:t>.</a:t>
            </a:r>
          </a:p>
          <a:p>
            <a:r>
              <a:rPr lang="en-US" sz="2800">
                <a:latin typeface="Arial" charset="0"/>
              </a:rPr>
              <a:t>The maximum value in </a:t>
            </a:r>
            <a:r>
              <a:rPr lang="en-US" sz="2800" b="1" i="1">
                <a:latin typeface="Arial" charset="0"/>
              </a:rPr>
              <a:t>inputs</a:t>
            </a:r>
            <a:r>
              <a:rPr lang="en-US" sz="2800">
                <a:latin typeface="Arial" charset="0"/>
              </a:rPr>
              <a:t> should be stored in the variable </a:t>
            </a:r>
            <a:r>
              <a:rPr lang="en-US" sz="2800" b="1" i="1">
                <a:latin typeface="Arial" charset="0"/>
              </a:rPr>
              <a:t>max</a:t>
            </a:r>
            <a:r>
              <a:rPr lang="en-US" sz="2800">
                <a:latin typeface="Arial" charset="0"/>
              </a:rPr>
              <a:t>.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charset="0"/>
              </a:rPr>
              <a:t> max;</a:t>
            </a:r>
            <a:endParaRPr lang="en-US" b="1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6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86425"/>
            <a:ext cx="848061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 is an object used to store an ordered collection.</a:t>
            </a:r>
          </a:p>
          <a:p>
            <a:pPr eaLnBrk="1" hangingPunct="1"/>
            <a:r>
              <a:rPr lang="en-US" dirty="0"/>
              <a:t>The elements of the array all have the same type.</a:t>
            </a:r>
          </a:p>
          <a:p>
            <a:pPr lvl="1" eaLnBrk="1" hangingPunct="1"/>
            <a:r>
              <a:rPr lang="en-US" sz="2200" dirty="0" smtClean="0"/>
              <a:t>Can store multiple variables under 1 name. </a:t>
            </a:r>
            <a:endParaRPr lang="en-US" sz="2200" dirty="0"/>
          </a:p>
          <a:p>
            <a:pPr eaLnBrk="1" hangingPunct="1"/>
            <a:r>
              <a:rPr lang="en-US" dirty="0" smtClean="0"/>
              <a:t>The syntax for declaring an array is special.  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 element has an index (starting at 0). </a:t>
            </a:r>
          </a:p>
          <a:p>
            <a:pPr eaLnBrk="1" hangingPunct="1"/>
            <a:r>
              <a:rPr lang="en-US" dirty="0"/>
              <a:t>The number of elements in an array is its </a:t>
            </a:r>
            <a:r>
              <a:rPr lang="en-US" i="1" dirty="0"/>
              <a:t>length</a:t>
            </a:r>
          </a:p>
          <a:p>
            <a:pPr eaLnBrk="1" hangingPunct="1"/>
            <a:r>
              <a:rPr lang="en-US" dirty="0"/>
              <a:t>The type of the array elements is the array's </a:t>
            </a:r>
            <a:r>
              <a:rPr lang="en-US" i="1" dirty="0"/>
              <a:t>base </a:t>
            </a:r>
            <a:r>
              <a:rPr lang="en-US" i="1" dirty="0" smtClean="0"/>
              <a:t>type</a:t>
            </a:r>
            <a:endParaRPr lang="en-US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6" y="3066186"/>
            <a:ext cx="6534150" cy="83185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2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86425"/>
            <a:ext cx="848061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Here is how we would create an array of type double: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To assign a value to an element: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25.7; //Assigning a value overwrites old values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18516" y="2096002"/>
            <a:ext cx="6223518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F7F5F"/>
                </a:solidFill>
                <a:latin typeface="Consolas"/>
              </a:rPr>
              <a:t>//an array of doubles, for holding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temperatures.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temperature;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//the declaration</a:t>
            </a:r>
          </a:p>
          <a:p>
            <a:pPr algn="l"/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temperature =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u="sng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[7];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//the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allocation</a:t>
            </a:r>
            <a:endParaRPr lang="en-US" dirty="0">
              <a:solidFill>
                <a:srgbClr val="3F7F5F"/>
              </a:solidFill>
              <a:latin typeface="Consola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27" y="4256911"/>
            <a:ext cx="5697772" cy="1828800"/>
          </a:xfrm>
          <a:prstGeom prst="rect">
            <a:avLst/>
          </a:prstGeom>
          <a:noFill/>
          <a:ln>
            <a:noFill/>
          </a:ln>
          <a:effectLst>
            <a:outerShdw dist="889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 you think arrays are reference (class) types or primitive types?  Why?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Types</a:t>
            </a:r>
          </a:p>
        </p:txBody>
      </p:sp>
    </p:spTree>
    <p:extLst>
      <p:ext uri="{BB962C8B-B14F-4D97-AF65-F5344CB8AC3E}">
        <p14:creationId xmlns:p14="http://schemas.microsoft.com/office/powerpoint/2010/main" val="40587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Array Indices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Index of first array element is 0.</a:t>
            </a:r>
          </a:p>
          <a:p>
            <a:pPr eaLnBrk="1" hangingPunct="1"/>
            <a:r>
              <a:rPr lang="en-US" dirty="0" smtClean="0"/>
              <a:t>Last valid index is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arrayName.length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– 1</a:t>
            </a:r>
          </a:p>
          <a:p>
            <a:r>
              <a:rPr lang="en-US" dirty="0"/>
              <a:t>If you try to access an array element that doesn’t exist, </a:t>
            </a:r>
            <a:r>
              <a:rPr lang="en-US" dirty="0" smtClean="0"/>
              <a:t>what will happen?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5433" y="3378946"/>
            <a:ext cx="73420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temperature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[7];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temperature[10]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92;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542" y="4338169"/>
            <a:ext cx="734209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400" u="sng" dirty="0" err="1">
                <a:solidFill>
                  <a:srgbClr val="000080"/>
                </a:solidFill>
                <a:latin typeface="Consolas"/>
              </a:rPr>
              <a:t>java.lang.ArrayIndexOutOfBoundsException</a:t>
            </a:r>
            <a:r>
              <a:rPr lang="en-US" sz="1400" u="sng" dirty="0">
                <a:solidFill>
                  <a:srgbClr val="FF0000"/>
                </a:solidFill>
                <a:latin typeface="Consolas"/>
              </a:rPr>
              <a:t>: 10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ArrayOfTemperatures.main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>
                <a:solidFill>
                  <a:srgbClr val="000080"/>
                </a:solidFill>
                <a:latin typeface="Consolas"/>
              </a:rPr>
              <a:t>ArrayOfTemperatures.java:15</a:t>
            </a:r>
            <a:r>
              <a:rPr lang="en-US" sz="1400" u="sng" dirty="0">
                <a:solidFill>
                  <a:srgbClr val="FF0000"/>
                </a:solidFill>
                <a:latin typeface="Consolas"/>
              </a:rPr>
              <a:t>)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599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It’s possible to initialize array values at declaration time.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may use normal assignment statements</a:t>
            </a:r>
          </a:p>
          <a:p>
            <a:pPr lvl="1" eaLnBrk="1" hangingPunct="1"/>
            <a:r>
              <a:rPr lang="en-US" dirty="0" smtClean="0"/>
              <a:t>One at a time</a:t>
            </a:r>
          </a:p>
          <a:p>
            <a:pPr lvl="1" eaLnBrk="1" hangingPunct="1"/>
            <a:r>
              <a:rPr lang="en-US" dirty="0" smtClean="0"/>
              <a:t>Or, better yet, in a loop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28003"/>
            <a:ext cx="4552950" cy="4476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4297737"/>
            <a:ext cx="3810000" cy="9810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76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39738" y="322263"/>
            <a:ext cx="8451850" cy="113188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Initializing arrays at declaration</a:t>
            </a:r>
            <a:br>
              <a:rPr lang="en-US" sz="32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~ shortcut syntax does </a:t>
            </a:r>
            <a:r>
              <a:rPr lang="en-US" sz="2400" u="sng" dirty="0">
                <a:latin typeface="Arial" charset="0"/>
              </a:rPr>
              <a:t>not</a:t>
            </a:r>
            <a:r>
              <a:rPr lang="en-US" sz="2400" dirty="0">
                <a:latin typeface="Arial" charset="0"/>
              </a:rPr>
              <a:t> include the </a:t>
            </a:r>
            <a:r>
              <a:rPr lang="en-US" sz="2400" b="1" i="1" dirty="0">
                <a:latin typeface="Arial" charset="0"/>
              </a:rPr>
              <a:t>new</a:t>
            </a:r>
            <a:r>
              <a:rPr lang="en-US" sz="2400" dirty="0">
                <a:latin typeface="Arial" charset="0"/>
              </a:rPr>
              <a:t> operator ~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27025" y="1820863"/>
            <a:ext cx="8529638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200" b="1" dirty="0" err="1">
                <a:solidFill>
                  <a:srgbClr val="000000"/>
                </a:solidFill>
                <a:latin typeface="Consolas" charset="0"/>
              </a:rPr>
              <a:t>intArray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 = {0, 1, 2, 3};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7F0055"/>
              </a:solidFill>
              <a:latin typeface="Consolas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200" b="1" dirty="0" err="1">
                <a:solidFill>
                  <a:srgbClr val="000000"/>
                </a:solidFill>
                <a:latin typeface="Consolas" charset="0"/>
              </a:rPr>
              <a:t>doubleArray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 = {0.0, 1.0, 2.0, 3.0};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7F0055"/>
              </a:solidFill>
              <a:latin typeface="Consolas" charset="0"/>
            </a:endParaRPr>
          </a:p>
          <a:p>
            <a:pPr>
              <a:buFontTx/>
              <a:buNone/>
            </a:pPr>
            <a:r>
              <a:rPr lang="en-US" sz="2200" b="1" dirty="0" err="1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200" b="1" dirty="0" err="1">
                <a:solidFill>
                  <a:srgbClr val="000000"/>
                </a:solidFill>
                <a:latin typeface="Consolas" charset="0"/>
              </a:rPr>
              <a:t>booleanArray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 = {</a:t>
            </a: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};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7F0055"/>
              </a:solidFill>
              <a:latin typeface="Consolas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7F0055"/>
                </a:solidFill>
                <a:latin typeface="Consolas" charset="0"/>
              </a:rPr>
              <a:t>char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200" b="1" dirty="0" err="1">
                <a:solidFill>
                  <a:srgbClr val="000000"/>
                </a:solidFill>
                <a:latin typeface="Consolas" charset="0"/>
              </a:rPr>
              <a:t>charArray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 = {</a:t>
            </a:r>
            <a:r>
              <a:rPr lang="en-US" sz="2200" b="1" dirty="0">
                <a:solidFill>
                  <a:srgbClr val="2A00FF"/>
                </a:solidFill>
                <a:latin typeface="Consolas" charset="0"/>
              </a:rPr>
              <a:t>'A'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nsolas" charset="0"/>
              </a:rPr>
              <a:t>'B'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nsolas" charset="0"/>
              </a:rPr>
              <a:t>'C'</a:t>
            </a: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};</a:t>
            </a:r>
          </a:p>
          <a:p>
            <a:pPr>
              <a:buFontTx/>
              <a:buNone/>
            </a:pPr>
            <a:endParaRPr lang="en-US" sz="2200" dirty="0">
              <a:solidFill>
                <a:srgbClr val="000000"/>
              </a:solidFill>
              <a:latin typeface="Consolas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200" b="1" dirty="0" err="1">
                <a:solidFill>
                  <a:srgbClr val="000000"/>
                </a:solidFill>
                <a:latin typeface="Consolas" charset="0"/>
              </a:rPr>
              <a:t>stringArray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 = {</a:t>
            </a:r>
            <a:r>
              <a:rPr lang="en-US" sz="2200" dirty="0">
                <a:solidFill>
                  <a:srgbClr val="2A00FF"/>
                </a:solidFill>
                <a:latin typeface="Consolas" charset="0"/>
              </a:rPr>
              <a:t>"UGA"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charset="0"/>
              </a:rPr>
              <a:t>"is"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charset="0"/>
              </a:rPr>
              <a:t>"awesome"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sz="2200" dirty="0">
                <a:solidFill>
                  <a:srgbClr val="000000"/>
                </a:solidFill>
                <a:latin typeface="Consolas" charset="0"/>
              </a:rPr>
              <a:t>};</a:t>
            </a:r>
          </a:p>
          <a:p>
            <a:pPr>
              <a:buFontTx/>
              <a:buNone/>
            </a:pPr>
            <a:endParaRPr lang="en-US" sz="2200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1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74663" y="309563"/>
            <a:ext cx="8229600" cy="939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Initializing with loops</a:t>
            </a:r>
            <a:br>
              <a:rPr lang="en-US" sz="32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~ syntax includes the </a:t>
            </a:r>
            <a:r>
              <a:rPr lang="en-US" sz="2400" b="1" i="1" dirty="0">
                <a:latin typeface="Arial" charset="0"/>
              </a:rPr>
              <a:t>new</a:t>
            </a:r>
            <a:r>
              <a:rPr lang="en-US" sz="2400" dirty="0">
                <a:latin typeface="Arial" charset="0"/>
              </a:rPr>
              <a:t> operator ~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39725" y="1631950"/>
            <a:ext cx="8529638" cy="52260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charset="0"/>
              </a:rPr>
              <a:t>//Declare arrays of the same size with no initial values</a:t>
            </a: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size = 1000;</a:t>
            </a:r>
            <a:endParaRPr lang="en-US" sz="2000" dirty="0">
              <a:latin typeface="Consolas" charset="0"/>
            </a:endParaRP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intArray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[size];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doubleArray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[size];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booleanArray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[size];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charArray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[size];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String[]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stringArray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String[size]</a:t>
            </a:r>
            <a:r>
              <a:rPr lang="en-US" sz="2000" b="1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2000" dirty="0">
              <a:latin typeface="Consolas" charset="0"/>
            </a:endParaRPr>
          </a:p>
          <a:p>
            <a:pPr>
              <a:buFontTx/>
              <a:buNone/>
            </a:pPr>
            <a:r>
              <a:rPr lang="nn-NO" sz="2000" b="1" dirty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nn-NO" sz="20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charset="0"/>
              </a:rPr>
              <a:t> i = 0; i &lt; </a:t>
            </a:r>
            <a:r>
              <a:rPr lang="nn-NO" sz="2000" b="1" dirty="0" err="1">
                <a:solidFill>
                  <a:srgbClr val="000000"/>
                </a:solidFill>
                <a:latin typeface="Consolas" charset="0"/>
              </a:rPr>
              <a:t>size</a:t>
            </a:r>
            <a:r>
              <a:rPr lang="nn-NO" sz="2000" b="1" dirty="0">
                <a:solidFill>
                  <a:srgbClr val="000000"/>
                </a:solidFill>
                <a:latin typeface="Consolas" charset="0"/>
              </a:rPr>
              <a:t>; i++){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intArray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] = 0;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 // Initialize to zero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 lvl="1">
              <a:buFont typeface="Wingdings" charset="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doubleArray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] = 0.0;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 // Initialize to zero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 lvl="1">
              <a:buFont typeface="Wingdings" charset="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booleanArray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// Initialize to false</a:t>
            </a:r>
            <a:endParaRPr lang="en-US" sz="2000" b="1" dirty="0">
              <a:solidFill>
                <a:srgbClr val="000000"/>
              </a:solidFill>
              <a:latin typeface="Consolas" charset="0"/>
            </a:endParaRPr>
          </a:p>
          <a:p>
            <a:pPr lvl="1">
              <a:buFont typeface="Wingdings" charset="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charArray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en-US" sz="2000" dirty="0">
                <a:solidFill>
                  <a:srgbClr val="2A00FF"/>
                </a:solidFill>
                <a:latin typeface="Consolas" charset="0"/>
              </a:rPr>
              <a:t>' '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// Initialize to blank space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 lvl="1">
              <a:buFont typeface="Wingdings" charset="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stringArray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en-US" sz="2000" dirty="0">
                <a:solidFill>
                  <a:srgbClr val="2A00FF"/>
                </a:solidFill>
                <a:latin typeface="Consolas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// Initialize to empty string</a:t>
            </a:r>
            <a:endParaRPr lang="en-US" sz="2000" dirty="0">
              <a:solidFill>
                <a:srgbClr val="000000"/>
              </a:solidFill>
              <a:latin typeface="Consolas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5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1366</Words>
  <Application>Microsoft Macintosh PowerPoint</Application>
  <PresentationFormat>On-screen Show (4:3)</PresentationFormat>
  <Paragraphs>203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Savitch4Template</vt:lpstr>
      <vt:lpstr>CSCI 1301 Introduction to Computing and Programming</vt:lpstr>
      <vt:lpstr>1-Dimensional Arrays</vt:lpstr>
      <vt:lpstr>Creating and Accessing Arrays</vt:lpstr>
      <vt:lpstr>Creating and Accessing Arrays</vt:lpstr>
      <vt:lpstr>Array Types</vt:lpstr>
      <vt:lpstr>More About Array Indices</vt:lpstr>
      <vt:lpstr>Initializing Arrays</vt:lpstr>
      <vt:lpstr>Initializing arrays at declaration  ~ shortcut syntax does not include the new operator ~</vt:lpstr>
      <vt:lpstr>Initializing with loops  ~ syntax includes the new operator ~</vt:lpstr>
      <vt:lpstr>Array elements</vt:lpstr>
      <vt:lpstr>Array Assignment and Equality</vt:lpstr>
      <vt:lpstr>Array Assignment and Equality</vt:lpstr>
      <vt:lpstr>Arrays in Loops</vt:lpstr>
      <vt:lpstr>Arrays in Loops</vt:lpstr>
      <vt:lpstr>The Instance Variable length</vt:lpstr>
      <vt:lpstr>Linear Search</vt:lpstr>
      <vt:lpstr>Linear Search</vt:lpstr>
      <vt:lpstr>Linear Search</vt:lpstr>
      <vt:lpstr>For-each statement for average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2015-07-01T05:02:29Z</dcterms:modified>
</cp:coreProperties>
</file>