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35" r:id="rId2"/>
    <p:sldId id="982" r:id="rId3"/>
    <p:sldId id="954" r:id="rId4"/>
    <p:sldId id="955" r:id="rId5"/>
    <p:sldId id="956" r:id="rId6"/>
    <p:sldId id="957" r:id="rId7"/>
    <p:sldId id="958" r:id="rId8"/>
    <p:sldId id="959" r:id="rId9"/>
    <p:sldId id="960" r:id="rId10"/>
    <p:sldId id="961" r:id="rId11"/>
    <p:sldId id="962" r:id="rId12"/>
    <p:sldId id="963" r:id="rId13"/>
    <p:sldId id="964" r:id="rId14"/>
    <p:sldId id="965" r:id="rId15"/>
    <p:sldId id="966" r:id="rId16"/>
    <p:sldId id="967" r:id="rId17"/>
    <p:sldId id="975" r:id="rId18"/>
    <p:sldId id="976" r:id="rId19"/>
    <p:sldId id="977" r:id="rId20"/>
    <p:sldId id="978" r:id="rId21"/>
    <p:sldId id="979" r:id="rId22"/>
    <p:sldId id="980" r:id="rId23"/>
    <p:sldId id="981" r:id="rId24"/>
  </p:sldIdLst>
  <p:sldSz cx="9144000" cy="6858000" type="screen4x3"/>
  <p:notesSz cx="6934200" cy="100711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72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CC"/>
    <a:srgbClr val="CCFFCC"/>
    <a:srgbClr val="FFDD87"/>
    <a:srgbClr val="FFD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41" autoAdjust="0"/>
    <p:restoredTop sz="94683" autoAdjust="0"/>
  </p:normalViewPr>
  <p:slideViewPr>
    <p:cSldViewPr snapToGrid="0">
      <p:cViewPr varScale="1">
        <p:scale>
          <a:sx n="91" d="100"/>
          <a:sy n="91" d="100"/>
        </p:scale>
        <p:origin x="-120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2"/>
    </p:cViewPr>
  </p:sorterViewPr>
  <p:notesViewPr>
    <p:cSldViewPr snapToGrid="0">
      <p:cViewPr varScale="1">
        <p:scale>
          <a:sx n="54" d="100"/>
          <a:sy n="54" d="100"/>
        </p:scale>
        <p:origin x="-1890" y="-108"/>
      </p:cViewPr>
      <p:guideLst>
        <p:guide orient="horz" pos="3172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t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67863"/>
            <a:ext cx="30051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l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9567863"/>
            <a:ext cx="300513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64" tIns="48582" rIns="97164" bIns="48582" numCol="1" anchor="b" anchorCtr="0" compatLnSpc="1">
            <a:prstTxWarp prst="textNoShape">
              <a:avLst/>
            </a:prstTxWarp>
          </a:bodyPr>
          <a:lstStyle>
            <a:lvl1pPr algn="r" defTabSz="971550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00376F1-73F2-41CB-9F8A-DFE6DF524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55650"/>
            <a:ext cx="5035550" cy="377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783138"/>
            <a:ext cx="5546725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9566275"/>
            <a:ext cx="30051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043CDDB-18AD-4D8A-BBE4-889053665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89459" indent="-3036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14552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70037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86193" indent="-24291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72014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5783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43655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29476" indent="-24291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334A47-0F64-B742-AEDE-B6006E84EF9B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797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331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366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A3B723D-DB26-447E-885B-F1FBEF8E7513}" type="slidenum">
              <a:rPr lang="en-GB" smtClean="0">
                <a:latin typeface="Times New Roman" pitchFamily="18" charset="0"/>
              </a:rPr>
              <a:pPr/>
              <a:t>13</a:t>
            </a:fld>
            <a:endParaRPr lang="en-GB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1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420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730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81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315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01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2239922"/>
            <a:ext cx="7772400" cy="1470025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612628"/>
            <a:ext cx="6400800" cy="687341"/>
          </a:xfrm>
        </p:spPr>
        <p:txBody>
          <a:bodyPr/>
          <a:lstStyle>
            <a:lvl1pPr marL="0" indent="0" algn="ctr">
              <a:buFontTx/>
              <a:buNone/>
              <a:defRPr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44525" y="6243471"/>
            <a:ext cx="8499475" cy="182562"/>
          </a:xfrm>
        </p:spPr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 u="sng">
                <a:latin typeface="Bookman Old Style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Bookman Old Style" pitchFamily="18" charset="0"/>
              </a:defRPr>
            </a:lvl1pPr>
            <a:lvl2pPr>
              <a:defRPr sz="2000">
                <a:latin typeface="Bookman Old Style" pitchFamily="18" charset="0"/>
              </a:defRPr>
            </a:lvl2pPr>
            <a:lvl3pPr>
              <a:defRPr sz="1800">
                <a:latin typeface="Bookman Old Style" pitchFamily="18" charset="0"/>
              </a:defRPr>
            </a:lvl3pPr>
            <a:lvl4pPr>
              <a:defRPr sz="1800">
                <a:latin typeface="Bookman Old Style" pitchFamily="18" charset="0"/>
              </a:defRPr>
            </a:lvl4pPr>
            <a:lvl5pPr>
              <a:defRPr sz="1800">
                <a:latin typeface="Bookman Old Style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685800" y="6507163"/>
            <a:ext cx="8229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sz="900" dirty="0" smtClean="0"/>
              <a:t>Uses material from </a:t>
            </a:r>
            <a:r>
              <a:rPr lang="en-US" sz="900" i="1" dirty="0" smtClean="0"/>
              <a:t>JAVA: An Introduction to Problem Solving &amp; Programming, 6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Ed. By Walter </a:t>
            </a:r>
            <a:r>
              <a:rPr lang="en-US" sz="900" dirty="0" err="1" smtClean="0"/>
              <a:t>Savitch</a:t>
            </a:r>
            <a:r>
              <a:rPr lang="en-US" sz="900" dirty="0" smtClean="0"/>
              <a:t> ISBN 0132162709</a:t>
            </a:r>
            <a:r>
              <a:rPr lang="en-US" sz="900" dirty="0" smtClean="0">
                <a:cs typeface="Arial" charset="0"/>
              </a:rPr>
              <a:t> © 2012 Pearson Education, Inc.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deSamples2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1863" y="2519363"/>
            <a:ext cx="7307262" cy="1143000"/>
          </a:xfrm>
        </p:spPr>
        <p:txBody>
          <a:bodyPr/>
          <a:lstStyle/>
          <a:p>
            <a:pPr algn="ctr" eaLnBrk="1" hangingPunct="1"/>
            <a:r>
              <a:rPr lang="en-US" b="1" dirty="0" smtClean="0"/>
              <a:t>CSCI 1301</a:t>
            </a:r>
            <a:br>
              <a:rPr lang="en-US" b="1" dirty="0" smtClean="0"/>
            </a:br>
            <a:r>
              <a:rPr lang="en-US" sz="3400" dirty="0" smtClean="0"/>
              <a:t>Introduction to Computing and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0325" y="4079875"/>
            <a:ext cx="64008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Summer 2015</a:t>
            </a:r>
            <a:endParaRPr lang="en-US" sz="3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Another Example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690563" y="1639888"/>
            <a:ext cx="4876800" cy="14779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 u="sng">
                <a:latin typeface="Courier New" pitchFamily="49" charset="0"/>
                <a:cs typeface="Courier New" pitchFamily="49" charset="0"/>
              </a:rPr>
              <a:t>Student 1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first-name: 	"Mary"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last-name: 	"Feeney"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email: 	"mfeeny@shotz.edu"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9940" name="TextBox 5"/>
          <p:cNvSpPr txBox="1">
            <a:spLocks noChangeArrowheads="1"/>
          </p:cNvSpPr>
          <p:nvPr/>
        </p:nvSpPr>
        <p:spPr bwMode="auto">
          <a:xfrm>
            <a:off x="2187575" y="3460750"/>
            <a:ext cx="4876800" cy="1477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/>
            <a:r>
              <a:rPr lang="en-US" b="1" u="sng">
                <a:latin typeface="Courier New" pitchFamily="49" charset="0"/>
                <a:cs typeface="Courier New" pitchFamily="49" charset="0"/>
              </a:rPr>
              <a:t>Student 2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first-name: 	"Martin"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last-name: 	"Kosnowski"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email: 	"mk@shotz.edu"</a:t>
            </a:r>
          </a:p>
          <a:p>
            <a:pPr algn="l"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9941" name="TextBox 3"/>
          <p:cNvSpPr txBox="1">
            <a:spLocks noChangeArrowheads="1"/>
          </p:cNvSpPr>
          <p:nvPr/>
        </p:nvSpPr>
        <p:spPr bwMode="auto">
          <a:xfrm>
            <a:off x="438150" y="5195888"/>
            <a:ext cx="8212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buFont typeface="Arial" pitchFamily="34" charset="0"/>
              <a:buChar char="•"/>
            </a:pPr>
            <a:r>
              <a:rPr lang="en-US"/>
              <a:t>Every object of the same class has the same attributes…</a:t>
            </a:r>
          </a:p>
          <a:p>
            <a:pPr lvl="1" algn="l" eaLnBrk="1" hangingPunct="1">
              <a:buFont typeface="Arial" pitchFamily="34" charset="0"/>
              <a:buChar char="•"/>
            </a:pPr>
            <a:r>
              <a:rPr lang="en-US"/>
              <a:t>…but likely different values for the attributes.</a:t>
            </a:r>
          </a:p>
          <a:p>
            <a:pPr algn="l" eaLnBrk="1" hangingPunct="1">
              <a:buFont typeface="Arial" pitchFamily="34" charset="0"/>
              <a:buChar char="•"/>
            </a:pPr>
            <a:r>
              <a:rPr lang="en-US"/>
              <a:t>The class (e.g.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/>
              <a:t>) defines a blueprint/schema for the objects in it. </a:t>
            </a:r>
          </a:p>
        </p:txBody>
      </p:sp>
    </p:spTree>
    <p:extLst>
      <p:ext uri="{BB962C8B-B14F-4D97-AF65-F5344CB8AC3E}">
        <p14:creationId xmlns:p14="http://schemas.microsoft.com/office/powerpoint/2010/main" val="1937310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 in Java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283575" cy="4525962"/>
          </a:xfrm>
          <a:noFill/>
        </p:spPr>
        <p:txBody>
          <a:bodyPr lIns="92075" tIns="46038" rIns="92075" bIns="46038"/>
          <a:lstStyle/>
          <a:p>
            <a:pPr algn="just">
              <a:spcBef>
                <a:spcPts val="600"/>
              </a:spcBef>
            </a:pPr>
            <a:r>
              <a:rPr lang="en-US" sz="2400" smtClean="0"/>
              <a:t>Java is an object oriented programming language.</a:t>
            </a:r>
          </a:p>
          <a:p>
            <a:pPr algn="just">
              <a:spcBef>
                <a:spcPts val="600"/>
              </a:spcBef>
            </a:pPr>
            <a:r>
              <a:rPr lang="en-US" sz="2400" smtClean="0"/>
              <a:t>A Java class definition might look something like this: </a:t>
            </a:r>
          </a:p>
          <a:p>
            <a:pPr algn="just">
              <a:spcBef>
                <a:spcPct val="60000"/>
              </a:spcBef>
            </a:pPr>
            <a:endParaRPr lang="en-US" sz="2400" i="1" smtClean="0"/>
          </a:p>
        </p:txBody>
      </p:sp>
      <p:grpSp>
        <p:nvGrpSpPr>
          <p:cNvPr id="40964" name="Group 22"/>
          <p:cNvGrpSpPr>
            <a:grpSpLocks/>
          </p:cNvGrpSpPr>
          <p:nvPr/>
        </p:nvGrpSpPr>
        <p:grpSpPr bwMode="auto">
          <a:xfrm>
            <a:off x="322263" y="2349500"/>
            <a:ext cx="9116886" cy="3889375"/>
            <a:chOff x="322728" y="2538532"/>
            <a:chExt cx="9117140" cy="3889179"/>
          </a:xfrm>
        </p:grpSpPr>
        <p:sp>
          <p:nvSpPr>
            <p:cNvPr id="40965" name="Rectangle 3"/>
            <p:cNvSpPr txBox="1">
              <a:spLocks noChangeArrowheads="1"/>
            </p:cNvSpPr>
            <p:nvPr/>
          </p:nvSpPr>
          <p:spPr bwMode="auto">
            <a:xfrm>
              <a:off x="1214731" y="2918029"/>
              <a:ext cx="6333565" cy="3509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public class Student {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firstName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lastName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String email;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addCourse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(Course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aCourse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(This is a comment);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 More code should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}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public void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printSchedule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(){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{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	// Again More code should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}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// Etc. More code could go here.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966" name="TextBox 1"/>
            <p:cNvSpPr txBox="1">
              <a:spLocks noChangeArrowheads="1"/>
            </p:cNvSpPr>
            <p:nvPr/>
          </p:nvSpPr>
          <p:spPr bwMode="auto">
            <a:xfrm>
              <a:off x="5916769" y="3459525"/>
              <a:ext cx="2528702" cy="52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Variables defining </a:t>
              </a:r>
              <a:endParaRPr lang="en-US" sz="1400" b="1" dirty="0" smtClean="0">
                <a:solidFill>
                  <a:srgbClr val="FF0000"/>
                </a:solidFill>
              </a:endParaRPr>
            </a:p>
            <a:p>
              <a:pPr algn="l" eaLnBrk="1" hangingPunct="1"/>
              <a:r>
                <a:rPr lang="en-US" sz="1400" b="1" dirty="0" smtClean="0">
                  <a:solidFill>
                    <a:srgbClr val="FF0000"/>
                  </a:solidFill>
                </a:rPr>
                <a:t>attributes </a:t>
              </a:r>
              <a:r>
                <a:rPr lang="en-US" sz="1400" b="1" dirty="0">
                  <a:solidFill>
                    <a:srgbClr val="FF0000"/>
                  </a:solidFill>
                </a:rPr>
                <a:t>of the class</a:t>
              </a:r>
            </a:p>
          </p:txBody>
        </p:sp>
        <p:cxnSp>
          <p:nvCxnSpPr>
            <p:cNvPr id="40967" name="Straight Arrow Connector 4"/>
            <p:cNvCxnSpPr>
              <a:cxnSpLocks noChangeShapeType="1"/>
            </p:cNvCxnSpPr>
            <p:nvPr/>
          </p:nvCxnSpPr>
          <p:spPr bwMode="auto">
            <a:xfrm flipH="1">
              <a:off x="4894775" y="3613412"/>
              <a:ext cx="932329" cy="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8" name="TextBox 9"/>
            <p:cNvSpPr txBox="1">
              <a:spLocks noChangeArrowheads="1"/>
            </p:cNvSpPr>
            <p:nvPr/>
          </p:nvSpPr>
          <p:spPr bwMode="auto">
            <a:xfrm>
              <a:off x="6571169" y="4642872"/>
              <a:ext cx="2868699" cy="954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Methods defining behaviors of the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class. The </a:t>
              </a:r>
              <a:r>
                <a:rPr lang="en-US" sz="1400" b="1" dirty="0">
                  <a:solidFill>
                    <a:srgbClr val="FF0000"/>
                  </a:solidFill>
                </a:rPr>
                <a:t>first method takes an argument, which it uses to do its stuff. </a:t>
              </a:r>
            </a:p>
          </p:txBody>
        </p:sp>
        <p:cxnSp>
          <p:nvCxnSpPr>
            <p:cNvPr id="40969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5164271" y="5092588"/>
              <a:ext cx="1388975" cy="17033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Straight Arrow Connector 11"/>
            <p:cNvCxnSpPr>
              <a:cxnSpLocks noChangeShapeType="1"/>
            </p:cNvCxnSpPr>
            <p:nvPr/>
          </p:nvCxnSpPr>
          <p:spPr bwMode="auto">
            <a:xfrm flipH="1" flipV="1">
              <a:off x="5827104" y="4429243"/>
              <a:ext cx="726140" cy="663347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1" name="TextBox 14"/>
            <p:cNvSpPr txBox="1">
              <a:spLocks noChangeArrowheads="1"/>
            </p:cNvSpPr>
            <p:nvPr/>
          </p:nvSpPr>
          <p:spPr bwMode="auto">
            <a:xfrm>
              <a:off x="4186518" y="2538532"/>
              <a:ext cx="12729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 dirty="0">
                  <a:solidFill>
                    <a:srgbClr val="FF0000"/>
                  </a:solidFill>
                </a:rPr>
                <a:t>Class name </a:t>
              </a:r>
            </a:p>
          </p:txBody>
        </p:sp>
        <p:cxnSp>
          <p:nvCxnSpPr>
            <p:cNvPr id="40972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3290047" y="2718853"/>
              <a:ext cx="896471" cy="199176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73" name="TextBox 20"/>
            <p:cNvSpPr txBox="1">
              <a:spLocks noChangeArrowheads="1"/>
            </p:cNvSpPr>
            <p:nvPr/>
          </p:nvSpPr>
          <p:spPr bwMode="auto">
            <a:xfrm>
              <a:off x="322728" y="4269295"/>
              <a:ext cx="12729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l" eaLnBrk="1" hangingPunct="1"/>
              <a:r>
                <a:rPr lang="en-US" sz="1400" b="1">
                  <a:solidFill>
                    <a:srgbClr val="FF0000"/>
                  </a:solidFill>
                </a:rPr>
                <a:t>Class </a:t>
              </a:r>
            </a:p>
            <a:p>
              <a:pPr algn="l" eaLnBrk="1" hangingPunct="1"/>
              <a:r>
                <a:rPr lang="en-US" sz="1400" b="1">
                  <a:solidFill>
                    <a:srgbClr val="FF0000"/>
                  </a:solidFill>
                </a:rPr>
                <a:t>body</a:t>
              </a:r>
            </a:p>
          </p:txBody>
        </p:sp>
        <p:sp>
          <p:nvSpPr>
            <p:cNvPr id="22" name="Left Brace 21"/>
            <p:cNvSpPr/>
            <p:nvPr/>
          </p:nvSpPr>
          <p:spPr bwMode="auto">
            <a:xfrm>
              <a:off x="1021251" y="3335417"/>
              <a:ext cx="287346" cy="3092294"/>
            </a:xfrm>
            <a:prstGeom prst="leftBrace">
              <a:avLst>
                <a:gd name="adj1" fmla="val 8333"/>
                <a:gd name="adj2" fmla="val 36667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n w="28575">
                  <a:solidFill>
                    <a:schemeClr val="tx1"/>
                  </a:solidFill>
                </a:ln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3995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303213"/>
            <a:ext cx="893445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Class Files and Programs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Every program we have created has consisted of a single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Java</a:t>
            </a:r>
            <a:r>
              <a:rPr lang="en-US" dirty="0"/>
              <a:t> class </a:t>
            </a:r>
            <a:r>
              <a:rPr lang="en-US" dirty="0" smtClean="0"/>
              <a:t>definition. </a:t>
            </a:r>
          </a:p>
          <a:p>
            <a:pPr eaLnBrk="1" hangingPunct="1"/>
            <a:r>
              <a:rPr lang="en-US" dirty="0" smtClean="0"/>
              <a:t>The source file ends in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.java</a:t>
            </a:r>
            <a:r>
              <a:rPr lang="en-US" dirty="0" smtClean="0"/>
              <a:t>. </a:t>
            </a:r>
          </a:p>
          <a:p>
            <a:pPr eaLnBrk="1" hangingPunct="1"/>
            <a:r>
              <a:rPr lang="en-US" dirty="0" smtClean="0"/>
              <a:t>A program might consist of many such definitions. </a:t>
            </a:r>
          </a:p>
          <a:p>
            <a:pPr eaLnBrk="1" hangingPunct="1"/>
            <a:r>
              <a:rPr lang="en-US" dirty="0" smtClean="0"/>
              <a:t>The source files are compiled into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.class</a:t>
            </a:r>
            <a:r>
              <a:rPr lang="en-US" dirty="0" smtClean="0"/>
              <a:t> files.</a:t>
            </a:r>
          </a:p>
          <a:p>
            <a:pPr eaLnBrk="1" hangingPunct="1"/>
            <a:r>
              <a:rPr lang="en-US" dirty="0" smtClean="0"/>
              <a:t>Classes can be compiled separately.</a:t>
            </a:r>
          </a:p>
          <a:p>
            <a:pPr eaLnBrk="1" hangingPunct="1"/>
            <a:r>
              <a:rPr lang="en-US" dirty="0" smtClean="0"/>
              <a:t>Existing class files can be used in new programs. </a:t>
            </a:r>
          </a:p>
          <a:p>
            <a:pPr eaLnBrk="1" hangingPunct="1"/>
            <a:r>
              <a:rPr lang="en-US" dirty="0" smtClean="0"/>
              <a:t>Files of the same program are typically bundled together in a common directory.</a:t>
            </a:r>
          </a:p>
          <a:p>
            <a:pPr lvl="1" eaLnBrk="1" hangingPunct="1"/>
            <a:r>
              <a:rPr lang="en-US" dirty="0" smtClean="0"/>
              <a:t>For instance, c:\csci1301\project4 </a:t>
            </a:r>
          </a:p>
        </p:txBody>
      </p:sp>
    </p:spTree>
    <p:extLst>
      <p:ext uri="{BB962C8B-B14F-4D97-AF65-F5344CB8AC3E}">
        <p14:creationId xmlns:p14="http://schemas.microsoft.com/office/powerpoint/2010/main" val="3055145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55738"/>
            <a:ext cx="3649663" cy="4297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323850" y="1282700"/>
            <a:ext cx="4893609" cy="50815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 smtClean="0"/>
              <a:t>As program size increases, it’s more difficult to maintain and keep free of errors.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We can’t effectively write everything in a single main method. </a:t>
            </a:r>
          </a:p>
          <a:p>
            <a:pPr marL="339725" lvl="1">
              <a:spcAft>
                <a:spcPts val="1200"/>
              </a:spcAft>
            </a:pPr>
            <a:r>
              <a:rPr lang="en-US" sz="1800" i="1" dirty="0" smtClean="0"/>
              <a:t>Alan Kay</a:t>
            </a:r>
            <a:r>
              <a:rPr lang="en-US" sz="1800" dirty="0" smtClean="0"/>
              <a:t>: Small programs are like dog houses, big ones are like cathedrals.</a:t>
            </a:r>
          </a:p>
          <a:p>
            <a:pPr>
              <a:spcAft>
                <a:spcPts val="1200"/>
              </a:spcAft>
            </a:pPr>
            <a:r>
              <a:rPr lang="en-US" sz="1800" b="1" dirty="0" smtClean="0"/>
              <a:t>Object Oriented programming </a:t>
            </a:r>
            <a:r>
              <a:rPr lang="en-US" sz="1800" dirty="0" smtClean="0"/>
              <a:t>(</a:t>
            </a:r>
            <a:r>
              <a:rPr lang="en-US" sz="1800" b="1" dirty="0" smtClean="0"/>
              <a:t>OOP</a:t>
            </a:r>
            <a:r>
              <a:rPr lang="en-US" sz="1800" dirty="0" smtClean="0"/>
              <a:t>)   adds structure to a program.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It promotes modularity, extensibility, reusability, maintainability. </a:t>
            </a:r>
          </a:p>
          <a:p>
            <a:pPr>
              <a:spcAft>
                <a:spcPts val="1200"/>
              </a:spcAft>
            </a:pPr>
            <a:endParaRPr lang="en-US" sz="1800" dirty="0" smtClean="0"/>
          </a:p>
          <a:p>
            <a:pPr algn="just">
              <a:spcAft>
                <a:spcPts val="1200"/>
              </a:spcAft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9215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1338" y="309507"/>
            <a:ext cx="8337176" cy="63401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// These 3 are instance variables.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// Every instance of Dog will have values for them. 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		// The values will vary from instance to instance. 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"Breed: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calendar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human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&lt;= 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11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22 + ((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-2) * 5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86079" y="3856600"/>
            <a:ext cx="264908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i="1" dirty="0" smtClean="0"/>
              <a:t>The access modifier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i="1" dirty="0" smtClean="0"/>
              <a:t> means that other classes can access the variables and methods.</a:t>
            </a:r>
          </a:p>
          <a:p>
            <a:pPr algn="l"/>
            <a:endParaRPr lang="en-US" i="1" dirty="0"/>
          </a:p>
          <a:p>
            <a:pPr algn="l"/>
            <a:r>
              <a:rPr lang="en-US" i="1" dirty="0" smtClean="0"/>
              <a:t>Using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i="1" dirty="0"/>
              <a:t> </a:t>
            </a:r>
            <a:r>
              <a:rPr lang="en-US" i="1" dirty="0" smtClean="0"/>
              <a:t>is bad form; it exposes too much of the class.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8829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Class and Its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235387" y="1166441"/>
            <a:ext cx="3621741" cy="4525963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Once the class is defined, we can create instances of it. </a:t>
            </a:r>
          </a:p>
          <a:p>
            <a:pPr eaLnBrk="1" hangingPunct="1"/>
            <a:r>
              <a:rPr lang="en-US" dirty="0" smtClean="0"/>
              <a:t>This is called instantiating an object.</a:t>
            </a:r>
          </a:p>
          <a:p>
            <a:pPr eaLnBrk="1" hangingPunct="1"/>
            <a:r>
              <a:rPr lang="en-US" dirty="0" smtClean="0"/>
              <a:t>Note the syntax: 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sz="1400" kern="12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kern="12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kern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kern="12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kern="1200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8941" y="1166441"/>
            <a:ext cx="4572000" cy="52629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DogDemo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8;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42;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(scooby.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is a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years old, or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51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a Class and Its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235387" y="1166441"/>
            <a:ext cx="3621741" cy="4525963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1800" kern="1200" dirty="0" err="1" smtClean="0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/>
              <a:t>and </a:t>
            </a:r>
            <a:r>
              <a:rPr lang="en-US" sz="1800" kern="1200" dirty="0" err="1" smtClean="0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smtClean="0"/>
              <a:t>are both variables declared to be of type </a:t>
            </a:r>
            <a:r>
              <a:rPr lang="en-US" sz="1800" kern="1200" dirty="0" smtClean="0">
                <a:solidFill>
                  <a:srgbClr val="000000"/>
                </a:solidFill>
                <a:latin typeface="Consolas"/>
              </a:rPr>
              <a:t>Dog</a:t>
            </a:r>
            <a:r>
              <a:rPr lang="en-US" sz="1800" dirty="0" smtClean="0"/>
              <a:t>. </a:t>
            </a:r>
          </a:p>
          <a:p>
            <a:pPr eaLnBrk="1" hangingPunct="1"/>
            <a:r>
              <a:rPr lang="en-US" sz="1800" dirty="0" smtClean="0"/>
              <a:t>They are </a:t>
            </a:r>
            <a:r>
              <a:rPr lang="en-US" sz="1800" i="1" dirty="0" smtClean="0"/>
              <a:t>reference</a:t>
            </a:r>
            <a:r>
              <a:rPr lang="en-US" sz="1800" dirty="0" smtClean="0"/>
              <a:t> </a:t>
            </a:r>
            <a:r>
              <a:rPr lang="en-US" sz="1800" i="1" dirty="0" smtClean="0"/>
              <a:t>variables</a:t>
            </a:r>
            <a:r>
              <a:rPr lang="en-US" sz="1800" dirty="0" smtClean="0"/>
              <a:t>. </a:t>
            </a:r>
          </a:p>
          <a:p>
            <a:pPr eaLnBrk="1" hangingPunct="1"/>
            <a:r>
              <a:rPr lang="en-US" sz="1800" dirty="0" smtClean="0"/>
              <a:t>Each represents an instance of the class Dog.</a:t>
            </a:r>
          </a:p>
          <a:p>
            <a:pPr eaLnBrk="1" hangingPunct="1"/>
            <a:r>
              <a:rPr lang="en-US" sz="1800" dirty="0" smtClean="0"/>
              <a:t>Each has its own instance variables which can be set independently. </a:t>
            </a:r>
          </a:p>
          <a:p>
            <a:pPr marL="0" indent="0" eaLnBrk="1" hangingPunct="1">
              <a:buNone/>
            </a:pPr>
            <a:endParaRPr lang="en-US" sz="1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68941" y="1166441"/>
            <a:ext cx="4572000" cy="54784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DogDemo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alto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8;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algn="l"/>
            <a:endParaRPr lang="en-US" sz="1400" dirty="0">
              <a:latin typeface="Consolas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42;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(scooby.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is a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"He is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years old, or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years."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207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Methods: Syntax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67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The general form of a method declaration is given below.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The first line is the method header (or signature).  Inside the brackets is the method body.</a:t>
            </a:r>
          </a:p>
          <a:p>
            <a:pPr eaLnBrk="1" hangingPunct="1"/>
            <a:r>
              <a:rPr lang="en-US" dirty="0" smtClean="0"/>
              <a:t>Parameters is a list of arguments; the values of the arguments can be used within the method.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636" y="1991697"/>
            <a:ext cx="8337176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returnType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methodName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(Parameters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//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Statements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18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Methods are "invoked" or "called” from the other classes or main.</a:t>
            </a:r>
          </a:p>
          <a:p>
            <a:pPr eaLnBrk="1" hangingPunct="1"/>
            <a:r>
              <a:rPr lang="en-US" dirty="0" smtClean="0"/>
              <a:t>Two kinds of Java methods</a:t>
            </a:r>
          </a:p>
          <a:p>
            <a:pPr lvl="1" eaLnBrk="1" hangingPunct="1"/>
            <a:r>
              <a:rPr lang="en-US" sz="2200" dirty="0" smtClean="0"/>
              <a:t>Those with return values.</a:t>
            </a:r>
          </a:p>
          <a:p>
            <a:pPr lvl="1" eaLnBrk="1" hangingPunct="1"/>
            <a:r>
              <a:rPr lang="en-US" sz="2200" dirty="0" smtClean="0"/>
              <a:t>Those without (return type </a:t>
            </a:r>
            <a:r>
              <a:rPr lang="en-US" sz="2200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sz="2200" dirty="0" smtClean="0"/>
              <a:t>)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writeOutput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() </a:t>
            </a:r>
            <a:r>
              <a:rPr lang="en-US" dirty="0" smtClean="0"/>
              <a:t>method is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void</a:t>
            </a:r>
            <a:r>
              <a:rPr lang="en-US" dirty="0" smtClean="0"/>
              <a:t> method.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When called, the above method performs an action but returns no value.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590" y="3541967"/>
            <a:ext cx="8337176" cy="18158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writeOutput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"Breed: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calendar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"Age in human years: "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>
              <a:tabLst>
                <a:tab pos="233363" algn="l"/>
              </a:tabLst>
            </a:pPr>
            <a:r>
              <a:rPr lang="en-US" sz="1400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211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Methods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5558" y="1244969"/>
            <a:ext cx="4572000" cy="11695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Balto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8;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"Siberian Husky"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balto.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writeOutput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1740" y="2371223"/>
            <a:ext cx="8229600" cy="4266715"/>
          </a:xfrm>
        </p:spPr>
        <p:txBody>
          <a:bodyPr/>
          <a:lstStyle/>
          <a:p>
            <a:pPr eaLnBrk="1" hangingPunct="1"/>
            <a:r>
              <a:rPr lang="en-US" dirty="0" smtClean="0"/>
              <a:t>Note that this code occurs in the main method (in a separate class – not in Dog).  We create an object of type Dog and then we can invoke its methods (</a:t>
            </a:r>
            <a:r>
              <a:rPr lang="en-US" dirty="0" err="1" smtClean="0"/>
              <a:t>writeOutput</a:t>
            </a:r>
            <a:r>
              <a:rPr lang="en-US" dirty="0" smtClean="0"/>
              <a:t>()).</a:t>
            </a:r>
          </a:p>
          <a:p>
            <a:pPr eaLnBrk="1" hangingPunct="1"/>
            <a:r>
              <a:rPr lang="en-US" dirty="0" smtClean="0"/>
              <a:t>To invoke an instance method:</a:t>
            </a:r>
          </a:p>
          <a:p>
            <a:pPr lvl="1" eaLnBrk="1" hangingPunct="1"/>
            <a:r>
              <a:rPr lang="en-US" dirty="0" smtClean="0"/>
              <a:t>The invocation begins with the object’s variable name,</a:t>
            </a:r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hen ‘.’ followed by the method name,</a:t>
            </a:r>
          </a:p>
          <a:p>
            <a:pPr lvl="1" eaLnBrk="1" hangingPunct="1"/>
            <a:r>
              <a:rPr lang="en-US" dirty="0"/>
              <a:t>f</a:t>
            </a:r>
            <a:r>
              <a:rPr lang="en-US" dirty="0" smtClean="0"/>
              <a:t>ollowed by parentheses (and possible arguments), and ending in a ‘;’.</a:t>
            </a:r>
          </a:p>
          <a:p>
            <a:pPr lvl="1" eaLnBrk="1" hangingPunct="1"/>
            <a:r>
              <a:rPr lang="en-US" dirty="0" smtClean="0"/>
              <a:t>Note: the method can only be called on objects of the class for which the method is defined. Called on a Dog Object!</a:t>
            </a:r>
          </a:p>
          <a:p>
            <a:pPr lvl="1" eaLnBrk="1" hangingPunct="1"/>
            <a:r>
              <a:rPr lang="en-US" dirty="0" smtClean="0"/>
              <a:t>Methods are defined within a class. </a:t>
            </a:r>
          </a:p>
        </p:txBody>
      </p:sp>
    </p:spTree>
    <p:extLst>
      <p:ext uri="{BB962C8B-B14F-4D97-AF65-F5344CB8AC3E}">
        <p14:creationId xmlns:p14="http://schemas.microsoft.com/office/powerpoint/2010/main" val="3639600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0913" cy="4525963"/>
          </a:xfrm>
        </p:spPr>
        <p:txBody>
          <a:bodyPr/>
          <a:lstStyle/>
          <a:p>
            <a:r>
              <a:rPr lang="en-US" sz="2200" dirty="0" smtClean="0"/>
              <a:t>Course Calendar Changes</a:t>
            </a:r>
          </a:p>
          <a:p>
            <a:endParaRPr lang="en-US" sz="2200" dirty="0" smtClean="0"/>
          </a:p>
          <a:p>
            <a:r>
              <a:rPr lang="en-US" sz="2200" dirty="0" smtClean="0"/>
              <a:t>Project </a:t>
            </a:r>
            <a:r>
              <a:rPr lang="en-US" dirty="0"/>
              <a:t>3</a:t>
            </a:r>
            <a:r>
              <a:rPr lang="en-US" sz="2200" dirty="0" smtClean="0"/>
              <a:t>: due </a:t>
            </a:r>
            <a:r>
              <a:rPr lang="en-US" b="1" dirty="0" smtClean="0"/>
              <a:t>July</a:t>
            </a:r>
            <a:r>
              <a:rPr lang="en-US" sz="2200" b="1" dirty="0" smtClean="0"/>
              <a:t> 14th</a:t>
            </a:r>
            <a:r>
              <a:rPr lang="en-US" sz="2200" b="1" dirty="0" smtClean="0"/>
              <a:t>, 9PM</a:t>
            </a:r>
            <a:r>
              <a:rPr lang="en-US" sz="2200" dirty="0" smtClean="0"/>
              <a:t>.</a:t>
            </a:r>
          </a:p>
          <a:p>
            <a:r>
              <a:rPr lang="en-US" dirty="0" smtClean="0"/>
              <a:t>This week: Cover sections 5.1 – 5.3</a:t>
            </a:r>
          </a:p>
          <a:p>
            <a:pPr lvl="1"/>
            <a:r>
              <a:rPr lang="en-US" dirty="0" smtClean="0"/>
              <a:t>Read chapter 5.  Read it twice.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smtClean="0"/>
              <a:t>Rubrics are updated through lab </a:t>
            </a:r>
            <a:r>
              <a:rPr lang="en-US" dirty="0" smtClean="0"/>
              <a:t>3 </a:t>
            </a:r>
            <a:r>
              <a:rPr lang="en-US" dirty="0" smtClean="0"/>
              <a:t>and Project </a:t>
            </a:r>
            <a:r>
              <a:rPr lang="en-US" dirty="0" smtClean="0"/>
              <a:t>1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46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with Return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9165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method that returns a non-void value can be used like a variable or value.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0586" y="2618771"/>
            <a:ext cx="6167718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Dog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Dog();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"Scooby"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42;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scooby.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breed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"Great Dane"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scooby.getAgeInHumanYears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i="1" dirty="0">
                <a:solidFill>
                  <a:srgbClr val="2A00FF"/>
                </a:solidFill>
                <a:latin typeface="Consolas"/>
              </a:rPr>
              <a:t>" in human years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3228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a Value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7475"/>
            <a:ext cx="8686800" cy="4837113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method header declares the return type. </a:t>
            </a:r>
          </a:p>
          <a:p>
            <a:pPr eaLnBrk="1" hangingPunct="1"/>
            <a:r>
              <a:rPr lang="en-US" dirty="0" smtClean="0"/>
              <a:t>The last statement executed is a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statement.</a:t>
            </a:r>
          </a:p>
          <a:p>
            <a:pPr lvl="1" eaLnBrk="1" hangingPunct="1"/>
            <a:r>
              <a:rPr lang="en-US" dirty="0" smtClean="0"/>
              <a:t> Syntax: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i="1" dirty="0" smtClean="0"/>
              <a:t>value</a:t>
            </a:r>
            <a:r>
              <a:rPr lang="en-US" dirty="0" smtClean="0"/>
              <a:t>;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return</a:t>
            </a:r>
            <a:r>
              <a:rPr lang="en-US" dirty="0"/>
              <a:t> </a:t>
            </a:r>
            <a:r>
              <a:rPr lang="en-US" dirty="0" smtClean="0"/>
              <a:t>can also be used in void methods (without a value). </a:t>
            </a:r>
            <a:endParaRPr lang="en-US" dirty="0"/>
          </a:p>
          <a:p>
            <a:pPr marL="0" indent="0" eaLnBrk="1" hangingPunct="1">
              <a:buNone/>
            </a:pP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879" y="1358434"/>
            <a:ext cx="8337176" cy="289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getAgeInHumanYears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0;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&lt;= 2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algn="l">
              <a:tabLst>
                <a:tab pos="457200" algn="l"/>
              </a:tabLst>
            </a:pP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* 11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else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pPr algn="l">
              <a:tabLst>
                <a:tab pos="233363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22 + ((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-2) * 5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tabLst>
                <a:tab pos="233363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tabLst>
                <a:tab pos="233363" algn="l"/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humanYears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462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– What is the Return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err="1" smtClean="0"/>
              <a:t>Scanner.nextInt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Scanner.nextDouble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(“Hello”);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hello”.substring</a:t>
            </a:r>
            <a:r>
              <a:rPr lang="en-US" dirty="0" smtClean="0"/>
              <a:t>(0,3);</a:t>
            </a:r>
          </a:p>
          <a:p>
            <a:r>
              <a:rPr lang="en-US" dirty="0" smtClean="0"/>
              <a:t>“hello”.</a:t>
            </a:r>
            <a:r>
              <a:rPr lang="en-US" dirty="0" err="1" smtClean="0"/>
              <a:t>charAt</a:t>
            </a:r>
            <a:r>
              <a:rPr lang="en-US" dirty="0" smtClean="0"/>
              <a:t>(1);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hello”.equals</a:t>
            </a:r>
            <a:r>
              <a:rPr lang="en-US" dirty="0" smtClean="0"/>
              <a:t>(“world”);</a:t>
            </a:r>
          </a:p>
        </p:txBody>
      </p:sp>
    </p:spTree>
    <p:extLst>
      <p:ext uri="{BB962C8B-B14F-4D97-AF65-F5344CB8AC3E}">
        <p14:creationId xmlns:p14="http://schemas.microsoft.com/office/powerpoint/2010/main" val="170592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 Example – Species Class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designed to hold records of endangered species</a:t>
            </a:r>
          </a:p>
          <a:p>
            <a:r>
              <a:rPr lang="en-US" dirty="0" smtClean="0"/>
              <a:t>View </a:t>
            </a:r>
            <a:r>
              <a:rPr lang="en-US" dirty="0" smtClean="0">
                <a:hlinkClick r:id="rId2" action="ppaction://hlinkfile"/>
              </a:rPr>
              <a:t>the class </a:t>
            </a:r>
            <a:r>
              <a:rPr lang="en-US" dirty="0" smtClean="0"/>
              <a:t>listing 5.3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/>
            <a:r>
              <a:rPr lang="en-US" dirty="0" smtClean="0"/>
              <a:t>Three instance variables, three methods</a:t>
            </a:r>
          </a:p>
          <a:p>
            <a:pPr lvl="1"/>
            <a:r>
              <a:rPr lang="en-US" dirty="0" smtClean="0"/>
              <a:t>Will expand this class in the rest of the chapter</a:t>
            </a:r>
          </a:p>
          <a:p>
            <a:r>
              <a:rPr lang="en-US" dirty="0" smtClean="0"/>
              <a:t>View </a:t>
            </a:r>
            <a:r>
              <a:rPr lang="en-US" dirty="0" smtClean="0">
                <a:hlinkClick r:id="rId2" action="ppaction://hlinkfile"/>
              </a:rPr>
              <a:t>demo class </a:t>
            </a:r>
            <a:r>
              <a:rPr lang="en-US" dirty="0" smtClean="0"/>
              <a:t>listing 5.4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class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SpeciesFirstTryDemo</a:t>
            </a:r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b="1" dirty="0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Given a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SpeciesFirstTry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class, we can write the Driver (Main) program.</a:t>
            </a:r>
          </a:p>
          <a:p>
            <a:endParaRPr lang="en-US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6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457200" y="2897188"/>
            <a:ext cx="8382000" cy="1065212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</a:rPr>
              <a:t>Basics of Classes, Objects, and Methods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>
          <a:xfrm>
            <a:off x="795338" y="3979863"/>
            <a:ext cx="7485062" cy="2251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Chapter 5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222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Java Object-Oriented Programming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597900" cy="403225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Java is an </a:t>
            </a:r>
            <a:r>
              <a:rPr lang="en-US" sz="2200" b="1" dirty="0" smtClean="0"/>
              <a:t>object-oriented programming</a:t>
            </a:r>
            <a:r>
              <a:rPr lang="en-US" sz="2200" dirty="0" smtClean="0"/>
              <a:t> language. </a:t>
            </a:r>
          </a:p>
          <a:p>
            <a:pPr eaLnBrk="1" hangingPunct="1">
              <a:defRPr/>
            </a:pPr>
            <a:r>
              <a:rPr lang="en-US" sz="2200" dirty="0" smtClean="0"/>
              <a:t>A program can be viewed as a collection of interacting objects.</a:t>
            </a:r>
          </a:p>
          <a:p>
            <a:pPr lvl="1" eaLnBrk="1" hangingPunct="1">
              <a:defRPr/>
            </a:pPr>
            <a:r>
              <a:rPr lang="en-US" sz="2000" dirty="0"/>
              <a:t>Some objects might represent physical entities (</a:t>
            </a:r>
            <a:r>
              <a:rPr lang="en-US" sz="2000" dirty="0" smtClean="0"/>
              <a:t>automobiles); </a:t>
            </a:r>
            <a:r>
              <a:rPr lang="en-US" sz="2000" dirty="0"/>
              <a:t>others might have no counterpart in the real </a:t>
            </a:r>
            <a:r>
              <a:rPr lang="en-US" sz="2000" dirty="0" smtClean="0"/>
              <a:t>world (Scanner). </a:t>
            </a:r>
            <a:endParaRPr lang="en-US" sz="2000" dirty="0"/>
          </a:p>
          <a:p>
            <a:pPr eaLnBrk="1" hangingPunct="1">
              <a:defRPr/>
            </a:pPr>
            <a:r>
              <a:rPr lang="en-US" sz="2200" dirty="0" smtClean="0"/>
              <a:t>Each object has a set of characteristics (</a:t>
            </a:r>
            <a:r>
              <a:rPr lang="en-US" sz="2200" b="1" dirty="0" smtClean="0"/>
              <a:t>attributes/data</a:t>
            </a:r>
            <a:r>
              <a:rPr lang="en-US" sz="2200" dirty="0" smtClean="0"/>
              <a:t>). </a:t>
            </a:r>
          </a:p>
          <a:p>
            <a:pPr lvl="1" eaLnBrk="1" hangingPunct="1">
              <a:defRPr/>
            </a:pPr>
            <a:r>
              <a:rPr lang="en-US" sz="2000" dirty="0" smtClean="0"/>
              <a:t>An object representing a student might have: </a:t>
            </a:r>
            <a:r>
              <a:rPr lang="en-US" sz="2000" i="1" dirty="0" smtClean="0"/>
              <a:t>first name, last name, 810-number, email-address, course-load</a:t>
            </a:r>
            <a:r>
              <a:rPr lang="en-US" sz="2000" dirty="0" smtClean="0"/>
              <a:t>.</a:t>
            </a:r>
          </a:p>
          <a:p>
            <a:pPr lvl="1" eaLnBrk="1" hangingPunct="1">
              <a:defRPr/>
            </a:pPr>
            <a:r>
              <a:rPr lang="en-US" sz="2000" dirty="0" smtClean="0"/>
              <a:t>The attribute values define the object’s </a:t>
            </a:r>
            <a:r>
              <a:rPr lang="en-US" sz="2000" b="1" dirty="0" smtClean="0"/>
              <a:t>state</a:t>
            </a:r>
            <a:r>
              <a:rPr lang="en-US" sz="2000" dirty="0" smtClean="0"/>
              <a:t>.</a:t>
            </a:r>
          </a:p>
          <a:p>
            <a:pPr eaLnBrk="1" hangingPunct="1">
              <a:defRPr/>
            </a:pPr>
            <a:r>
              <a:rPr lang="en-US" sz="2200" dirty="0" smtClean="0"/>
              <a:t>Each </a:t>
            </a:r>
            <a:r>
              <a:rPr lang="en-US" sz="2200" dirty="0"/>
              <a:t>object </a:t>
            </a:r>
            <a:r>
              <a:rPr lang="en-US" sz="2200" dirty="0" smtClean="0"/>
              <a:t>has </a:t>
            </a:r>
            <a:r>
              <a:rPr lang="en-US" sz="2200" dirty="0"/>
              <a:t>a set of </a:t>
            </a:r>
            <a:r>
              <a:rPr lang="en-US" sz="2200" i="1" dirty="0"/>
              <a:t>actions</a:t>
            </a:r>
            <a:r>
              <a:rPr lang="en-US" sz="2200" dirty="0"/>
              <a:t> it can perform (its </a:t>
            </a:r>
            <a:r>
              <a:rPr lang="en-US" sz="2200" b="1" dirty="0"/>
              <a:t>behaviors</a:t>
            </a:r>
            <a:r>
              <a:rPr lang="en-US" sz="2200" dirty="0" smtClean="0"/>
              <a:t>).</a:t>
            </a:r>
          </a:p>
          <a:p>
            <a:pPr lvl="1" eaLnBrk="1" hangingPunct="1">
              <a:defRPr/>
            </a:pPr>
            <a:r>
              <a:rPr lang="en-US" sz="1800" dirty="0" smtClean="0"/>
              <a:t>Examples: add a course, drop a course. </a:t>
            </a:r>
            <a:endParaRPr lang="en-US" sz="1800" dirty="0"/>
          </a:p>
          <a:p>
            <a:pPr lvl="1" eaLnBrk="1" hangingPunct="1">
              <a:defRPr/>
            </a:pPr>
            <a:endParaRPr lang="en-US" sz="2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2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740775" cy="4525962"/>
          </a:xfrm>
          <a:noFill/>
        </p:spPr>
        <p:txBody>
          <a:bodyPr lIns="92075" tIns="46038" rIns="92075" bIns="46038"/>
          <a:lstStyle/>
          <a:p>
            <a:pPr algn="just">
              <a:spcBef>
                <a:spcPct val="60000"/>
              </a:spcBef>
            </a:pPr>
            <a:r>
              <a:rPr lang="en-US" dirty="0" smtClean="0"/>
              <a:t>An object in OOP is defined by a </a:t>
            </a:r>
            <a:r>
              <a:rPr lang="en-US" b="1" dirty="0" smtClean="0"/>
              <a:t>class</a:t>
            </a:r>
            <a:r>
              <a:rPr lang="en-US" i="1" dirty="0" smtClean="0"/>
              <a:t>.</a:t>
            </a:r>
          </a:p>
          <a:p>
            <a:pPr lvl="1">
              <a:spcBef>
                <a:spcPct val="60000"/>
              </a:spcBef>
            </a:pPr>
            <a:r>
              <a:rPr lang="en-US" sz="2200" u="sng" dirty="0" smtClean="0"/>
              <a:t>Variables</a:t>
            </a:r>
            <a:r>
              <a:rPr lang="en-US" sz="2200" dirty="0" smtClean="0"/>
              <a:t> are used to define attributes.</a:t>
            </a:r>
          </a:p>
          <a:p>
            <a:pPr lvl="1">
              <a:spcBef>
                <a:spcPct val="60000"/>
              </a:spcBef>
            </a:pPr>
            <a:r>
              <a:rPr lang="en-US" sz="2200" u="sng" dirty="0" smtClean="0"/>
              <a:t>Methods</a:t>
            </a:r>
            <a:r>
              <a:rPr lang="en-US" sz="2200" dirty="0" smtClean="0"/>
              <a:t> in the class define the objects behaviors.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A class is the blueprint/template for creating objects.</a:t>
            </a:r>
          </a:p>
          <a:p>
            <a:pPr lvl="1">
              <a:spcBef>
                <a:spcPct val="60000"/>
              </a:spcBef>
            </a:pPr>
            <a:r>
              <a:rPr lang="en-US" sz="2200" dirty="0" smtClean="0"/>
              <a:t>Every object belongs to a class. 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Once the class is defined, multiple objects (</a:t>
            </a:r>
            <a:r>
              <a:rPr lang="en-US" b="1" dirty="0" smtClean="0"/>
              <a:t>instances</a:t>
            </a:r>
            <a:r>
              <a:rPr lang="en-US" dirty="0" smtClean="0"/>
              <a:t> of the class) can be created from it.</a:t>
            </a:r>
          </a:p>
          <a:p>
            <a:pPr lvl="1">
              <a:spcBef>
                <a:spcPct val="60000"/>
              </a:spcBef>
            </a:pPr>
            <a:r>
              <a:rPr lang="en-US" dirty="0" smtClean="0"/>
              <a:t>Essentially, we are creating our own data types!</a:t>
            </a:r>
          </a:p>
        </p:txBody>
      </p:sp>
    </p:spTree>
    <p:extLst>
      <p:ext uri="{BB962C8B-B14F-4D97-AF65-F5344CB8AC3E}">
        <p14:creationId xmlns:p14="http://schemas.microsoft.com/office/powerpoint/2010/main" val="35443808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and Method Definitions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 class as a blueprint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578100"/>
            <a:ext cx="45815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4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Class and Method Definitions</a:t>
            </a:r>
          </a:p>
        </p:txBody>
      </p:sp>
      <p:sp>
        <p:nvSpPr>
          <p:cNvPr id="46083" name="Text Box 7"/>
          <p:cNvSpPr txBox="1">
            <a:spLocks noChangeArrowheads="1"/>
          </p:cNvSpPr>
          <p:nvPr/>
        </p:nvSpPr>
        <p:spPr bwMode="auto">
          <a:xfrm>
            <a:off x="5129213" y="4897438"/>
            <a:ext cx="3328987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Objects that are instances of the class </a:t>
            </a:r>
            <a:r>
              <a:rPr lang="en-US" sz="2800" b="1">
                <a:solidFill>
                  <a:schemeClr val="accent2"/>
                </a:solidFill>
                <a:latin typeface="Courier New" charset="0"/>
              </a:rPr>
              <a:t>Automobile</a:t>
            </a:r>
          </a:p>
        </p:txBody>
      </p:sp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363" y="4362450"/>
            <a:ext cx="360045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8150" y="3179763"/>
            <a:ext cx="3248025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3163" y="1760538"/>
            <a:ext cx="36988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23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66838"/>
            <a:ext cx="8740775" cy="4525962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dirty="0" smtClean="0"/>
              <a:t>To date, we haven’t used many of the object-oriented features in Java.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We have </a:t>
            </a:r>
            <a:r>
              <a:rPr lang="en-US" i="1" dirty="0" smtClean="0"/>
              <a:t>instantiated</a:t>
            </a:r>
            <a:r>
              <a:rPr lang="en-US" dirty="0" smtClean="0"/>
              <a:t> (created) objects from pre-defined classes </a:t>
            </a:r>
          </a:p>
          <a:p>
            <a:pPr lvl="1">
              <a:spcBef>
                <a:spcPct val="6000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/>
              <a:t>, </a:t>
            </a:r>
            <a:r>
              <a:rPr lang="en-US" sz="22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2200" dirty="0" smtClean="0"/>
              <a:t>,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Grid</a:t>
            </a:r>
            <a:r>
              <a:rPr lang="en-US" sz="2200" dirty="0" smtClean="0"/>
              <a:t>.</a:t>
            </a:r>
          </a:p>
          <a:p>
            <a:pPr lvl="1">
              <a:spcBef>
                <a:spcPct val="60000"/>
              </a:spcBef>
            </a:pPr>
            <a:r>
              <a:rPr lang="en-US" sz="2200" dirty="0" smtClean="0"/>
              <a:t>We have created “instances” of these classes.  </a:t>
            </a:r>
          </a:p>
          <a:p>
            <a:pPr>
              <a:spcBef>
                <a:spcPct val="60000"/>
              </a:spcBef>
            </a:pPr>
            <a:r>
              <a:rPr lang="en-US" dirty="0" smtClean="0"/>
              <a:t>But we haven’t defined our own classes yet. </a:t>
            </a:r>
          </a:p>
        </p:txBody>
      </p:sp>
    </p:spTree>
    <p:extLst>
      <p:ext uri="{BB962C8B-B14F-4D97-AF65-F5344CB8AC3E}">
        <p14:creationId xmlns:p14="http://schemas.microsoft.com/office/powerpoint/2010/main" val="3218384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and Method Definitions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class diagram of UML (Universal Modeling Language) is often used to represent classes. </a:t>
            </a:r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93" y="2855913"/>
            <a:ext cx="5686425" cy="268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8249" y="3042628"/>
            <a:ext cx="18346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Class Name</a:t>
            </a:r>
          </a:p>
          <a:p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Data (Variables)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2615" y="5705318"/>
            <a:ext cx="701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‘-’ means the member is “private”; ‘+’ means the member is “public”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vitch4Templat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2A4A75"/>
      </a:hlink>
      <a:folHlink>
        <a:srgbClr val="7C9FCF"/>
      </a:folHlink>
    </a:clrScheme>
    <a:fontScheme name="Savitch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vitch4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vitch4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vitch4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Savitch5Template</Template>
  <TotalTime>0</TotalTime>
  <Words>1456</Words>
  <Application>Microsoft Macintosh PowerPoint</Application>
  <PresentationFormat>On-screen Show (4:3)</PresentationFormat>
  <Paragraphs>281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Savitch4Template</vt:lpstr>
      <vt:lpstr>CSCI 1301 Introduction to Computing and Programming</vt:lpstr>
      <vt:lpstr>Announcements</vt:lpstr>
      <vt:lpstr>Basics of Classes, Objects, and Methods</vt:lpstr>
      <vt:lpstr>Java Object-Oriented Programming</vt:lpstr>
      <vt:lpstr>Classes</vt:lpstr>
      <vt:lpstr>Class and Method Definitions</vt:lpstr>
      <vt:lpstr>Class and Method Definitions</vt:lpstr>
      <vt:lpstr>Classes</vt:lpstr>
      <vt:lpstr>Class and Method Definitions</vt:lpstr>
      <vt:lpstr>Another Example</vt:lpstr>
      <vt:lpstr>Classes in Java</vt:lpstr>
      <vt:lpstr>Class Files and Programs</vt:lpstr>
      <vt:lpstr>Why Bother?</vt:lpstr>
      <vt:lpstr>PowerPoint Presentation</vt:lpstr>
      <vt:lpstr>Using a Class and Its Methods</vt:lpstr>
      <vt:lpstr>Using a Class and Its Methods</vt:lpstr>
      <vt:lpstr>Methods: Syntax</vt:lpstr>
      <vt:lpstr>Methods</vt:lpstr>
      <vt:lpstr>Invoking Methods</vt:lpstr>
      <vt:lpstr>Methods with Return Values</vt:lpstr>
      <vt:lpstr>Methods That Return a Value</vt:lpstr>
      <vt:lpstr>Methods – What is the Return Type</vt:lpstr>
      <vt:lpstr>Second Example – Species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2012-08-25T20:36:00Z</dcterms:created>
  <dcterms:modified xsi:type="dcterms:W3CDTF">2015-07-05T16:31:18Z</dcterms:modified>
</cp:coreProperties>
</file>