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1" r:id="rId1"/>
  </p:sldMasterIdLst>
  <p:notesMasterIdLst>
    <p:notesMasterId r:id="rId67"/>
  </p:notesMasterIdLst>
  <p:handoutMasterIdLst>
    <p:handoutMasterId r:id="rId68"/>
  </p:handoutMasterIdLst>
  <p:sldIdLst>
    <p:sldId id="335" r:id="rId2"/>
    <p:sldId id="1059" r:id="rId3"/>
    <p:sldId id="1081" r:id="rId4"/>
    <p:sldId id="1082" r:id="rId5"/>
    <p:sldId id="1083" r:id="rId6"/>
    <p:sldId id="1084" r:id="rId7"/>
    <p:sldId id="1085" r:id="rId8"/>
    <p:sldId id="1086" r:id="rId9"/>
    <p:sldId id="1070" r:id="rId10"/>
    <p:sldId id="1071" r:id="rId11"/>
    <p:sldId id="1072" r:id="rId12"/>
    <p:sldId id="1073" r:id="rId13"/>
    <p:sldId id="1074" r:id="rId14"/>
    <p:sldId id="1060" r:id="rId15"/>
    <p:sldId id="1061" r:id="rId16"/>
    <p:sldId id="1062" r:id="rId17"/>
    <p:sldId id="1023" r:id="rId18"/>
    <p:sldId id="946" r:id="rId19"/>
    <p:sldId id="1022" r:id="rId20"/>
    <p:sldId id="947" r:id="rId21"/>
    <p:sldId id="950" r:id="rId22"/>
    <p:sldId id="1066" r:id="rId23"/>
    <p:sldId id="951" r:id="rId24"/>
    <p:sldId id="952" r:id="rId25"/>
    <p:sldId id="954" r:id="rId26"/>
    <p:sldId id="1024" r:id="rId27"/>
    <p:sldId id="1025" r:id="rId28"/>
    <p:sldId id="956" r:id="rId29"/>
    <p:sldId id="1091" r:id="rId30"/>
    <p:sldId id="957" r:id="rId31"/>
    <p:sldId id="1027" r:id="rId32"/>
    <p:sldId id="1028" r:id="rId33"/>
    <p:sldId id="1029" r:id="rId34"/>
    <p:sldId id="959" r:id="rId35"/>
    <p:sldId id="1088" r:id="rId36"/>
    <p:sldId id="1089" r:id="rId37"/>
    <p:sldId id="961" r:id="rId38"/>
    <p:sldId id="1068" r:id="rId39"/>
    <p:sldId id="1069" r:id="rId40"/>
    <p:sldId id="964" r:id="rId41"/>
    <p:sldId id="1031" r:id="rId42"/>
    <p:sldId id="1030" r:id="rId43"/>
    <p:sldId id="967" r:id="rId44"/>
    <p:sldId id="1032" r:id="rId45"/>
    <p:sldId id="974" r:id="rId46"/>
    <p:sldId id="976" r:id="rId47"/>
    <p:sldId id="977" r:id="rId48"/>
    <p:sldId id="1037" r:id="rId49"/>
    <p:sldId id="1076" r:id="rId50"/>
    <p:sldId id="1077" r:id="rId51"/>
    <p:sldId id="1078" r:id="rId52"/>
    <p:sldId id="1040" r:id="rId53"/>
    <p:sldId id="1041" r:id="rId54"/>
    <p:sldId id="1042" r:id="rId55"/>
    <p:sldId id="1043" r:id="rId56"/>
    <p:sldId id="1044" r:id="rId57"/>
    <p:sldId id="1045" r:id="rId58"/>
    <p:sldId id="1046" r:id="rId59"/>
    <p:sldId id="1047" r:id="rId60"/>
    <p:sldId id="1048" r:id="rId61"/>
    <p:sldId id="1056" r:id="rId62"/>
    <p:sldId id="1052" r:id="rId63"/>
    <p:sldId id="1058" r:id="rId64"/>
    <p:sldId id="1053" r:id="rId65"/>
    <p:sldId id="1054" r:id="rId66"/>
  </p:sldIdLst>
  <p:sldSz cx="9144000" cy="6858000" type="screen4x3"/>
  <p:notesSz cx="6934200" cy="100711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CC"/>
    <a:srgbClr val="CCFFCC"/>
    <a:srgbClr val="FFDD87"/>
    <a:srgbClr val="FFD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22" autoAdjust="0"/>
    <p:restoredTop sz="94683" autoAdjust="0"/>
  </p:normalViewPr>
  <p:slideViewPr>
    <p:cSldViewPr snapToGrid="0">
      <p:cViewPr varScale="1">
        <p:scale>
          <a:sx n="94" d="100"/>
          <a:sy n="94" d="100"/>
        </p:scale>
        <p:origin x="-104" y="-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02"/>
    </p:cViewPr>
  </p:sorterViewPr>
  <p:notesViewPr>
    <p:cSldViewPr snapToGrid="0">
      <p:cViewPr varScale="1">
        <p:scale>
          <a:sx n="54" d="100"/>
          <a:sy n="54" d="100"/>
        </p:scale>
        <p:origin x="-1890" y="-108"/>
      </p:cViewPr>
      <p:guideLst>
        <p:guide orient="horz" pos="3172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67863"/>
            <a:ext cx="30051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9567863"/>
            <a:ext cx="30051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00376F1-73F2-41CB-9F8A-DFE6DF524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1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9325" y="755650"/>
            <a:ext cx="5035550" cy="377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783138"/>
            <a:ext cx="5546725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043CDDB-18AD-4D8A-BBE4-889053665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7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9459" indent="-3036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14552" indent="-24291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00373" indent="-24291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86193" indent="-24291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72014" indent="-24291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57835" indent="-24291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43655" indent="-24291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29476" indent="-24291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334A47-0F64-B742-AEDE-B6006E84EF9B}" type="slidenum">
              <a:rPr lang="en-US"/>
              <a:pPr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1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A3B723D-DB26-447E-885B-F1FBEF8E7513}" type="slidenum">
              <a:rPr lang="en-GB" smtClean="0">
                <a:latin typeface="Times New Roman" pitchFamily="18" charset="0"/>
              </a:rPr>
              <a:pPr/>
              <a:t>13</a:t>
            </a:fld>
            <a:endParaRPr lang="en-GB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239922"/>
            <a:ext cx="7772400" cy="1470025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12628"/>
            <a:ext cx="6400800" cy="687341"/>
          </a:xfrm>
        </p:spPr>
        <p:txBody>
          <a:bodyPr/>
          <a:lstStyle>
            <a:lvl1pPr marL="0" indent="0" algn="ctr">
              <a:buFontTx/>
              <a:buNone/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44525" y="6243471"/>
            <a:ext cx="8499475" cy="182562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3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6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 u="sng">
                <a:latin typeface="Bookman Old Style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Bookman Old Style" pitchFamily="18" charset="0"/>
              </a:defRPr>
            </a:lvl1pPr>
            <a:lvl2pPr>
              <a:defRPr sz="2000">
                <a:latin typeface="Bookman Old Style" pitchFamily="18" charset="0"/>
              </a:defRPr>
            </a:lvl2pPr>
            <a:lvl3pPr>
              <a:defRPr sz="1800">
                <a:latin typeface="Bookman Old Style" pitchFamily="18" charset="0"/>
              </a:defRPr>
            </a:lvl3pPr>
            <a:lvl4pPr>
              <a:defRPr sz="1800">
                <a:latin typeface="Bookman Old Style" pitchFamily="18" charset="0"/>
              </a:defRPr>
            </a:lvl4pPr>
            <a:lvl5pPr>
              <a:defRPr sz="1800">
                <a:latin typeface="Bookman Old Style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8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4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3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2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2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9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6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507163"/>
            <a:ext cx="822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sz="900" dirty="0" smtClean="0"/>
              <a:t>Uses material from </a:t>
            </a:r>
            <a:r>
              <a:rPr lang="en-US" sz="900" i="1" dirty="0" smtClean="0"/>
              <a:t>JAVA: An Introduction to Problem Solving &amp; Programming, 6</a:t>
            </a:r>
            <a:r>
              <a:rPr lang="en-US" sz="900" baseline="30000" dirty="0" smtClean="0"/>
              <a:t>th</a:t>
            </a:r>
            <a:r>
              <a:rPr lang="en-US" sz="900" dirty="0" smtClean="0"/>
              <a:t> Ed. By Walter </a:t>
            </a:r>
            <a:r>
              <a:rPr lang="en-US" sz="900" dirty="0" err="1" smtClean="0"/>
              <a:t>Savitch</a:t>
            </a:r>
            <a:r>
              <a:rPr lang="en-US" sz="900" dirty="0" smtClean="0"/>
              <a:t> ISBN 0132162709</a:t>
            </a:r>
            <a:r>
              <a:rPr lang="en-US" sz="900" dirty="0" smtClean="0">
                <a:cs typeface="Arial" charset="0"/>
              </a:rPr>
              <a:t> © 2012 Pearson Education, Inc.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odeSamples2.htm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1863" y="2519363"/>
            <a:ext cx="7307262" cy="11430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CSCI 1301</a:t>
            </a:r>
            <a:br>
              <a:rPr lang="en-US" b="1" dirty="0" smtClean="0"/>
            </a:br>
            <a:r>
              <a:rPr lang="en-US" sz="3400" dirty="0" smtClean="0"/>
              <a:t>Introduction to Computing and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079875"/>
            <a:ext cx="6400800" cy="519113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Spring 2015</a:t>
            </a:r>
            <a:endParaRPr lang="en-US" sz="3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Another Example</a:t>
            </a:r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690563" y="1639888"/>
            <a:ext cx="4876800" cy="14779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/>
            <a:r>
              <a:rPr lang="en-US" b="1" u="sng">
                <a:latin typeface="Courier New" pitchFamily="49" charset="0"/>
                <a:cs typeface="Courier New" pitchFamily="49" charset="0"/>
              </a:rPr>
              <a:t>Student 1</a:t>
            </a:r>
          </a:p>
          <a:p>
            <a:pPr algn="l"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first-name: 	"Mary"</a:t>
            </a:r>
          </a:p>
          <a:p>
            <a:pPr algn="l"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last-name: 	"Feeney"</a:t>
            </a:r>
          </a:p>
          <a:p>
            <a:pPr algn="l"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email: 	"mfeeny@shotz.edu"</a:t>
            </a:r>
          </a:p>
          <a:p>
            <a:pPr algn="l"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2187575" y="3460750"/>
            <a:ext cx="4876800" cy="14779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/>
            <a:r>
              <a:rPr lang="en-US" b="1" u="sng">
                <a:latin typeface="Courier New" pitchFamily="49" charset="0"/>
                <a:cs typeface="Courier New" pitchFamily="49" charset="0"/>
              </a:rPr>
              <a:t>Student 2</a:t>
            </a:r>
          </a:p>
          <a:p>
            <a:pPr algn="l"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first-name: 	"Martin"</a:t>
            </a:r>
          </a:p>
          <a:p>
            <a:pPr algn="l"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last-name: 	"Kosnowski"</a:t>
            </a:r>
          </a:p>
          <a:p>
            <a:pPr algn="l"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email: 	"mk@shotz.edu"</a:t>
            </a:r>
          </a:p>
          <a:p>
            <a:pPr algn="l"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9941" name="TextBox 3"/>
          <p:cNvSpPr txBox="1">
            <a:spLocks noChangeArrowheads="1"/>
          </p:cNvSpPr>
          <p:nvPr/>
        </p:nvSpPr>
        <p:spPr bwMode="auto">
          <a:xfrm>
            <a:off x="438150" y="5195888"/>
            <a:ext cx="82121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buFont typeface="Arial" pitchFamily="34" charset="0"/>
              <a:buChar char="•"/>
            </a:pPr>
            <a:r>
              <a:rPr lang="en-US"/>
              <a:t>Every object of the same class has the same attributes…</a:t>
            </a:r>
          </a:p>
          <a:p>
            <a:pPr lvl="1" algn="l" eaLnBrk="1" hangingPunct="1">
              <a:buFont typeface="Arial" pitchFamily="34" charset="0"/>
              <a:buChar char="•"/>
            </a:pPr>
            <a:r>
              <a:rPr lang="en-US"/>
              <a:t>…but likely different values for the attributes.</a:t>
            </a:r>
          </a:p>
          <a:p>
            <a:pPr algn="l" eaLnBrk="1" hangingPunct="1">
              <a:buFont typeface="Arial" pitchFamily="34" charset="0"/>
              <a:buChar char="•"/>
            </a:pPr>
            <a:r>
              <a:rPr lang="en-US"/>
              <a:t>The class (e.g.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/>
              <a:t>) defines a blueprint/schema for the objects in it. </a:t>
            </a:r>
          </a:p>
        </p:txBody>
      </p:sp>
    </p:spTree>
    <p:extLst>
      <p:ext uri="{BB962C8B-B14F-4D97-AF65-F5344CB8AC3E}">
        <p14:creationId xmlns:p14="http://schemas.microsoft.com/office/powerpoint/2010/main" val="19753627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Classes in Java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366838"/>
            <a:ext cx="8283575" cy="4525962"/>
          </a:xfrm>
          <a:noFill/>
        </p:spPr>
        <p:txBody>
          <a:bodyPr lIns="92075" tIns="46038" rIns="92075" bIns="46038"/>
          <a:lstStyle/>
          <a:p>
            <a:pPr algn="just">
              <a:spcBef>
                <a:spcPts val="600"/>
              </a:spcBef>
            </a:pPr>
            <a:r>
              <a:rPr lang="en-US" sz="2400" smtClean="0"/>
              <a:t>Java is an object oriented programming language.</a:t>
            </a:r>
          </a:p>
          <a:p>
            <a:pPr algn="just">
              <a:spcBef>
                <a:spcPts val="600"/>
              </a:spcBef>
            </a:pPr>
            <a:r>
              <a:rPr lang="en-US" sz="2400" smtClean="0"/>
              <a:t>A Java class definition might look something like this: </a:t>
            </a:r>
          </a:p>
          <a:p>
            <a:pPr algn="just">
              <a:spcBef>
                <a:spcPct val="60000"/>
              </a:spcBef>
            </a:pPr>
            <a:endParaRPr lang="en-US" sz="2400" i="1" smtClean="0"/>
          </a:p>
        </p:txBody>
      </p:sp>
      <p:grpSp>
        <p:nvGrpSpPr>
          <p:cNvPr id="40964" name="Group 22"/>
          <p:cNvGrpSpPr>
            <a:grpSpLocks/>
          </p:cNvGrpSpPr>
          <p:nvPr/>
        </p:nvGrpSpPr>
        <p:grpSpPr bwMode="auto">
          <a:xfrm>
            <a:off x="322263" y="2349500"/>
            <a:ext cx="9116886" cy="3889375"/>
            <a:chOff x="322728" y="2538532"/>
            <a:chExt cx="9117140" cy="3889179"/>
          </a:xfrm>
        </p:grpSpPr>
        <p:sp>
          <p:nvSpPr>
            <p:cNvPr id="40965" name="Rectangle 3"/>
            <p:cNvSpPr txBox="1">
              <a:spLocks noChangeArrowheads="1"/>
            </p:cNvSpPr>
            <p:nvPr/>
          </p:nvSpPr>
          <p:spPr bwMode="auto">
            <a:xfrm>
              <a:off x="1214731" y="2918029"/>
              <a:ext cx="6333565" cy="3509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public class Student { 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public String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firstName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public String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lastName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public String email;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public void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addCourse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(Course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aCourse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){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  {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// (This is a comment); 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//  More code should go here. 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  }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public void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printSchedule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(){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  {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// Again More code should go here. 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  }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// Etc. More code could go here. 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966" name="TextBox 1"/>
            <p:cNvSpPr txBox="1">
              <a:spLocks noChangeArrowheads="1"/>
            </p:cNvSpPr>
            <p:nvPr/>
          </p:nvSpPr>
          <p:spPr bwMode="auto">
            <a:xfrm>
              <a:off x="5916769" y="3459525"/>
              <a:ext cx="2528702" cy="523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eaLnBrk="1" hangingPunct="1"/>
              <a:r>
                <a:rPr lang="en-US" sz="1400" b="1" dirty="0">
                  <a:solidFill>
                    <a:srgbClr val="FF0000"/>
                  </a:solidFill>
                </a:rPr>
                <a:t>Variables defining </a:t>
              </a:r>
              <a:endParaRPr lang="en-US" sz="1400" b="1" dirty="0" smtClean="0">
                <a:solidFill>
                  <a:srgbClr val="FF0000"/>
                </a:solidFill>
              </a:endParaRPr>
            </a:p>
            <a:p>
              <a:pPr algn="l" eaLnBrk="1" hangingPunct="1"/>
              <a:r>
                <a:rPr lang="en-US" sz="1400" b="1" dirty="0" smtClean="0">
                  <a:solidFill>
                    <a:srgbClr val="FF0000"/>
                  </a:solidFill>
                </a:rPr>
                <a:t>attributes </a:t>
              </a:r>
              <a:r>
                <a:rPr lang="en-US" sz="1400" b="1" dirty="0">
                  <a:solidFill>
                    <a:srgbClr val="FF0000"/>
                  </a:solidFill>
                </a:rPr>
                <a:t>of the class</a:t>
              </a:r>
            </a:p>
          </p:txBody>
        </p:sp>
        <p:cxnSp>
          <p:nvCxnSpPr>
            <p:cNvPr id="40967" name="Straight Arrow Connector 4"/>
            <p:cNvCxnSpPr>
              <a:cxnSpLocks noChangeShapeType="1"/>
            </p:cNvCxnSpPr>
            <p:nvPr/>
          </p:nvCxnSpPr>
          <p:spPr bwMode="auto">
            <a:xfrm flipH="1">
              <a:off x="4894775" y="3613412"/>
              <a:ext cx="932329" cy="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68" name="TextBox 9"/>
            <p:cNvSpPr txBox="1">
              <a:spLocks noChangeArrowheads="1"/>
            </p:cNvSpPr>
            <p:nvPr/>
          </p:nvSpPr>
          <p:spPr bwMode="auto">
            <a:xfrm>
              <a:off x="6571169" y="4642872"/>
              <a:ext cx="2868699" cy="954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eaLnBrk="1" hangingPunct="1"/>
              <a:r>
                <a:rPr lang="en-US" sz="1400" b="1" dirty="0">
                  <a:solidFill>
                    <a:srgbClr val="FF0000"/>
                  </a:solidFill>
                </a:rPr>
                <a:t>Methods defining behaviors of the 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class. The </a:t>
              </a:r>
              <a:r>
                <a:rPr lang="en-US" sz="1400" b="1" dirty="0">
                  <a:solidFill>
                    <a:srgbClr val="FF0000"/>
                  </a:solidFill>
                </a:rPr>
                <a:t>first method takes an argument, which it uses to do its stuff. </a:t>
              </a:r>
            </a:p>
          </p:txBody>
        </p:sp>
        <p:cxnSp>
          <p:nvCxnSpPr>
            <p:cNvPr id="40969" name="Straight Arrow Connector 10"/>
            <p:cNvCxnSpPr>
              <a:cxnSpLocks noChangeShapeType="1"/>
            </p:cNvCxnSpPr>
            <p:nvPr/>
          </p:nvCxnSpPr>
          <p:spPr bwMode="auto">
            <a:xfrm flipH="1">
              <a:off x="5164271" y="5092588"/>
              <a:ext cx="1388975" cy="17033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0" name="Straight Arrow Connector 11"/>
            <p:cNvCxnSpPr>
              <a:cxnSpLocks noChangeShapeType="1"/>
            </p:cNvCxnSpPr>
            <p:nvPr/>
          </p:nvCxnSpPr>
          <p:spPr bwMode="auto">
            <a:xfrm flipH="1" flipV="1">
              <a:off x="5827104" y="4429243"/>
              <a:ext cx="726140" cy="663347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71" name="TextBox 14"/>
            <p:cNvSpPr txBox="1">
              <a:spLocks noChangeArrowheads="1"/>
            </p:cNvSpPr>
            <p:nvPr/>
          </p:nvSpPr>
          <p:spPr bwMode="auto">
            <a:xfrm>
              <a:off x="4186518" y="2538532"/>
              <a:ext cx="12729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eaLnBrk="1" hangingPunct="1"/>
              <a:r>
                <a:rPr lang="en-US" sz="1400" b="1" dirty="0">
                  <a:solidFill>
                    <a:srgbClr val="FF0000"/>
                  </a:solidFill>
                </a:rPr>
                <a:t>Class name </a:t>
              </a:r>
            </a:p>
          </p:txBody>
        </p:sp>
        <p:cxnSp>
          <p:nvCxnSpPr>
            <p:cNvPr id="40972" name="Straight Arrow Connector 15"/>
            <p:cNvCxnSpPr>
              <a:cxnSpLocks noChangeShapeType="1"/>
            </p:cNvCxnSpPr>
            <p:nvPr/>
          </p:nvCxnSpPr>
          <p:spPr bwMode="auto">
            <a:xfrm flipH="1">
              <a:off x="3290047" y="2718853"/>
              <a:ext cx="896471" cy="199176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73" name="TextBox 20"/>
            <p:cNvSpPr txBox="1">
              <a:spLocks noChangeArrowheads="1"/>
            </p:cNvSpPr>
            <p:nvPr/>
          </p:nvSpPr>
          <p:spPr bwMode="auto">
            <a:xfrm>
              <a:off x="322728" y="4269295"/>
              <a:ext cx="12729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eaLnBrk="1" hangingPunct="1"/>
              <a:r>
                <a:rPr lang="en-US" sz="1400" b="1">
                  <a:solidFill>
                    <a:srgbClr val="FF0000"/>
                  </a:solidFill>
                </a:rPr>
                <a:t>Class </a:t>
              </a:r>
            </a:p>
            <a:p>
              <a:pPr algn="l" eaLnBrk="1" hangingPunct="1"/>
              <a:r>
                <a:rPr lang="en-US" sz="1400" b="1">
                  <a:solidFill>
                    <a:srgbClr val="FF0000"/>
                  </a:solidFill>
                </a:rPr>
                <a:t>body</a:t>
              </a:r>
            </a:p>
          </p:txBody>
        </p:sp>
        <p:sp>
          <p:nvSpPr>
            <p:cNvPr id="22" name="Left Brace 21"/>
            <p:cNvSpPr/>
            <p:nvPr/>
          </p:nvSpPr>
          <p:spPr bwMode="auto">
            <a:xfrm>
              <a:off x="1021251" y="3335417"/>
              <a:ext cx="287346" cy="3092294"/>
            </a:xfrm>
            <a:prstGeom prst="leftBrace">
              <a:avLst>
                <a:gd name="adj1" fmla="val 8333"/>
                <a:gd name="adj2" fmla="val 36667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n w="28575">
                  <a:solidFill>
                    <a:schemeClr val="tx1"/>
                  </a:solidFill>
                </a:ln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56960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" y="303213"/>
            <a:ext cx="893445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Class Files and Programs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Every program we have created has consisted of a single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Java</a:t>
            </a:r>
            <a:r>
              <a:rPr lang="en-US" dirty="0"/>
              <a:t> class </a:t>
            </a:r>
            <a:r>
              <a:rPr lang="en-US" dirty="0" smtClean="0"/>
              <a:t>definition. </a:t>
            </a:r>
          </a:p>
          <a:p>
            <a:pPr eaLnBrk="1" hangingPunct="1"/>
            <a:r>
              <a:rPr lang="en-US" dirty="0" smtClean="0"/>
              <a:t>The source file ends in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.java</a:t>
            </a:r>
            <a:r>
              <a:rPr lang="en-US" dirty="0" smtClean="0"/>
              <a:t>. </a:t>
            </a:r>
          </a:p>
          <a:p>
            <a:pPr eaLnBrk="1" hangingPunct="1"/>
            <a:r>
              <a:rPr lang="en-US" dirty="0" smtClean="0"/>
              <a:t>A program might consist of many such definitions. </a:t>
            </a:r>
          </a:p>
          <a:p>
            <a:pPr eaLnBrk="1" hangingPunct="1"/>
            <a:r>
              <a:rPr lang="en-US" dirty="0" smtClean="0"/>
              <a:t>The source files are compiled into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.class</a:t>
            </a:r>
            <a:r>
              <a:rPr lang="en-US" dirty="0" smtClean="0"/>
              <a:t> files.</a:t>
            </a:r>
          </a:p>
          <a:p>
            <a:pPr eaLnBrk="1" hangingPunct="1"/>
            <a:r>
              <a:rPr lang="en-US" dirty="0" smtClean="0"/>
              <a:t>Classes can be compiled separately.</a:t>
            </a:r>
          </a:p>
          <a:p>
            <a:pPr eaLnBrk="1" hangingPunct="1"/>
            <a:r>
              <a:rPr lang="en-US" dirty="0" smtClean="0"/>
              <a:t>Existing class files can be used in new programs. </a:t>
            </a:r>
          </a:p>
          <a:p>
            <a:pPr eaLnBrk="1" hangingPunct="1"/>
            <a:r>
              <a:rPr lang="en-US" dirty="0" smtClean="0"/>
              <a:t>Files of the same program are typically bundled together in a common directory.</a:t>
            </a:r>
          </a:p>
          <a:p>
            <a:pPr lvl="1" eaLnBrk="1" hangingPunct="1"/>
            <a:r>
              <a:rPr lang="en-US" dirty="0" smtClean="0"/>
              <a:t>For instance, c:\csci1301\project4 </a:t>
            </a:r>
          </a:p>
        </p:txBody>
      </p:sp>
    </p:spTree>
    <p:extLst>
      <p:ext uri="{BB962C8B-B14F-4D97-AF65-F5344CB8AC3E}">
        <p14:creationId xmlns:p14="http://schemas.microsoft.com/office/powerpoint/2010/main" val="265405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455738"/>
            <a:ext cx="3649663" cy="42973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Bother?</a:t>
            </a:r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>
          <a:xfrm>
            <a:off x="323850" y="1282700"/>
            <a:ext cx="4893609" cy="508158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800" dirty="0" smtClean="0"/>
              <a:t>As program size increases, it’s more difficult to maintain and keep free of errors.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We can’t effectively write everything in a single main method. </a:t>
            </a:r>
          </a:p>
          <a:p>
            <a:pPr marL="339725" lvl="1">
              <a:spcAft>
                <a:spcPts val="1200"/>
              </a:spcAft>
            </a:pPr>
            <a:r>
              <a:rPr lang="en-US" sz="1800" i="1" dirty="0" smtClean="0"/>
              <a:t>Alan Kay</a:t>
            </a:r>
            <a:r>
              <a:rPr lang="en-US" sz="1800" dirty="0" smtClean="0"/>
              <a:t>: Small programs are like dog houses, big ones are like cathedrals.</a:t>
            </a:r>
          </a:p>
          <a:p>
            <a:pPr>
              <a:spcAft>
                <a:spcPts val="1200"/>
              </a:spcAft>
            </a:pPr>
            <a:r>
              <a:rPr lang="en-US" sz="1800" b="1" dirty="0" smtClean="0"/>
              <a:t>Object Oriented programming </a:t>
            </a:r>
            <a:r>
              <a:rPr lang="en-US" sz="1800" dirty="0" smtClean="0"/>
              <a:t>(</a:t>
            </a:r>
            <a:r>
              <a:rPr lang="en-US" sz="1800" b="1" dirty="0" smtClean="0"/>
              <a:t>OOP</a:t>
            </a:r>
            <a:r>
              <a:rPr lang="en-US" sz="1800" dirty="0" smtClean="0"/>
              <a:t>)   adds structure to a program. 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It promotes modularity, extensibility, reusability, maintainability. </a:t>
            </a:r>
          </a:p>
          <a:p>
            <a:pPr>
              <a:spcAft>
                <a:spcPts val="1200"/>
              </a:spcAft>
            </a:pPr>
            <a:endParaRPr lang="en-US" sz="1800" dirty="0" smtClean="0"/>
          </a:p>
          <a:p>
            <a:pPr algn="just">
              <a:spcAft>
                <a:spcPts val="1200"/>
              </a:spcAft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59300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1338" y="309507"/>
            <a:ext cx="8337176" cy="63401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Dog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	// These 3 are instance variables.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breed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	// Every instance of Dog will have values for them. 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		// The values will vary from instance to instance. 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writeOutput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>
              <a:tabLst>
                <a:tab pos="233363" algn="l"/>
              </a:tabLst>
            </a:pP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"Name: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tabLst>
                <a:tab pos="233363" algn="l"/>
              </a:tabLst>
            </a:pPr>
            <a:r>
              <a:rPr lang="en-US" sz="1400" i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"Breed: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breed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tabLst>
                <a:tab pos="233363" algn="l"/>
              </a:tabLst>
            </a:pPr>
            <a:r>
              <a:rPr lang="en-US" sz="1400" i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"Age in calendar years: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tabLst>
                <a:tab pos="233363" algn="l"/>
              </a:tabLst>
            </a:pPr>
            <a:r>
              <a:rPr lang="en-US" sz="1400" i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"Age in human years: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getAgeInHumanYears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algn="l">
              <a:tabLst>
                <a:tab pos="233363" algn="l"/>
              </a:tabLst>
            </a:pPr>
            <a:r>
              <a:rPr lang="en-US" sz="1400" i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getAgeInHumanYears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0;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&lt;= 2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>
              <a:tabLst>
                <a:tab pos="45720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* 11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tabLst>
                <a:tab pos="233363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else</a:t>
            </a:r>
            <a:endParaRPr lang="en-US" sz="1400" b="1" dirty="0">
              <a:solidFill>
                <a:srgbClr val="7F0055"/>
              </a:solidFill>
              <a:latin typeface="Consolas"/>
            </a:endParaRPr>
          </a:p>
          <a:p>
            <a:pPr algn="l">
              <a:tabLst>
                <a:tab pos="233363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>
              <a:tabLst>
                <a:tab pos="233363" algn="l"/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22 + ((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-2) * 5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tabLst>
                <a:tab pos="233363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tabLst>
                <a:tab pos="233363" algn="l"/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}}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86079" y="3856600"/>
            <a:ext cx="2649085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i="1" dirty="0" smtClean="0"/>
              <a:t>The access modifier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i="1" dirty="0" smtClean="0"/>
              <a:t> means that other classes can access the variables and methods.</a:t>
            </a:r>
          </a:p>
          <a:p>
            <a:pPr algn="l"/>
            <a:endParaRPr lang="en-US" i="1" dirty="0"/>
          </a:p>
          <a:p>
            <a:pPr algn="l"/>
            <a:r>
              <a:rPr lang="en-US" i="1" dirty="0" smtClean="0"/>
              <a:t>Using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i="1" dirty="0"/>
              <a:t> </a:t>
            </a:r>
            <a:r>
              <a:rPr lang="en-US" i="1" dirty="0" smtClean="0"/>
              <a:t>is bad form; it exposes too much of the class.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9497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 Class and Its Methods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235387" y="1166441"/>
            <a:ext cx="3621741" cy="4525963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Once the class (Dog) is defined, we can create instances of it. </a:t>
            </a:r>
          </a:p>
          <a:p>
            <a:pPr lvl="1" eaLnBrk="1" hangingPunct="1"/>
            <a:r>
              <a:rPr lang="en-US" dirty="0" smtClean="0"/>
              <a:t>As many as we need</a:t>
            </a:r>
          </a:p>
          <a:p>
            <a:pPr eaLnBrk="1" hangingPunct="1"/>
            <a:r>
              <a:rPr lang="en-US" dirty="0" smtClean="0"/>
              <a:t>This is called instantiating an object.</a:t>
            </a:r>
          </a:p>
          <a:p>
            <a:pPr eaLnBrk="1" hangingPunct="1"/>
            <a:r>
              <a:rPr lang="en-US" dirty="0" smtClean="0"/>
              <a:t>Note the syntax: 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sz="1400" kern="1200" dirty="0" smtClean="0">
                <a:solidFill>
                  <a:srgbClr val="000000"/>
                </a:solidFill>
                <a:latin typeface="Consolas"/>
              </a:rPr>
              <a:t>Dog </a:t>
            </a:r>
            <a:r>
              <a:rPr lang="en-US" sz="1400" kern="1200" dirty="0" err="1">
                <a:solidFill>
                  <a:srgbClr val="000000"/>
                </a:solidFill>
                <a:latin typeface="Consolas"/>
              </a:rPr>
              <a:t>balto</a:t>
            </a:r>
            <a:r>
              <a:rPr lang="en-US" sz="1400" kern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kern="12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kern="1200" dirty="0">
                <a:solidFill>
                  <a:srgbClr val="000000"/>
                </a:solidFill>
                <a:latin typeface="Consolas"/>
              </a:rPr>
              <a:t> Dog();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268941" y="1166441"/>
            <a:ext cx="4572000" cy="52629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DogDemo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Dog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balto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Dog();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balto.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/>
              </a:rPr>
              <a:t>Balto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balto.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8;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balto.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</a:rPr>
              <a:t>breed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"Siberian Husky"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balto.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writeOutput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();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Dog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scooby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Dog();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"Scooby"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42;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</a:rPr>
              <a:t>breed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"Great Dane"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(scooby.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is a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breed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"He is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years old, or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scooby.getAgeInHumanYears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in human years."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43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a Class and Its Methods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235387" y="1166441"/>
            <a:ext cx="3621741" cy="4525963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1800" kern="1200" dirty="0" err="1" smtClean="0">
                <a:solidFill>
                  <a:srgbClr val="000000"/>
                </a:solidFill>
                <a:latin typeface="Consolas"/>
              </a:rPr>
              <a:t>balto</a:t>
            </a:r>
            <a:r>
              <a:rPr lang="en-US" sz="1800" kern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/>
              <a:t>and </a:t>
            </a:r>
            <a:r>
              <a:rPr lang="en-US" sz="1800" kern="1200" dirty="0" err="1" smtClean="0">
                <a:solidFill>
                  <a:srgbClr val="000000"/>
                </a:solidFill>
                <a:latin typeface="Consolas"/>
              </a:rPr>
              <a:t>scooby</a:t>
            </a:r>
            <a:r>
              <a:rPr lang="en-US" sz="1800" kern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/>
              <a:t>are both variables declared to be of type </a:t>
            </a:r>
            <a:r>
              <a:rPr lang="en-US" sz="1800" kern="1200" dirty="0" smtClean="0">
                <a:solidFill>
                  <a:srgbClr val="000000"/>
                </a:solidFill>
                <a:latin typeface="Consolas"/>
              </a:rPr>
              <a:t>Dog</a:t>
            </a:r>
            <a:r>
              <a:rPr lang="en-US" sz="1800" dirty="0" smtClean="0"/>
              <a:t>. </a:t>
            </a:r>
          </a:p>
          <a:p>
            <a:pPr eaLnBrk="1" hangingPunct="1"/>
            <a:r>
              <a:rPr lang="en-US" sz="1800" dirty="0" smtClean="0"/>
              <a:t>They are </a:t>
            </a:r>
            <a:r>
              <a:rPr lang="en-US" sz="1800" i="1" dirty="0" smtClean="0"/>
              <a:t>reference</a:t>
            </a:r>
            <a:r>
              <a:rPr lang="en-US" sz="1800" dirty="0" smtClean="0"/>
              <a:t> </a:t>
            </a:r>
            <a:r>
              <a:rPr lang="en-US" sz="1800" i="1" dirty="0" smtClean="0"/>
              <a:t>variables</a:t>
            </a:r>
            <a:r>
              <a:rPr lang="en-US" sz="1800" dirty="0" smtClean="0"/>
              <a:t>. </a:t>
            </a:r>
          </a:p>
          <a:p>
            <a:pPr eaLnBrk="1" hangingPunct="1"/>
            <a:r>
              <a:rPr lang="en-US" sz="1800" dirty="0" smtClean="0"/>
              <a:t>Each represents an instance of the class Dog.</a:t>
            </a:r>
          </a:p>
          <a:p>
            <a:pPr eaLnBrk="1" hangingPunct="1"/>
            <a:r>
              <a:rPr lang="en-US" sz="1800" dirty="0" smtClean="0"/>
              <a:t>Each has its own instance variables which can be set independently. </a:t>
            </a:r>
          </a:p>
          <a:p>
            <a:pPr marL="0" indent="0" eaLnBrk="1" hangingPunct="1">
              <a:buNone/>
            </a:pPr>
            <a:endParaRPr lang="en-US" sz="1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68941" y="1166441"/>
            <a:ext cx="4572000" cy="54784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DogDemo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Dog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balto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b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alto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Dog();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balto.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/>
              </a:rPr>
              <a:t>Balto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balto.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8;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balto.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breed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"Siberian Husky"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balto.</a:t>
            </a:r>
            <a:r>
              <a:rPr lang="en-US" sz="1400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writeOutput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();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Dog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scooby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Dog();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"Scooby"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42;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breed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"Great Dane"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(scooby.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is a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breed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"He is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years old, or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scooby.getAgeInHumanYears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in human years."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924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Methods: Syntax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367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The general form of a method declaration is given below.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The first line is the method header (or signature).  Inside the brackets is the method body.</a:t>
            </a:r>
          </a:p>
          <a:p>
            <a:pPr eaLnBrk="1" hangingPunct="1"/>
            <a:r>
              <a:rPr lang="en-US" dirty="0" smtClean="0"/>
              <a:t>Parameters is a list of arguments; the values of the arguments can be used within the method. </a:t>
            </a:r>
          </a:p>
          <a:p>
            <a:pPr lvl="1" eaLnBrk="1" hangingPunct="1"/>
            <a:r>
              <a:rPr lang="en-US" dirty="0" smtClean="0"/>
              <a:t>Like </a:t>
            </a:r>
            <a:r>
              <a:rPr lang="en-US" dirty="0" err="1" smtClean="0"/>
              <a:t>System.out.println</a:t>
            </a:r>
            <a:r>
              <a:rPr lang="en-US" dirty="0" smtClean="0"/>
              <a:t>(“hello”) – “hello” is argument used in the method </a:t>
            </a:r>
            <a:r>
              <a:rPr lang="en-US" dirty="0" err="1" smtClean="0"/>
              <a:t>println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0636" y="1991697"/>
            <a:ext cx="8337176" cy="9541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 err="1" smtClean="0">
                <a:solidFill>
                  <a:srgbClr val="000000"/>
                </a:solidFill>
                <a:latin typeface="Consolas"/>
              </a:rPr>
              <a:t>returnType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 err="1" smtClean="0">
                <a:solidFill>
                  <a:srgbClr val="000000"/>
                </a:solidFill>
                <a:latin typeface="Consolas"/>
              </a:rPr>
              <a:t>methodName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(Parameters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	//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Statements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2532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5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Methods are "invoked" or "called” from the other classes or main.</a:t>
            </a:r>
          </a:p>
          <a:p>
            <a:pPr eaLnBrk="1" hangingPunct="1"/>
            <a:r>
              <a:rPr lang="en-US" dirty="0" smtClean="0"/>
              <a:t>Two kinds of Java methods</a:t>
            </a:r>
          </a:p>
          <a:p>
            <a:pPr lvl="1" eaLnBrk="1" hangingPunct="1"/>
            <a:r>
              <a:rPr lang="en-US" sz="2200" dirty="0" smtClean="0"/>
              <a:t>Those with return values.</a:t>
            </a:r>
          </a:p>
          <a:p>
            <a:pPr lvl="1" eaLnBrk="1" hangingPunct="1"/>
            <a:r>
              <a:rPr lang="en-US" sz="2200" dirty="0" smtClean="0"/>
              <a:t>Those without (return type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sz="2200" dirty="0" smtClean="0"/>
              <a:t>)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writeOutput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() </a:t>
            </a:r>
            <a:r>
              <a:rPr lang="en-US" dirty="0" smtClean="0"/>
              <a:t>method is a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dirty="0" smtClean="0"/>
              <a:t> method.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When called, the above method performs an action but returns no value.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590" y="3541967"/>
            <a:ext cx="8337176" cy="18158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writeOutput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>
              <a:tabLst>
                <a:tab pos="233363" algn="l"/>
              </a:tabLst>
            </a:pP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"Name: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tabLst>
                <a:tab pos="233363" algn="l"/>
              </a:tabLst>
            </a:pPr>
            <a:r>
              <a:rPr lang="en-US" sz="1400" i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"Breed: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breed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tabLst>
                <a:tab pos="233363" algn="l"/>
              </a:tabLst>
            </a:pPr>
            <a:r>
              <a:rPr lang="en-US" sz="1400" i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"Age in calendar years: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tabLst>
                <a:tab pos="233363" algn="l"/>
              </a:tabLst>
            </a:pPr>
            <a:r>
              <a:rPr lang="en-US" sz="1400" i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"Age in human years: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getAgeInHumanYears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algn="l">
              <a:tabLst>
                <a:tab pos="233363" algn="l"/>
              </a:tabLst>
            </a:pPr>
            <a:r>
              <a:rPr lang="en-US" sz="1400" i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6424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Methods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5558" y="1244969"/>
            <a:ext cx="4572000" cy="11695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Dog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balto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Dog();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balto.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/>
              </a:rPr>
              <a:t>Balto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balto.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8;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balto.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breed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"Siberian Husky"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balto.</a:t>
            </a:r>
            <a:r>
              <a:rPr lang="en-US" sz="1400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writeOutput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1740" y="2371223"/>
            <a:ext cx="8229600" cy="4266715"/>
          </a:xfrm>
        </p:spPr>
        <p:txBody>
          <a:bodyPr/>
          <a:lstStyle/>
          <a:p>
            <a:pPr eaLnBrk="1" hangingPunct="1"/>
            <a:r>
              <a:rPr lang="en-US" dirty="0" smtClean="0"/>
              <a:t>Note that this code occurs in the main method (in a separate class – not in Dog).  We create an object of type Dog and then we can invoke its methods (</a:t>
            </a:r>
            <a:r>
              <a:rPr lang="en-US" dirty="0" err="1" smtClean="0"/>
              <a:t>writeOutput</a:t>
            </a:r>
            <a:r>
              <a:rPr lang="en-US" dirty="0" smtClean="0"/>
              <a:t>()).</a:t>
            </a:r>
          </a:p>
          <a:p>
            <a:pPr eaLnBrk="1" hangingPunct="1"/>
            <a:r>
              <a:rPr lang="en-US" dirty="0" smtClean="0"/>
              <a:t>To invoke an instance method:</a:t>
            </a:r>
          </a:p>
          <a:p>
            <a:pPr lvl="1" eaLnBrk="1" hangingPunct="1"/>
            <a:r>
              <a:rPr lang="en-US" dirty="0" smtClean="0"/>
              <a:t>The invocation begins with the object’s variable name,</a:t>
            </a:r>
          </a:p>
          <a:p>
            <a:pPr lvl="1" eaLnBrk="1" hangingPunct="1"/>
            <a:r>
              <a:rPr lang="en-US" dirty="0"/>
              <a:t>t</a:t>
            </a:r>
            <a:r>
              <a:rPr lang="en-US" dirty="0" smtClean="0"/>
              <a:t>hen ‘.’ followed by the method name,</a:t>
            </a:r>
          </a:p>
          <a:p>
            <a:pPr lvl="1" eaLnBrk="1" hangingPunct="1"/>
            <a:r>
              <a:rPr lang="en-US" dirty="0"/>
              <a:t>f</a:t>
            </a:r>
            <a:r>
              <a:rPr lang="en-US" dirty="0" smtClean="0"/>
              <a:t>ollowed by parentheses (and possible arguments), and ending in a ‘;’.</a:t>
            </a:r>
          </a:p>
          <a:p>
            <a:pPr lvl="1" eaLnBrk="1" hangingPunct="1"/>
            <a:r>
              <a:rPr lang="en-US" dirty="0" smtClean="0"/>
              <a:t>Note: the method can only be called on objects of the class for which the method is defined. Called on a Dog Object!</a:t>
            </a:r>
          </a:p>
          <a:p>
            <a:pPr lvl="1" eaLnBrk="1" hangingPunct="1"/>
            <a:r>
              <a:rPr lang="en-US" dirty="0" smtClean="0"/>
              <a:t>Methods are defined within a class. </a:t>
            </a:r>
          </a:p>
        </p:txBody>
      </p:sp>
    </p:spTree>
    <p:extLst>
      <p:ext uri="{BB962C8B-B14F-4D97-AF65-F5344CB8AC3E}">
        <p14:creationId xmlns:p14="http://schemas.microsoft.com/office/powerpoint/2010/main" val="108795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0913" cy="4525963"/>
          </a:xfrm>
        </p:spPr>
        <p:txBody>
          <a:bodyPr/>
          <a:lstStyle/>
          <a:p>
            <a:r>
              <a:rPr lang="en-US" dirty="0" smtClean="0"/>
              <a:t>Project 4 due April 3</a:t>
            </a:r>
            <a:r>
              <a:rPr lang="en-US" baseline="30000" dirty="0" smtClean="0"/>
              <a:t>rd</a:t>
            </a:r>
            <a:endParaRPr lang="en-US" dirty="0" smtClean="0"/>
          </a:p>
          <a:p>
            <a:r>
              <a:rPr lang="en-US" sz="2200" dirty="0" smtClean="0"/>
              <a:t>Lab 8 due March 20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, 9PM</a:t>
            </a:r>
          </a:p>
          <a:p>
            <a:r>
              <a:rPr lang="en-US" dirty="0" smtClean="0"/>
              <a:t>This week: Cover sections 5.1 – 5.3</a:t>
            </a:r>
          </a:p>
          <a:p>
            <a:pPr lvl="1"/>
            <a:r>
              <a:rPr lang="en-US" dirty="0" smtClean="0"/>
              <a:t>Read chapter 5.  Read it twice.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Withdrawal Date: March 19th</a:t>
            </a:r>
          </a:p>
          <a:p>
            <a:endParaRPr lang="en-US" dirty="0" smtClean="0"/>
          </a:p>
          <a:p>
            <a:r>
              <a:rPr lang="en-US" dirty="0" smtClean="0"/>
              <a:t>Exam 2: TBA</a:t>
            </a:r>
          </a:p>
          <a:p>
            <a:r>
              <a:rPr lang="en-US" dirty="0" smtClean="0"/>
              <a:t>Review for Exam 2: TBA</a:t>
            </a:r>
          </a:p>
          <a:p>
            <a:endParaRPr lang="en-US" dirty="0"/>
          </a:p>
          <a:p>
            <a:r>
              <a:rPr lang="en-US" dirty="0" smtClean="0"/>
              <a:t>ICPC Practice: Wednesdays 5-6 in BOYD 306</a:t>
            </a:r>
          </a:p>
          <a:p>
            <a:r>
              <a:rPr lang="en-US" dirty="0" smtClean="0"/>
              <a:t>Google is coming!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5839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Methods with Return Values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9165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 method that returns a non-void value can be used like a variable or value.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0586" y="2618771"/>
            <a:ext cx="6167718" cy="13849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Dog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scooby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Dog();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"Scooby"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42;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breed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"Great Dane"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scooby.getAgeInHumanYears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in human years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i="1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2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Methods That Return a Value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7475"/>
            <a:ext cx="8686800" cy="4837113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method header declares the return type. </a:t>
            </a:r>
          </a:p>
          <a:p>
            <a:pPr eaLnBrk="1" hangingPunct="1"/>
            <a:r>
              <a:rPr lang="en-US" dirty="0" smtClean="0"/>
              <a:t>The last statement executed is a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dirty="0"/>
              <a:t> </a:t>
            </a:r>
            <a:r>
              <a:rPr lang="en-US" dirty="0" smtClean="0"/>
              <a:t>statement.</a:t>
            </a:r>
          </a:p>
          <a:p>
            <a:pPr lvl="1" eaLnBrk="1" hangingPunct="1"/>
            <a:r>
              <a:rPr lang="en-US" dirty="0" smtClean="0"/>
              <a:t> Syntax: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dirty="0"/>
              <a:t> </a:t>
            </a:r>
            <a:r>
              <a:rPr lang="en-US" i="1" dirty="0" smtClean="0"/>
              <a:t>value</a:t>
            </a:r>
            <a:r>
              <a:rPr lang="en-US" dirty="0" smtClean="0"/>
              <a:t>;</a:t>
            </a:r>
          </a:p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dirty="0"/>
              <a:t> </a:t>
            </a:r>
            <a:r>
              <a:rPr lang="en-US" dirty="0" smtClean="0"/>
              <a:t>can also be used in void methods (without a value). </a:t>
            </a:r>
            <a:endParaRPr lang="en-US" dirty="0"/>
          </a:p>
          <a:p>
            <a:pPr marL="0" indent="0" eaLnBrk="1" hangingPunct="1">
              <a:buNone/>
            </a:pPr>
            <a:endParaRPr lang="en-US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879" y="1358434"/>
            <a:ext cx="8337176" cy="2893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getAgeInHumanYears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0;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&lt;= 2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>
              <a:tabLst>
                <a:tab pos="45720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* 11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tabLst>
                <a:tab pos="233363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else</a:t>
            </a:r>
            <a:endParaRPr lang="en-US" sz="1400" b="1" dirty="0">
              <a:solidFill>
                <a:srgbClr val="7F0055"/>
              </a:solidFill>
              <a:latin typeface="Consolas"/>
            </a:endParaRPr>
          </a:p>
          <a:p>
            <a:pPr algn="l">
              <a:tabLst>
                <a:tab pos="233363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>
              <a:tabLst>
                <a:tab pos="233363" algn="l"/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22 + ((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-2) * 5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tabLst>
                <a:tab pos="233363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tabLst>
                <a:tab pos="233363" algn="l"/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285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– What is the Return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err="1" smtClean="0"/>
              <a:t>Scanner.nextInt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Scanner.nextDouble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(“Hello”);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hello”.substring</a:t>
            </a:r>
            <a:r>
              <a:rPr lang="en-US" dirty="0" smtClean="0"/>
              <a:t>(0,3);</a:t>
            </a:r>
          </a:p>
          <a:p>
            <a:r>
              <a:rPr lang="en-US" dirty="0" smtClean="0"/>
              <a:t>“hello”.</a:t>
            </a:r>
            <a:r>
              <a:rPr lang="en-US" dirty="0" err="1" smtClean="0"/>
              <a:t>charAt</a:t>
            </a:r>
            <a:r>
              <a:rPr lang="en-US" dirty="0" smtClean="0"/>
              <a:t>(1);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hello”.equals</a:t>
            </a:r>
            <a:r>
              <a:rPr lang="en-US" dirty="0" smtClean="0"/>
              <a:t>(“world”);</a:t>
            </a:r>
          </a:p>
        </p:txBody>
      </p:sp>
    </p:spTree>
    <p:extLst>
      <p:ext uri="{BB962C8B-B14F-4D97-AF65-F5344CB8AC3E}">
        <p14:creationId xmlns:p14="http://schemas.microsoft.com/office/powerpoint/2010/main" val="342696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Second Example – Species Class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designed to hold records of endangered species</a:t>
            </a:r>
          </a:p>
          <a:p>
            <a:r>
              <a:rPr lang="en-US" dirty="0" smtClean="0"/>
              <a:t>View </a:t>
            </a:r>
            <a:r>
              <a:rPr lang="en-US" dirty="0" smtClean="0">
                <a:hlinkClick r:id="rId2" action="ppaction://hlinkfile"/>
              </a:rPr>
              <a:t>the class </a:t>
            </a:r>
            <a:r>
              <a:rPr lang="en-US" dirty="0" smtClean="0"/>
              <a:t>listing 5.3</a:t>
            </a:r>
            <a:br>
              <a:rPr lang="en-US" dirty="0" smtClean="0"/>
            </a:b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SpeciesFirstTry</a:t>
            </a:r>
            <a:endParaRPr lang="en-US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/>
            <a:r>
              <a:rPr lang="en-US" dirty="0" smtClean="0"/>
              <a:t>Three instance variables, three methods</a:t>
            </a:r>
          </a:p>
          <a:p>
            <a:pPr lvl="1"/>
            <a:r>
              <a:rPr lang="en-US" dirty="0" smtClean="0"/>
              <a:t>Will expand this class in the rest of the chapter</a:t>
            </a:r>
          </a:p>
          <a:p>
            <a:r>
              <a:rPr lang="en-US" dirty="0" smtClean="0"/>
              <a:t>View </a:t>
            </a:r>
            <a:r>
              <a:rPr lang="en-US" dirty="0" smtClean="0">
                <a:hlinkClick r:id="rId2" action="ppaction://hlinkfile"/>
              </a:rPr>
              <a:t>demo class </a:t>
            </a:r>
            <a:r>
              <a:rPr lang="en-US" dirty="0" smtClean="0"/>
              <a:t>listing 5.4</a:t>
            </a:r>
            <a:br>
              <a:rPr lang="en-US" dirty="0" smtClean="0"/>
            </a:b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SpeciesFirstTryDemo</a:t>
            </a:r>
            <a:endParaRPr lang="en-US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Given a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SpeciesFirstTry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class, we can write the Driver (Main) program.</a:t>
            </a:r>
          </a:p>
          <a:p>
            <a:endParaRPr lang="en-US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990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Keyword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this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81721"/>
            <a:ext cx="8229600" cy="4778375"/>
          </a:xfrm>
        </p:spPr>
        <p:txBody>
          <a:bodyPr/>
          <a:lstStyle/>
          <a:p>
            <a:pPr eaLnBrk="1" hangingPunct="1"/>
            <a:r>
              <a:rPr lang="en-US" dirty="0" smtClean="0"/>
              <a:t>When accessing instance variables from outside of the class, one uses </a:t>
            </a:r>
          </a:p>
          <a:p>
            <a:pPr lvl="1" eaLnBrk="1" hangingPunct="1"/>
            <a:r>
              <a:rPr lang="en-US" sz="2200" dirty="0" smtClean="0"/>
              <a:t>The variable name of the object, </a:t>
            </a:r>
          </a:p>
          <a:p>
            <a:pPr lvl="1" eaLnBrk="1" hangingPunct="1"/>
            <a:r>
              <a:rPr lang="en-US" sz="2200" dirty="0"/>
              <a:t>f</a:t>
            </a:r>
            <a:r>
              <a:rPr lang="en-US" sz="2200" dirty="0" smtClean="0"/>
              <a:t>ollowed by ‘.’, followed by </a:t>
            </a:r>
          </a:p>
          <a:p>
            <a:pPr lvl="1" eaLnBrk="1" hangingPunct="1"/>
            <a:r>
              <a:rPr lang="en-US" sz="2200" dirty="0"/>
              <a:t>t</a:t>
            </a:r>
            <a:r>
              <a:rPr lang="en-US" sz="2200" dirty="0" smtClean="0"/>
              <a:t>he name of instance variable</a:t>
            </a:r>
          </a:p>
          <a:p>
            <a:pPr marL="0" indent="0" algn="ctr" eaLnBrk="1" hangingPunct="1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z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ebra.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population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8000;</a:t>
            </a:r>
            <a:endParaRPr lang="en-US" dirty="0" smtClean="0"/>
          </a:p>
          <a:p>
            <a:pPr eaLnBrk="1" hangingPunct="1"/>
            <a:r>
              <a:rPr lang="en-US" dirty="0" smtClean="0"/>
              <a:t>Inside the class, one may access the variable directly. </a:t>
            </a:r>
          </a:p>
          <a:p>
            <a:pPr lvl="1" eaLnBrk="1" hangingPunct="1"/>
            <a:r>
              <a:rPr lang="en-US" sz="2200" dirty="0">
                <a:solidFill>
                  <a:srgbClr val="0000C0"/>
                </a:solidFill>
                <a:latin typeface="Consolas"/>
              </a:rPr>
              <a:t>p</a:t>
            </a:r>
            <a:r>
              <a:rPr lang="en-US" sz="2200" dirty="0" smtClean="0">
                <a:solidFill>
                  <a:srgbClr val="0000C0"/>
                </a:solidFill>
                <a:latin typeface="Consolas"/>
              </a:rPr>
              <a:t>opulation 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= 8000;</a:t>
            </a:r>
            <a:endParaRPr lang="en-US" sz="2200" dirty="0" smtClean="0"/>
          </a:p>
          <a:p>
            <a:pPr lvl="1" eaLnBrk="1" hangingPunct="1"/>
            <a:r>
              <a:rPr lang="en-US" sz="2200" dirty="0" smtClean="0"/>
              <a:t>The object </a:t>
            </a:r>
            <a:r>
              <a:rPr lang="en-US" sz="2200" dirty="0"/>
              <a:t>is </a:t>
            </a:r>
            <a:r>
              <a:rPr lang="en-US" sz="2200" dirty="0" smtClean="0"/>
              <a:t>understood (</a:t>
            </a:r>
            <a:r>
              <a:rPr lang="en-US" sz="2200" dirty="0"/>
              <a:t>no name needed).</a:t>
            </a:r>
            <a:endParaRPr lang="en-US" sz="2200" dirty="0" smtClean="0"/>
          </a:p>
          <a:p>
            <a:pPr eaLnBrk="1" hangingPunct="1"/>
            <a:r>
              <a:rPr lang="en-US" dirty="0" smtClean="0"/>
              <a:t>Alternatively, the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 keyword can be used inside the class.</a:t>
            </a:r>
          </a:p>
          <a:p>
            <a:pPr lvl="1" eaLnBrk="1" hangingPunct="1"/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population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8000;</a:t>
            </a: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Consolas"/>
              </a:rPr>
              <a:t>The keyword this will be essential in future examples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233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Local Variables (Variable Scope)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444240"/>
            <a:ext cx="8650941" cy="4740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Variables declared in a method are </a:t>
            </a:r>
            <a:r>
              <a:rPr lang="en-US" i="1" dirty="0" smtClean="0"/>
              <a:t>local</a:t>
            </a:r>
            <a:r>
              <a:rPr lang="en-US" dirty="0" smtClean="0"/>
              <a:t>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They exist only inside the method.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Local variables having the same name and declared in different methods are different variables.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1729" y="3307463"/>
            <a:ext cx="8337176" cy="22467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methodOne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sameNameDifferentVariable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= 1;</a:t>
            </a:r>
          </a:p>
          <a:p>
            <a:pPr algn="l">
              <a:tabLst>
                <a:tab pos="233363" algn="l"/>
                <a:tab pos="45720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sameNameDifferentVariable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methodTwo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sameNameDifferentVariable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= 2;</a:t>
            </a:r>
          </a:p>
          <a:p>
            <a:pPr algn="l">
              <a:tabLst>
                <a:tab pos="233363" algn="l"/>
                <a:tab pos="45720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sameNameDifferentVariable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3648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about data members (inst. </a:t>
            </a:r>
            <a:r>
              <a:rPr lang="en-US" dirty="0"/>
              <a:t>v</a:t>
            </a:r>
            <a:r>
              <a:rPr lang="en-US" dirty="0" smtClean="0"/>
              <a:t>ars.)?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453205"/>
            <a:ext cx="8650941" cy="4740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1400" b="1" kern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6161" y="1143207"/>
            <a:ext cx="8337176" cy="31085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ublic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LocalVariableTest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public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value = 1; </a:t>
            </a:r>
            <a:endParaRPr lang="en-US" sz="1400" b="1" dirty="0" smtClean="0">
              <a:solidFill>
                <a:srgbClr val="7F0055"/>
              </a:solidFill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methodOne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value = 2;</a:t>
            </a:r>
          </a:p>
          <a:p>
            <a:pPr algn="l">
              <a:tabLst>
                <a:tab pos="233363" algn="l"/>
                <a:tab pos="45720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	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value;  //Which value variable does this refer to?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methodTwo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value =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3;</a:t>
            </a:r>
          </a:p>
          <a:p>
            <a:pPr algn="l">
              <a:tabLst>
                <a:tab pos="233363" algn="l"/>
                <a:tab pos="45720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	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value;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95021" y="4972641"/>
            <a:ext cx="5970177" cy="13849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LocalVariableTest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testObj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LocalVariableTest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testObj.value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testObj.methodOne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l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testObj.methodTwo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l"/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testObj.methodOne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testObj.value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1334" y="4473393"/>
            <a:ext cx="210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the output?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1531" y="50073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1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Variables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453205"/>
            <a:ext cx="8650941" cy="4740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1400" b="1" kern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6161" y="1161137"/>
            <a:ext cx="8337176" cy="2893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ublic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LocalVTest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public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value = 1; </a:t>
            </a:r>
            <a:endParaRPr lang="en-US" sz="1400" b="1" dirty="0" smtClean="0">
              <a:solidFill>
                <a:srgbClr val="7F0055"/>
              </a:solidFill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methodOne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value = 2;</a:t>
            </a:r>
          </a:p>
          <a:p>
            <a:pPr algn="l">
              <a:tabLst>
                <a:tab pos="233363" algn="l"/>
                <a:tab pos="45720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	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value;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methodTwo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value =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3;</a:t>
            </a:r>
          </a:p>
          <a:p>
            <a:pPr algn="l">
              <a:tabLst>
                <a:tab pos="233363" algn="l"/>
                <a:tab pos="45720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	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value;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}}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66161" y="4424290"/>
            <a:ext cx="4572004" cy="13849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LocalVTest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testObj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LocalVTest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testObj.value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testObj.methodOne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l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testObj.methodTwo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l"/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testObj.methodOne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testObj.value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Rectangle 1"/>
          <p:cNvSpPr/>
          <p:nvPr/>
        </p:nvSpPr>
        <p:spPr>
          <a:xfrm>
            <a:off x="5199530" y="4424290"/>
            <a:ext cx="502023" cy="14773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5136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Scope in compound statements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62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ompound statements are enclosed in braces </a:t>
            </a:r>
            <a:r>
              <a:rPr lang="en-US" sz="3200" b="1" dirty="0" smtClean="0">
                <a:solidFill>
                  <a:schemeClr val="accent2"/>
                </a:solidFill>
                <a:latin typeface="Courier New" pitchFamily="49" charset="0"/>
              </a:rPr>
              <a:t>{</a:t>
            </a:r>
            <a:r>
              <a:rPr lang="en-US" dirty="0" smtClean="0"/>
              <a:t>  </a:t>
            </a:r>
            <a:r>
              <a:rPr lang="en-US" sz="3200" b="1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compound statement is called a </a:t>
            </a:r>
            <a:r>
              <a:rPr lang="en-US" i="1" dirty="0" smtClean="0"/>
              <a:t>block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scope of a variable declared in a block is from its declaration to the end of the block.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Variables declared outside of the block are usable both outside and inside.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136145"/>
            <a:ext cx="8343900" cy="1866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33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0913" cy="4525963"/>
          </a:xfrm>
        </p:spPr>
        <p:txBody>
          <a:bodyPr/>
          <a:lstStyle/>
          <a:p>
            <a:r>
              <a:rPr lang="en-US" dirty="0" smtClean="0"/>
              <a:t>Project 4 due April 3</a:t>
            </a:r>
            <a:r>
              <a:rPr lang="en-US" baseline="30000" dirty="0" smtClean="0"/>
              <a:t>rd</a:t>
            </a:r>
            <a:r>
              <a:rPr lang="en-US" dirty="0" smtClean="0"/>
              <a:t>, </a:t>
            </a:r>
            <a:r>
              <a:rPr lang="en-US" b="1" dirty="0" smtClean="0"/>
              <a:t>9PM</a:t>
            </a:r>
          </a:p>
          <a:p>
            <a:pPr lvl="1"/>
            <a:r>
              <a:rPr lang="en-US" b="1" dirty="0" smtClean="0"/>
              <a:t>Demo project</a:t>
            </a:r>
          </a:p>
          <a:p>
            <a:r>
              <a:rPr lang="en-US" dirty="0" smtClean="0"/>
              <a:t>Lab 8 due March 20</a:t>
            </a:r>
            <a:r>
              <a:rPr lang="en-US" baseline="30000" dirty="0" smtClean="0"/>
              <a:t>th</a:t>
            </a:r>
            <a:r>
              <a:rPr lang="en-US" dirty="0" smtClean="0"/>
              <a:t>, </a:t>
            </a:r>
            <a:r>
              <a:rPr lang="en-US" b="1" dirty="0" smtClean="0"/>
              <a:t>9PM</a:t>
            </a:r>
            <a:endParaRPr lang="en-US" sz="2200" dirty="0" smtClean="0"/>
          </a:p>
          <a:p>
            <a:r>
              <a:rPr lang="en-US" dirty="0" smtClean="0"/>
              <a:t>Today: Finish sections 5.1 – 5.3</a:t>
            </a:r>
          </a:p>
          <a:p>
            <a:pPr lvl="1"/>
            <a:r>
              <a:rPr lang="en-US" dirty="0" smtClean="0"/>
              <a:t>Read chapter 5.  Read it twice.</a:t>
            </a:r>
          </a:p>
          <a:p>
            <a:r>
              <a:rPr lang="en-US" b="1" dirty="0" smtClean="0"/>
              <a:t>Google is coming!  March 26</a:t>
            </a:r>
            <a:r>
              <a:rPr lang="en-US" b="1" baseline="30000" dirty="0" smtClean="0"/>
              <a:t>th</a:t>
            </a:r>
            <a:r>
              <a:rPr lang="en-US" b="1" dirty="0" smtClean="0"/>
              <a:t> 5pm MLC Room 248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Updated Course Calendar</a:t>
            </a:r>
          </a:p>
          <a:p>
            <a:r>
              <a:rPr lang="en-US" dirty="0" smtClean="0"/>
              <a:t>Exam 2: Tuesday, March 31st</a:t>
            </a:r>
          </a:p>
          <a:p>
            <a:r>
              <a:rPr lang="en-US" dirty="0" smtClean="0"/>
              <a:t>Review for Exam 2: Thursday, March 26th</a:t>
            </a:r>
            <a:endParaRPr lang="en-US" baseline="30000" dirty="0" smtClean="0"/>
          </a:p>
          <a:p>
            <a:endParaRPr lang="en-US" baseline="30000" dirty="0"/>
          </a:p>
          <a:p>
            <a:r>
              <a:rPr lang="en-US" dirty="0" smtClean="0"/>
              <a:t>Exam 2 study guide (list of topics) posted </a:t>
            </a:r>
            <a:r>
              <a:rPr lang="en-US" dirty="0" smtClean="0"/>
              <a:t>now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8829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457200" y="2897188"/>
            <a:ext cx="8382000" cy="1065212"/>
          </a:xfrm>
        </p:spPr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Basics of Classes, Objects, and Methods</a:t>
            </a:r>
          </a:p>
        </p:txBody>
      </p:sp>
      <p:sp>
        <p:nvSpPr>
          <p:cNvPr id="39939" name="Subtitle 2"/>
          <p:cNvSpPr>
            <a:spLocks noGrp="1"/>
          </p:cNvSpPr>
          <p:nvPr>
            <p:ph type="subTitle" idx="1"/>
          </p:nvPr>
        </p:nvSpPr>
        <p:spPr>
          <a:xfrm>
            <a:off x="795338" y="3979863"/>
            <a:ext cx="7485062" cy="225107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Chapter 5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970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Parameters (of Primitive Type)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Methods can be defined to accept arguments.</a:t>
            </a:r>
          </a:p>
          <a:p>
            <a:pPr eaLnBrk="1" hangingPunct="1"/>
            <a:r>
              <a:rPr lang="en-US" sz="2000" dirty="0" smtClean="0"/>
              <a:t>In the method declaration (in the class), these are called </a:t>
            </a:r>
            <a:r>
              <a:rPr lang="en-US" sz="2000" i="1" dirty="0" smtClean="0"/>
              <a:t>formal parameters</a:t>
            </a:r>
            <a:r>
              <a:rPr lang="en-US" sz="2000" dirty="0" smtClean="0"/>
              <a:t>.</a:t>
            </a:r>
          </a:p>
          <a:p>
            <a:pPr lvl="1" eaLnBrk="1" hangingPunct="1"/>
            <a:r>
              <a:rPr lang="en-US" dirty="0" smtClean="0"/>
              <a:t>They specify the type and number of inputs to the method.   </a:t>
            </a:r>
          </a:p>
          <a:p>
            <a:pPr eaLnBrk="1" hangingPunct="1"/>
            <a:r>
              <a:rPr lang="en-US" sz="2000" dirty="0" smtClean="0"/>
              <a:t>When a method is invoked, it is invoked with values in the positions for the formal parameters. </a:t>
            </a:r>
          </a:p>
          <a:p>
            <a:pPr lvl="1" eaLnBrk="1" hangingPunct="1"/>
            <a:r>
              <a:rPr lang="en-US" dirty="0" smtClean="0"/>
              <a:t>The values are called </a:t>
            </a:r>
            <a:r>
              <a:rPr lang="en-US" i="1" dirty="0" smtClean="0"/>
              <a:t>actual parameters </a:t>
            </a:r>
            <a:r>
              <a:rPr lang="en-US" dirty="0" smtClean="0"/>
              <a:t>(or just </a:t>
            </a:r>
            <a:r>
              <a:rPr lang="en-US" i="1" dirty="0" smtClean="0"/>
              <a:t>arguments</a:t>
            </a:r>
            <a:r>
              <a:rPr lang="en-US" dirty="0" smtClean="0"/>
              <a:t>).</a:t>
            </a:r>
          </a:p>
          <a:p>
            <a:pPr lvl="1" eaLnBrk="1" hangingPunct="1"/>
            <a:r>
              <a:rPr lang="en-US" dirty="0" smtClean="0"/>
              <a:t>The values are copied into the formal parameter variables. </a:t>
            </a:r>
          </a:p>
          <a:p>
            <a:pPr lvl="1" eaLnBrk="1" hangingPunct="1"/>
            <a:r>
              <a:rPr lang="en-US" dirty="0" smtClean="0"/>
              <a:t>This is called “</a:t>
            </a:r>
            <a:r>
              <a:rPr lang="en-US" i="1" dirty="0" smtClean="0"/>
              <a:t>pass-by-valu</a:t>
            </a:r>
            <a:r>
              <a:rPr lang="en-US" dirty="0" smtClean="0"/>
              <a:t>e” (the actual value is copied over).</a:t>
            </a:r>
          </a:p>
          <a:p>
            <a:pPr lvl="1" eaLnBrk="1" hangingPunct="1"/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/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Lets modify getPopulationIn10() to take a parameter.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13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Parameters (of Primitive Type)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 eaLnBrk="1" hangingPunct="1">
              <a:buNone/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/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0" indent="0" eaLnBrk="1" hangingPunct="1">
              <a:buNone/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196" y="1392022"/>
            <a:ext cx="8337176" cy="11695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sum(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x,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y)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z = x + y;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z;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6" y="2819607"/>
            <a:ext cx="8337176" cy="738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tabLst>
                <a:tab pos="233363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w = 10;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z = 20;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(sum(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w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,z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));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196" y="3886201"/>
            <a:ext cx="8686800" cy="202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man Old Style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Bookman Old Style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Bookman Old Style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Bookman Old Style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000" dirty="0" smtClean="0"/>
              <a:t>Which are the formal parameters?  The actual parameters?</a:t>
            </a:r>
          </a:p>
          <a:p>
            <a:pPr eaLnBrk="1" hangingPunct="1"/>
            <a:r>
              <a:rPr lang="en-US" sz="2000" dirty="0" smtClean="0"/>
              <a:t>When invoked, the values (actual parameters) of w (10) and z (20) are copied to the formal parameters (x) and (y). A value is returned. </a:t>
            </a:r>
          </a:p>
          <a:p>
            <a:pPr eaLnBrk="1" hangingPunct="1"/>
            <a:r>
              <a:rPr lang="en-US" dirty="0" smtClean="0"/>
              <a:t>Lets draw what this looks like in memory</a:t>
            </a:r>
          </a:p>
        </p:txBody>
      </p:sp>
    </p:spTree>
    <p:extLst>
      <p:ext uri="{BB962C8B-B14F-4D97-AF65-F5344CB8AC3E}">
        <p14:creationId xmlns:p14="http://schemas.microsoft.com/office/powerpoint/2010/main" val="186940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Parameters (of Primitive Type)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 eaLnBrk="1" hangingPunct="1">
              <a:buNone/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/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0" indent="0" eaLnBrk="1" hangingPunct="1">
              <a:buNone/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197" y="1161137"/>
            <a:ext cx="8337176" cy="13849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swap(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x,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y)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temp = x;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	x = y;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	y = temp;</a:t>
            </a:r>
          </a:p>
          <a:p>
            <a:pPr algn="l">
              <a:tabLst>
                <a:tab pos="233363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6" y="2819607"/>
            <a:ext cx="8337176" cy="9541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tabLst>
                <a:tab pos="233363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w = 10;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z = 20;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swap(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w,z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(w + " " + z);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196" y="3886201"/>
            <a:ext cx="8686800" cy="202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man Old Style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Bookman Old Style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Bookman Old Style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Bookman Old Style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000" dirty="0" smtClean="0"/>
              <a:t>When invoked, the values of w (10) and z (20) are copied to the formal parameters (x) and (y). </a:t>
            </a:r>
          </a:p>
          <a:p>
            <a:pPr eaLnBrk="1" hangingPunct="1"/>
            <a:r>
              <a:rPr lang="en-US" sz="2000" dirty="0" smtClean="0"/>
              <a:t>The values of x and y are then swapped. </a:t>
            </a:r>
          </a:p>
          <a:p>
            <a:pPr eaLnBrk="1" hangingPunct="1"/>
            <a:r>
              <a:rPr lang="en-US" sz="2000" dirty="0" smtClean="0"/>
              <a:t>The values of z and w remain unchanged, however. </a:t>
            </a:r>
          </a:p>
          <a:p>
            <a:pPr marL="342900" lvl="1" indent="-342900" eaLnBrk="1" hangingPunct="1">
              <a:buSzTx/>
              <a:buFontTx/>
              <a:buChar char="•"/>
            </a:pPr>
            <a:r>
              <a:rPr lang="en-US" dirty="0"/>
              <a:t>This </a:t>
            </a:r>
            <a:r>
              <a:rPr lang="en-US" dirty="0" smtClean="0"/>
              <a:t>illustrates </a:t>
            </a:r>
            <a:r>
              <a:rPr lang="en-US" dirty="0"/>
              <a:t>“</a:t>
            </a:r>
            <a:r>
              <a:rPr lang="en-US" i="1" dirty="0"/>
              <a:t>pass-by-valu</a:t>
            </a:r>
            <a:r>
              <a:rPr lang="en-US" dirty="0"/>
              <a:t>e</a:t>
            </a:r>
            <a:r>
              <a:rPr lang="en-US" dirty="0" smtClean="0"/>
              <a:t>” (or call-by-value).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1157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Parameters (of Primitive Type)</a:t>
            </a:r>
          </a:p>
        </p:txBody>
      </p:sp>
      <p:sp>
        <p:nvSpPr>
          <p:cNvPr id="5" name="Rectangle 4"/>
          <p:cNvSpPr/>
          <p:nvPr/>
        </p:nvSpPr>
        <p:spPr>
          <a:xfrm>
            <a:off x="529352" y="1911512"/>
            <a:ext cx="8337176" cy="13849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swap(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x,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y)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>
              <a:tabLst>
                <a:tab pos="233363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temp = x;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	x = y;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	y = temp;</a:t>
            </a:r>
          </a:p>
          <a:p>
            <a:pPr algn="l">
              <a:tabLst>
                <a:tab pos="233363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490" y="3454541"/>
            <a:ext cx="8337176" cy="9541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tabLst>
                <a:tab pos="233363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x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= 10;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y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= 20;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swap(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x,y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>
              <a:tabLst>
                <a:tab pos="233363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(x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+ " " +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y);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16958" y="1154424"/>
            <a:ext cx="8686800" cy="475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man Old Style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Bookman Old Style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Bookman Old Style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Bookman Old Style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000" dirty="0" smtClean="0"/>
              <a:t>What if we use x and y for the actual and formal parameters?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Formal Parameters are local variables (they are local to the method). </a:t>
            </a:r>
          </a:p>
        </p:txBody>
      </p:sp>
    </p:spTree>
    <p:extLst>
      <p:ext uri="{BB962C8B-B14F-4D97-AF65-F5344CB8AC3E}">
        <p14:creationId xmlns:p14="http://schemas.microsoft.com/office/powerpoint/2010/main" val="1967047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Parameters of Primitive Type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When values of parameters are primitive types (double, </a:t>
            </a:r>
            <a:r>
              <a:rPr lang="en-US" dirty="0" err="1" smtClean="0"/>
              <a:t>int</a:t>
            </a:r>
            <a:r>
              <a:rPr lang="en-US" dirty="0" smtClean="0"/>
              <a:t>, float, etc.), the method cannot change the value of the actual parameters.</a:t>
            </a:r>
          </a:p>
          <a:p>
            <a:pPr eaLnBrk="1" hangingPunct="1"/>
            <a:r>
              <a:rPr lang="en-US" dirty="0" smtClean="0"/>
              <a:t>The actual parameter values are copied to the formal parameters (pass-by-value).</a:t>
            </a:r>
          </a:p>
        </p:txBody>
      </p:sp>
    </p:spTree>
    <p:extLst>
      <p:ext uri="{BB962C8B-B14F-4D97-AF65-F5344CB8AC3E}">
        <p14:creationId xmlns:p14="http://schemas.microsoft.com/office/powerpoint/2010/main" val="9046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9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Defining an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equals</a:t>
            </a:r>
            <a:r>
              <a:rPr lang="en-US" dirty="0" smtClean="0"/>
              <a:t> Method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89194" y="826991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== shouldn’t be used (often) to compare two objects</a:t>
            </a:r>
          </a:p>
          <a:p>
            <a:pPr eaLnBrk="1" hangingPunct="1"/>
            <a:r>
              <a:rPr lang="en-US" dirty="0" smtClean="0"/>
              <a:t>Instead, we should use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equals</a:t>
            </a:r>
            <a:r>
              <a:rPr lang="en-US" dirty="0" smtClean="0"/>
              <a:t>, a method which will make appropriate comparisons as needed.</a:t>
            </a:r>
          </a:p>
          <a:p>
            <a:pPr eaLnBrk="1" hangingPunct="1"/>
            <a:r>
              <a:rPr lang="en-US" dirty="0" smtClean="0"/>
              <a:t>Equals should return a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boolean</a:t>
            </a:r>
            <a:r>
              <a:rPr lang="en-US" dirty="0" smtClean="0"/>
              <a:t> value. </a:t>
            </a:r>
          </a:p>
          <a:p>
            <a:pPr eaLnBrk="1" hangingPunct="1"/>
            <a:r>
              <a:rPr lang="en-US" dirty="0" smtClean="0"/>
              <a:t>In the string class, this was provided.  In our classes, we write it our selves.</a:t>
            </a:r>
          </a:p>
          <a:p>
            <a:pPr eaLnBrk="1" hangingPunct="1"/>
            <a:r>
              <a:rPr lang="en-US" dirty="0" smtClean="0"/>
              <a:t>How would you write an equals method for species?</a:t>
            </a:r>
          </a:p>
        </p:txBody>
      </p:sp>
    </p:spTree>
    <p:extLst>
      <p:ext uri="{BB962C8B-B14F-4D97-AF65-F5344CB8AC3E}">
        <p14:creationId xmlns:p14="http://schemas.microsoft.com/office/powerpoint/2010/main" val="381280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9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Defining an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equals</a:t>
            </a:r>
            <a:r>
              <a:rPr lang="en-US" dirty="0" smtClean="0"/>
              <a:t> Method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89194" y="826991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== shouldn’t be used (often) to compare two objects</a:t>
            </a:r>
          </a:p>
          <a:p>
            <a:pPr eaLnBrk="1" hangingPunct="1"/>
            <a:r>
              <a:rPr lang="en-US" dirty="0" smtClean="0"/>
              <a:t>Instead, we should use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equals</a:t>
            </a:r>
            <a:r>
              <a:rPr lang="en-US" dirty="0" smtClean="0"/>
              <a:t>, a method which will make appropriate comparisons as needed.</a:t>
            </a:r>
          </a:p>
          <a:p>
            <a:pPr eaLnBrk="1" hangingPunct="1"/>
            <a:r>
              <a:rPr lang="en-US" dirty="0" smtClean="0"/>
              <a:t>Equals should return a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boolean</a:t>
            </a:r>
            <a:r>
              <a:rPr lang="en-US" dirty="0" smtClean="0"/>
              <a:t> value. </a:t>
            </a:r>
          </a:p>
          <a:p>
            <a:pPr eaLnBrk="1" hangingPunct="1"/>
            <a:r>
              <a:rPr lang="en-US" dirty="0" smtClean="0"/>
              <a:t>In the string class, this was provided.  In our classes, we write it our selves.</a:t>
            </a:r>
          </a:p>
          <a:p>
            <a:pPr eaLnBrk="1" hangingPunct="1"/>
            <a:r>
              <a:rPr lang="en-US" dirty="0" smtClean="0"/>
              <a:t>How would you write an equals method for species?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2024" y="3644154"/>
            <a:ext cx="8229600" cy="32138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man Old Style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Bookman Old Style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Bookman Old Style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Bookman Old Style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Species</a:t>
            </a:r>
          </a:p>
          <a:p>
            <a:pPr marL="0" indent="0"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400" b="1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C0"/>
                </a:solidFill>
                <a:latin typeface="Consolas"/>
              </a:rPr>
              <a:t>population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C0"/>
                </a:solidFill>
                <a:latin typeface="Consolas"/>
              </a:rPr>
              <a:t>growthRate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 smtClean="0">
              <a:latin typeface="Consolas"/>
            </a:endParaRPr>
          </a:p>
          <a:p>
            <a:pPr marL="0" indent="0">
              <a:buFontTx/>
              <a:buNone/>
            </a:pPr>
            <a:r>
              <a:rPr lang="en-US" sz="1400" dirty="0" smtClean="0"/>
              <a:t>…</a:t>
            </a:r>
          </a:p>
          <a:p>
            <a:pPr marL="0" indent="0"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equals(Species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otherObject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.equalsIgnoreCase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(otherObject.</a:t>
            </a:r>
            <a:r>
              <a:rPr lang="en-US" sz="1400" b="1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)) &amp;&amp;</a:t>
            </a:r>
          </a:p>
          <a:p>
            <a:pPr marL="0" indent="0"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     (</a:t>
            </a:r>
            <a:r>
              <a:rPr lang="en-US" sz="1400" dirty="0" smtClean="0">
                <a:solidFill>
                  <a:srgbClr val="0000C0"/>
                </a:solidFill>
                <a:latin typeface="Consolas"/>
              </a:rPr>
              <a:t>population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otherObject.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</a:rPr>
              <a:t>population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 &amp;&amp;</a:t>
            </a:r>
          </a:p>
          <a:p>
            <a:pPr marL="0" indent="0"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     (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</a:rPr>
              <a:t>growthRate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otherObject.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</a:rPr>
              <a:t>growthRate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1172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Information Hiding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What were some of the benefits of OO programming?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/>
              <a:t>Another Benefit: Information </a:t>
            </a:r>
            <a:r>
              <a:rPr lang="en-US" i="1" dirty="0"/>
              <a:t>hiding</a:t>
            </a:r>
            <a:r>
              <a:rPr lang="en-US" dirty="0"/>
              <a:t>: Designing a method so it can be used without knowing it’s internal details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 programmer </a:t>
            </a:r>
            <a:r>
              <a:rPr lang="en-US" i="1" dirty="0" smtClean="0"/>
              <a:t>using</a:t>
            </a:r>
            <a:r>
              <a:rPr lang="en-US" dirty="0" smtClean="0"/>
              <a:t> a class method need </a:t>
            </a:r>
            <a:r>
              <a:rPr lang="en-US" u="sng" dirty="0" smtClean="0"/>
              <a:t>not</a:t>
            </a:r>
            <a:r>
              <a:rPr lang="en-US" dirty="0" smtClean="0"/>
              <a:t> know all of the details of implementation.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He/She</a:t>
            </a:r>
            <a:r>
              <a:rPr lang="en-US" dirty="0" smtClean="0"/>
              <a:t> only needs to know </a:t>
            </a:r>
            <a:r>
              <a:rPr lang="en-US" i="1" dirty="0" smtClean="0"/>
              <a:t>what</a:t>
            </a:r>
            <a:r>
              <a:rPr lang="en-US" dirty="0" smtClean="0"/>
              <a:t> the method does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Also referred to as </a:t>
            </a:r>
            <a:r>
              <a:rPr lang="en-US" i="1" dirty="0" smtClean="0"/>
              <a:t>abstraction.</a:t>
            </a:r>
          </a:p>
          <a:p>
            <a:pPr eaLnBrk="1" hangingPunct="1">
              <a:lnSpc>
                <a:spcPct val="90000"/>
              </a:lnSpc>
            </a:pPr>
            <a:endParaRPr lang="en-US" i="1" dirty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Part of information hiding is providing comments at the top of your methods so the user doesn’t have to understand the details of the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07675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37147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Pre- and </a:t>
            </a:r>
            <a:r>
              <a:rPr lang="en-US" dirty="0" err="1" smtClean="0"/>
              <a:t>Postcondition</a:t>
            </a:r>
            <a:r>
              <a:rPr lang="en-US" dirty="0" smtClean="0"/>
              <a:t> Comments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may describe (in comments) the conditions under which a method may be called, and the effects of its invocation.    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6931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333375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Pre- and Postcondition Comments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dirty="0"/>
              <a:t>Precondition comment</a:t>
            </a:r>
            <a:r>
              <a:rPr lang="en-US" dirty="0"/>
              <a:t>: States conditions that must be true before method is </a:t>
            </a:r>
            <a:r>
              <a:rPr lang="en-US" dirty="0" smtClean="0"/>
              <a:t>invoked</a:t>
            </a:r>
            <a:endParaRPr lang="en-US" i="1" dirty="0" smtClean="0"/>
          </a:p>
          <a:p>
            <a:pPr eaLnBrk="1" hangingPunct="1"/>
            <a:r>
              <a:rPr lang="en-US" i="1" dirty="0" err="1" smtClean="0"/>
              <a:t>Postcondition</a:t>
            </a:r>
            <a:r>
              <a:rPr lang="en-US" i="1" dirty="0" smtClean="0"/>
              <a:t> comment:  </a:t>
            </a:r>
            <a:r>
              <a:rPr lang="en-US" dirty="0" smtClean="0"/>
              <a:t>Tells what will be true after method executed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3562350"/>
            <a:ext cx="7427912" cy="16906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58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52228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Java Object-Oriented Programming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597900" cy="4032250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dirty="0" smtClean="0"/>
              <a:t>Java is an </a:t>
            </a:r>
            <a:r>
              <a:rPr lang="en-US" sz="2200" b="1" dirty="0" smtClean="0"/>
              <a:t>object-oriented programming</a:t>
            </a:r>
            <a:r>
              <a:rPr lang="en-US" sz="2200" dirty="0" smtClean="0"/>
              <a:t> language. </a:t>
            </a:r>
          </a:p>
          <a:p>
            <a:pPr eaLnBrk="1" hangingPunct="1">
              <a:defRPr/>
            </a:pPr>
            <a:r>
              <a:rPr lang="en-US" sz="2200" dirty="0" smtClean="0"/>
              <a:t>A program can be viewed as a collection of interacting objects.</a:t>
            </a:r>
          </a:p>
          <a:p>
            <a:pPr lvl="1" eaLnBrk="1" hangingPunct="1">
              <a:defRPr/>
            </a:pPr>
            <a:r>
              <a:rPr lang="en-US" sz="2000" dirty="0"/>
              <a:t>Some objects might represent physical entities (</a:t>
            </a:r>
            <a:r>
              <a:rPr lang="en-US" sz="2000" dirty="0" smtClean="0"/>
              <a:t>automobiles); </a:t>
            </a:r>
            <a:r>
              <a:rPr lang="en-US" sz="2000" dirty="0"/>
              <a:t>others might have no counterpart in the real </a:t>
            </a:r>
            <a:r>
              <a:rPr lang="en-US" sz="2000" dirty="0" smtClean="0"/>
              <a:t>world (Scanner). </a:t>
            </a:r>
            <a:endParaRPr lang="en-US" sz="2000" dirty="0"/>
          </a:p>
          <a:p>
            <a:pPr eaLnBrk="1" hangingPunct="1">
              <a:defRPr/>
            </a:pPr>
            <a:r>
              <a:rPr lang="en-US" sz="2200" dirty="0" smtClean="0"/>
              <a:t>Each object has a set of characteristics (</a:t>
            </a:r>
            <a:r>
              <a:rPr lang="en-US" sz="2200" b="1" dirty="0" smtClean="0"/>
              <a:t>attributes/data</a:t>
            </a:r>
            <a:r>
              <a:rPr lang="en-US" sz="2200" dirty="0" smtClean="0"/>
              <a:t>). </a:t>
            </a:r>
          </a:p>
          <a:p>
            <a:pPr lvl="1" eaLnBrk="1" hangingPunct="1">
              <a:defRPr/>
            </a:pPr>
            <a:r>
              <a:rPr lang="en-US" sz="2000" dirty="0" smtClean="0"/>
              <a:t>An object representing a student might have: </a:t>
            </a:r>
            <a:r>
              <a:rPr lang="en-US" sz="2000" i="1" dirty="0" smtClean="0"/>
              <a:t>first name, last name, 810-number, email-address, course-load</a:t>
            </a:r>
            <a:r>
              <a:rPr lang="en-US" sz="2000" dirty="0" smtClean="0"/>
              <a:t>.</a:t>
            </a:r>
          </a:p>
          <a:p>
            <a:pPr lvl="1" eaLnBrk="1" hangingPunct="1">
              <a:defRPr/>
            </a:pPr>
            <a:r>
              <a:rPr lang="en-US" sz="2000" dirty="0" smtClean="0"/>
              <a:t>The attribute values define the object’s </a:t>
            </a:r>
            <a:r>
              <a:rPr lang="en-US" sz="2000" b="1" dirty="0" smtClean="0"/>
              <a:t>state</a:t>
            </a:r>
            <a:r>
              <a:rPr lang="en-US" sz="2000" dirty="0" smtClean="0"/>
              <a:t>.</a:t>
            </a:r>
          </a:p>
          <a:p>
            <a:pPr eaLnBrk="1" hangingPunct="1">
              <a:defRPr/>
            </a:pPr>
            <a:r>
              <a:rPr lang="en-US" sz="2200" dirty="0" smtClean="0"/>
              <a:t>Each </a:t>
            </a:r>
            <a:r>
              <a:rPr lang="en-US" sz="2200" dirty="0"/>
              <a:t>object </a:t>
            </a:r>
            <a:r>
              <a:rPr lang="en-US" sz="2200" dirty="0" smtClean="0"/>
              <a:t>has </a:t>
            </a:r>
            <a:r>
              <a:rPr lang="en-US" sz="2200" dirty="0"/>
              <a:t>a set of </a:t>
            </a:r>
            <a:r>
              <a:rPr lang="en-US" sz="2200" i="1" dirty="0"/>
              <a:t>actions</a:t>
            </a:r>
            <a:r>
              <a:rPr lang="en-US" sz="2200" dirty="0"/>
              <a:t> it can perform (its </a:t>
            </a:r>
            <a:r>
              <a:rPr lang="en-US" sz="2200" b="1" dirty="0"/>
              <a:t>behaviors</a:t>
            </a:r>
            <a:r>
              <a:rPr lang="en-US" sz="2200" dirty="0" smtClean="0"/>
              <a:t>).</a:t>
            </a:r>
          </a:p>
          <a:p>
            <a:pPr lvl="1" eaLnBrk="1" hangingPunct="1">
              <a:defRPr/>
            </a:pPr>
            <a:r>
              <a:rPr lang="en-US" sz="1800" dirty="0" smtClean="0"/>
              <a:t>Examples: add a course, drop a course. </a:t>
            </a:r>
            <a:endParaRPr lang="en-US" sz="1800" dirty="0"/>
          </a:p>
          <a:p>
            <a:pPr lvl="1" eaLnBrk="1" hangingPunct="1">
              <a:defRPr/>
            </a:pPr>
            <a:endParaRPr lang="en-US" sz="22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26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199503"/>
            <a:ext cx="8793162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The </a:t>
            </a:r>
            <a:r>
              <a:rPr lang="en-US" sz="3600" b="1" dirty="0" smtClean="0">
                <a:solidFill>
                  <a:schemeClr val="accent2"/>
                </a:solidFill>
                <a:latin typeface="Courier New" pitchFamily="49" charset="0"/>
              </a:rPr>
              <a:t>public</a:t>
            </a:r>
            <a:r>
              <a:rPr lang="en-US" sz="4000" dirty="0" smtClean="0"/>
              <a:t> and </a:t>
            </a:r>
            <a:r>
              <a:rPr lang="en-US" sz="3600" b="1" dirty="0" smtClean="0">
                <a:solidFill>
                  <a:schemeClr val="accent2"/>
                </a:solidFill>
                <a:latin typeface="Courier New" pitchFamily="49" charset="0"/>
              </a:rPr>
              <a:t>private</a:t>
            </a:r>
            <a:r>
              <a:rPr lang="en-US" sz="4000" dirty="0" smtClean="0"/>
              <a:t> Modifiers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08018"/>
            <a:ext cx="8229600" cy="4525963"/>
          </a:xfrm>
        </p:spPr>
        <p:txBody>
          <a:bodyPr/>
          <a:lstStyle/>
          <a:p>
            <a:pPr eaLnBrk="1" hangingPunct="1"/>
            <a:r>
              <a:rPr lang="en-US" i="1" dirty="0"/>
              <a:t>Making our instance variables (data members) private is </a:t>
            </a:r>
            <a:r>
              <a:rPr lang="en-US" i="1" dirty="0" smtClean="0"/>
              <a:t>one way to ensure the correct use of our class files.</a:t>
            </a:r>
            <a:endParaRPr lang="en-US" dirty="0" smtClean="0"/>
          </a:p>
          <a:p>
            <a:pPr eaLnBrk="1" hangingPunct="1"/>
            <a:r>
              <a:rPr lang="en-US" dirty="0" smtClean="0"/>
              <a:t>We can control access to class members using </a:t>
            </a:r>
            <a:r>
              <a:rPr lang="en-US" b="1" dirty="0" smtClean="0"/>
              <a:t>access modifiers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Each class declaration, and each declaration for a method or nonlocal variable can be preceded by an access modifier. </a:t>
            </a:r>
          </a:p>
          <a:p>
            <a:pPr lvl="1" eaLnBrk="1" hangingPunct="1"/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public</a:t>
            </a:r>
            <a:r>
              <a:rPr lang="en-US" sz="2200" dirty="0" smtClean="0"/>
              <a:t>: any class can directly access that element. Classes are generally declared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public</a:t>
            </a:r>
            <a:endParaRPr lang="en-US" sz="22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rivate</a:t>
            </a:r>
            <a:r>
              <a:rPr lang="en-US" sz="2200" dirty="0" smtClean="0"/>
              <a:t>: a member declared private can only be accessed from within the class in which it is defined.  </a:t>
            </a:r>
            <a:r>
              <a:rPr lang="en-US" sz="2200" b="1" dirty="0" smtClean="0"/>
              <a:t>Instance variables should almost always be declared private</a:t>
            </a:r>
            <a:r>
              <a:rPr lang="en-US" sz="2200" dirty="0" smtClean="0"/>
              <a:t>. </a:t>
            </a:r>
          </a:p>
          <a:p>
            <a:pPr eaLnBrk="1" hangingPunct="1"/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Do rectangle example in eclipse.</a:t>
            </a:r>
          </a:p>
        </p:txBody>
      </p:sp>
    </p:spTree>
    <p:extLst>
      <p:ext uri="{BB962C8B-B14F-4D97-AF65-F5344CB8AC3E}">
        <p14:creationId xmlns:p14="http://schemas.microsoft.com/office/powerpoint/2010/main" val="347588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198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495"/>
            <a:ext cx="8229600" cy="5123340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/** </a:t>
            </a:r>
            <a:r>
              <a:rPr lang="en-US" sz="1400" dirty="0">
                <a:solidFill>
                  <a:srgbClr val="3F5FBF"/>
                </a:solidFill>
                <a:latin typeface="Consolas"/>
              </a:rPr>
              <a:t>Class that represents a rectangle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.*/</a:t>
            </a:r>
            <a:endParaRPr lang="en-US" sz="1400" dirty="0">
              <a:solidFill>
                <a:srgbClr val="3F5FB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Rectangle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width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height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area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setDimensions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newWidth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newHeight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newWidth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height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newHeight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C0"/>
                </a:solidFill>
                <a:latin typeface="Consolas"/>
              </a:rPr>
              <a:t>        area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height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getArea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area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633171" y="4509247"/>
            <a:ext cx="3847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 smtClean="0"/>
              <a:t>Here, since the instance variables are public,</a:t>
            </a:r>
            <a:r>
              <a:rPr lang="en-US" b="1" i="1" dirty="0" smtClean="0"/>
              <a:t> it’s possible for the area to disagree with the width and height</a:t>
            </a:r>
            <a:r>
              <a:rPr lang="en-US" i="1" dirty="0" smtClean="0"/>
              <a:t>. The object has an inconsistent state.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9957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198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495"/>
            <a:ext cx="8229600" cy="5123340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/** </a:t>
            </a:r>
            <a:r>
              <a:rPr lang="en-US" sz="1400" dirty="0">
                <a:solidFill>
                  <a:srgbClr val="3F5FBF"/>
                </a:solidFill>
                <a:latin typeface="Consolas"/>
              </a:rPr>
              <a:t>Class that represents a rectangle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.*/</a:t>
            </a:r>
            <a:endParaRPr lang="en-US" sz="1400" dirty="0">
              <a:solidFill>
                <a:srgbClr val="3F5FB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Rectangle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width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height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private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area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setDimensions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newWidth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newHeight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if(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newWidth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&gt; 0 &amp;&amp;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newHeight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&gt; 0){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 smtClean="0">
                <a:solidFill>
                  <a:srgbClr val="0000C0"/>
                </a:solidFill>
                <a:latin typeface="Consolas"/>
              </a:rPr>
              <a:t>width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newWidth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C0"/>
                </a:solidFill>
                <a:latin typeface="Consolas"/>
              </a:rPr>
              <a:t>height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newHeight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C0"/>
                </a:solidFill>
                <a:latin typeface="Consolas"/>
              </a:rPr>
              <a:t>          area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height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getArea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area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633171" y="4195482"/>
            <a:ext cx="34978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 smtClean="0"/>
              <a:t>Private members allow more control over how they are used.</a:t>
            </a:r>
          </a:p>
          <a:p>
            <a:pPr algn="l"/>
            <a:r>
              <a:rPr lang="en-US" i="1" dirty="0" smtClean="0"/>
              <a:t>As written, these instance variables cannot be accessed outside of the class.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04360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Accessor and Mutator Methods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When instance variables are private (and we want others to access to them), we should provide </a:t>
            </a:r>
            <a:r>
              <a:rPr lang="en-US" i="1" dirty="0" err="1" smtClean="0"/>
              <a:t>accessor</a:t>
            </a:r>
            <a:r>
              <a:rPr lang="en-US" dirty="0" smtClean="0"/>
              <a:t> methods to access their values.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These are typically named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get</a:t>
            </a:r>
            <a:r>
              <a:rPr lang="en-US" sz="2400" b="1" i="1" dirty="0" err="1" smtClean="0">
                <a:solidFill>
                  <a:schemeClr val="accent2"/>
                </a:solidFill>
                <a:latin typeface="Courier New" pitchFamily="49" charset="0"/>
              </a:rPr>
              <a:t>Name</a:t>
            </a:r>
            <a:r>
              <a:rPr lang="en-US" sz="2400" b="1" i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400" dirty="0" smtClean="0"/>
              <a:t>where (</a:t>
            </a:r>
            <a:r>
              <a:rPr lang="en-US" sz="2400" b="1" i="1" dirty="0">
                <a:solidFill>
                  <a:schemeClr val="accent2"/>
                </a:solidFill>
                <a:latin typeface="Courier New" pitchFamily="49" charset="0"/>
              </a:rPr>
              <a:t>Name</a:t>
            </a:r>
            <a:r>
              <a:rPr lang="en-US" sz="2400" dirty="0" smtClean="0"/>
              <a:t> is the variable name).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We should also provide </a:t>
            </a:r>
            <a:r>
              <a:rPr lang="en-US" i="1" dirty="0" err="1" smtClean="0"/>
              <a:t>mutator</a:t>
            </a:r>
            <a:r>
              <a:rPr lang="en-US" dirty="0" smtClean="0"/>
              <a:t> methods to change the values of the private instance variables.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These are </a:t>
            </a:r>
            <a:r>
              <a:rPr lang="en-US" sz="2200" dirty="0"/>
              <a:t>t</a:t>
            </a:r>
            <a:r>
              <a:rPr lang="en-US" sz="2200" dirty="0" smtClean="0"/>
              <a:t>ypically named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set</a:t>
            </a:r>
            <a:r>
              <a:rPr lang="en-US" sz="2200" b="1" i="1" dirty="0" err="1" smtClean="0">
                <a:solidFill>
                  <a:schemeClr val="accent2"/>
                </a:solidFill>
                <a:latin typeface="Courier New" pitchFamily="49" charset="0"/>
              </a:rPr>
              <a:t>Name</a:t>
            </a:r>
            <a:r>
              <a:rPr lang="en-US" sz="2200" b="1" i="1" dirty="0" smtClean="0">
                <a:solidFill>
                  <a:schemeClr val="accent2"/>
                </a:solidFill>
                <a:latin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597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0260"/>
            <a:ext cx="4796118" cy="5813646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Rectangle2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width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height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 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setWidth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newWidth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newWidth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&gt; 0)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dirty="0" smtClean="0">
                <a:solidFill>
                  <a:srgbClr val="0000C0"/>
                </a:solidFill>
                <a:latin typeface="Consolas"/>
              </a:rPr>
              <a:t>width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newWidth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setHeight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newHeight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newHeight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0)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smtClean="0">
                <a:solidFill>
                  <a:srgbClr val="0000C0"/>
                </a:solidFill>
                <a:latin typeface="Consolas"/>
              </a:rPr>
              <a:t>height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newHeight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getWidth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width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getHeight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height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   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width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height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522255" y="667872"/>
            <a:ext cx="342451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man Old Style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Bookman Old Style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Bookman Old Style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Bookman Old Style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width and height variables are only accessible through the “getter” and “setter” methods.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No setter method is defined for area (it doesn’t make sense to).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setter methods allow us to check that the input argument is valid (e.g., not negative).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b="1" i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574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Encapsulation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41011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Private data members also help achieve </a:t>
            </a:r>
            <a:r>
              <a:rPr lang="en-US" b="1" dirty="0" smtClean="0"/>
              <a:t>encapsulation</a:t>
            </a:r>
          </a:p>
          <a:p>
            <a:pPr eaLnBrk="1" hangingPunct="1"/>
            <a:r>
              <a:rPr lang="en-US" dirty="0" smtClean="0"/>
              <a:t>A well designed program should utilize encapsulation, dividing the program into a </a:t>
            </a:r>
            <a:r>
              <a:rPr lang="en-US" i="1" dirty="0" smtClean="0"/>
              <a:t>public</a:t>
            </a:r>
            <a:r>
              <a:rPr lang="en-US" dirty="0" smtClean="0"/>
              <a:t> interface and </a:t>
            </a:r>
            <a:r>
              <a:rPr lang="en-US" dirty="0"/>
              <a:t>an underlying (</a:t>
            </a:r>
            <a:r>
              <a:rPr lang="en-US" i="1" dirty="0"/>
              <a:t>private</a:t>
            </a:r>
            <a:r>
              <a:rPr lang="en-US" dirty="0"/>
              <a:t>) implementation</a:t>
            </a:r>
            <a:r>
              <a:rPr lang="en-US" dirty="0" smtClean="0"/>
              <a:t>. </a:t>
            </a:r>
          </a:p>
          <a:p>
            <a:pPr eaLnBrk="1" hangingPunct="1"/>
            <a:r>
              <a:rPr lang="en-US" dirty="0" smtClean="0"/>
              <a:t>“Interface”: Only those pieces needed by the user are exposed and accessible to the user.  </a:t>
            </a:r>
          </a:p>
          <a:p>
            <a:pPr lvl="2" eaLnBrk="1" hangingPunct="1"/>
            <a:r>
              <a:rPr lang="en-US" dirty="0" smtClean="0"/>
              <a:t>The </a:t>
            </a:r>
            <a:r>
              <a:rPr lang="en-US" dirty="0"/>
              <a:t>public methods and constants, and the documentation/comments for them.</a:t>
            </a:r>
          </a:p>
          <a:p>
            <a:pPr eaLnBrk="1" hangingPunct="1"/>
            <a:r>
              <a:rPr lang="en-US" dirty="0" smtClean="0"/>
              <a:t>The interface minimizes the complexity of the program to the user. </a:t>
            </a:r>
          </a:p>
          <a:p>
            <a:pPr lvl="2" eaLnBrk="1" hangingPunct="1"/>
            <a:r>
              <a:rPr lang="en-US" dirty="0" smtClean="0"/>
              <a:t>It also makes the program more secure. </a:t>
            </a:r>
          </a:p>
          <a:p>
            <a:pPr eaLnBrk="1" hangingPunct="1"/>
            <a:r>
              <a:rPr lang="en-US" dirty="0" smtClean="0"/>
              <a:t>The underlying implementation of the program is not known to the user</a:t>
            </a:r>
            <a:r>
              <a:rPr lang="en-US" dirty="0"/>
              <a:t> </a:t>
            </a:r>
            <a:r>
              <a:rPr lang="en-US" dirty="0" smtClean="0"/>
              <a:t>(and access to it is restricted)</a:t>
            </a:r>
          </a:p>
          <a:p>
            <a:pPr lvl="1" eaLnBrk="1" hangingPunct="1"/>
            <a:r>
              <a:rPr lang="en-US" dirty="0" smtClean="0"/>
              <a:t>Multiple implementations—consistent with the interface— are possible.</a:t>
            </a:r>
          </a:p>
        </p:txBody>
      </p:sp>
    </p:spTree>
    <p:extLst>
      <p:ext uri="{BB962C8B-B14F-4D97-AF65-F5344CB8AC3E}">
        <p14:creationId xmlns:p14="http://schemas.microsoft.com/office/powerpoint/2010/main" val="1813259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7466"/>
            <a:ext cx="8229600" cy="885825"/>
          </a:xfrm>
        </p:spPr>
        <p:txBody>
          <a:bodyPr/>
          <a:lstStyle/>
          <a:p>
            <a:pPr eaLnBrk="1" hangingPunct="1"/>
            <a:r>
              <a:rPr lang="en-US" smtClean="0"/>
              <a:t>Encapsulation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6542088" y="3315703"/>
            <a:ext cx="1636712" cy="517525"/>
          </a:xfrm>
          <a:prstGeom prst="rect">
            <a:avLst/>
          </a:prstGeom>
          <a:solidFill>
            <a:srgbClr val="FFE4C9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400" i="1">
                <a:latin typeface="Times New Roman" pitchFamily="18" charset="0"/>
              </a:rPr>
              <a:t>Programmer who uses the class</a:t>
            </a:r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auto">
          <a:xfrm>
            <a:off x="5743575" y="3599865"/>
            <a:ext cx="735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506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1512303"/>
            <a:ext cx="4514850" cy="39909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57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Encapsulation: Some Guidelines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Preface class definition with comment on how to use class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Declare all instance variables private.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Provide public “getter” and “setter” methods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Place a comment before each public method heading that fully specifies how to use the method.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Make any helper (auxiliary) methods private.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Methods that the user need not see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Write comments within the class definition to describe implementation details.</a:t>
            </a:r>
          </a:p>
        </p:txBody>
      </p:sp>
    </p:spTree>
    <p:extLst>
      <p:ext uri="{BB962C8B-B14F-4D97-AF65-F5344CB8AC3E}">
        <p14:creationId xmlns:p14="http://schemas.microsoft.com/office/powerpoint/2010/main" val="306815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5" y="1347788"/>
            <a:ext cx="5346700" cy="412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UML Class Diagrams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116530" y="1250565"/>
            <a:ext cx="2913529" cy="45259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UML class diagrams are a graphical way of describing the structure of classes, including their interfaces.</a:t>
            </a:r>
          </a:p>
          <a:p>
            <a:pPr eaLnBrk="1" hangingPunct="1"/>
            <a:r>
              <a:rPr lang="en-US" sz="2000" dirty="0" smtClean="0"/>
              <a:t>The diagram can be viewed as an outline for a class.</a:t>
            </a:r>
          </a:p>
          <a:p>
            <a:pPr eaLnBrk="1" hangingPunct="1"/>
            <a:endParaRPr lang="en-US" sz="2000" dirty="0" smtClean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90600" y="3276600"/>
            <a:ext cx="2971800" cy="1965325"/>
            <a:chOff x="990600" y="3276600"/>
            <a:chExt cx="2971800" cy="1965960"/>
          </a:xfrm>
        </p:grpSpPr>
        <p:sp>
          <p:nvSpPr>
            <p:cNvPr id="6" name="Rounded Rectangle 5"/>
            <p:cNvSpPr/>
            <p:nvPr/>
          </p:nvSpPr>
          <p:spPr>
            <a:xfrm>
              <a:off x="3581400" y="3276600"/>
              <a:ext cx="381000" cy="19659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163" name="TextBox 6"/>
            <p:cNvSpPr txBox="1">
              <a:spLocks noChangeArrowheads="1"/>
            </p:cNvSpPr>
            <p:nvPr/>
          </p:nvSpPr>
          <p:spPr bwMode="auto">
            <a:xfrm>
              <a:off x="990600" y="4586711"/>
              <a:ext cx="2027238" cy="646321"/>
            </a:xfrm>
            <a:prstGeom prst="rect">
              <a:avLst/>
            </a:prstGeom>
            <a:solidFill>
              <a:srgbClr val="D3EB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/>
                <a:t>Plus signs imply public access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2544763" y="3870517"/>
              <a:ext cx="990600" cy="6717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611563" y="2103438"/>
            <a:ext cx="4999037" cy="1209675"/>
            <a:chOff x="3611880" y="2103120"/>
            <a:chExt cx="4998720" cy="1210211"/>
          </a:xfrm>
        </p:grpSpPr>
        <p:sp>
          <p:nvSpPr>
            <p:cNvPr id="13" name="Rounded Rectangle 12"/>
            <p:cNvSpPr/>
            <p:nvPr/>
          </p:nvSpPr>
          <p:spPr>
            <a:xfrm>
              <a:off x="3611880" y="2103120"/>
              <a:ext cx="350815" cy="82268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160" name="TextBox 13"/>
            <p:cNvSpPr txBox="1">
              <a:spLocks noChangeArrowheads="1"/>
            </p:cNvSpPr>
            <p:nvPr/>
          </p:nvSpPr>
          <p:spPr bwMode="auto">
            <a:xfrm>
              <a:off x="6583492" y="2666932"/>
              <a:ext cx="2027108" cy="646399"/>
            </a:xfrm>
            <a:prstGeom prst="rect">
              <a:avLst/>
            </a:prstGeom>
            <a:solidFill>
              <a:srgbClr val="D3EB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/>
                <a:t>Minus signs imply private access</a:t>
              </a:r>
            </a:p>
          </p:txBody>
        </p:sp>
        <p:cxnSp>
          <p:nvCxnSpPr>
            <p:cNvPr id="16" name="Straight Arrow Connector 15"/>
            <p:cNvCxnSpPr>
              <a:endCxn id="13" idx="3"/>
            </p:cNvCxnSpPr>
            <p:nvPr/>
          </p:nvCxnSpPr>
          <p:spPr>
            <a:xfrm rot="10800000">
              <a:off x="3962695" y="2514464"/>
              <a:ext cx="2606510" cy="33511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12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Methods Calling Methods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Called Method Chaining</a:t>
            </a:r>
          </a:p>
          <a:p>
            <a:pPr eaLnBrk="1" hangingPunct="1"/>
            <a:r>
              <a:rPr lang="en-US" dirty="0" smtClean="0"/>
              <a:t>One method can make a call to another method. </a:t>
            </a:r>
          </a:p>
          <a:p>
            <a:pPr eaLnBrk="1" hangingPunct="1"/>
            <a:r>
              <a:rPr lang="en-US" dirty="0" smtClean="0"/>
              <a:t>If the invoked method is within the same class, you </a:t>
            </a:r>
            <a:r>
              <a:rPr lang="en-US" dirty="0"/>
              <a:t>n</a:t>
            </a:r>
            <a:r>
              <a:rPr lang="en-US" dirty="0" smtClean="0"/>
              <a:t>eed not use an object name. </a:t>
            </a:r>
          </a:p>
        </p:txBody>
      </p:sp>
    </p:spTree>
    <p:extLst>
      <p:ext uri="{BB962C8B-B14F-4D97-AF65-F5344CB8AC3E}">
        <p14:creationId xmlns:p14="http://schemas.microsoft.com/office/powerpoint/2010/main" val="104852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Classes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366838"/>
            <a:ext cx="8740775" cy="4525962"/>
          </a:xfrm>
          <a:noFill/>
        </p:spPr>
        <p:txBody>
          <a:bodyPr lIns="92075" tIns="46038" rIns="92075" bIns="46038"/>
          <a:lstStyle/>
          <a:p>
            <a:pPr algn="just">
              <a:spcBef>
                <a:spcPct val="60000"/>
              </a:spcBef>
            </a:pPr>
            <a:r>
              <a:rPr lang="en-US" dirty="0" smtClean="0"/>
              <a:t>An object in OOP is defined by a </a:t>
            </a:r>
            <a:r>
              <a:rPr lang="en-US" b="1" dirty="0" smtClean="0"/>
              <a:t>class</a:t>
            </a:r>
            <a:r>
              <a:rPr lang="en-US" i="1" dirty="0" smtClean="0"/>
              <a:t>.</a:t>
            </a:r>
          </a:p>
          <a:p>
            <a:pPr lvl="1">
              <a:spcBef>
                <a:spcPct val="60000"/>
              </a:spcBef>
            </a:pPr>
            <a:r>
              <a:rPr lang="en-US" sz="2200" u="sng" dirty="0" smtClean="0"/>
              <a:t>Variables</a:t>
            </a:r>
            <a:r>
              <a:rPr lang="en-US" sz="2200" dirty="0" smtClean="0"/>
              <a:t> are used to define attributes.</a:t>
            </a:r>
          </a:p>
          <a:p>
            <a:pPr lvl="1">
              <a:spcBef>
                <a:spcPct val="60000"/>
              </a:spcBef>
            </a:pPr>
            <a:r>
              <a:rPr lang="en-US" sz="2200" u="sng" dirty="0" smtClean="0"/>
              <a:t>Methods</a:t>
            </a:r>
            <a:r>
              <a:rPr lang="en-US" sz="2200" dirty="0" smtClean="0"/>
              <a:t> in the class define the objects behaviors. 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A class is the blueprint/template for creating objects.</a:t>
            </a:r>
          </a:p>
          <a:p>
            <a:pPr lvl="1">
              <a:spcBef>
                <a:spcPct val="60000"/>
              </a:spcBef>
            </a:pPr>
            <a:r>
              <a:rPr lang="en-US" sz="2200" dirty="0" smtClean="0"/>
              <a:t>Every object belongs to a class.  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Once the class is defined, multiple objects (</a:t>
            </a:r>
            <a:r>
              <a:rPr lang="en-US" b="1" dirty="0" smtClean="0"/>
              <a:t>instances</a:t>
            </a:r>
            <a:r>
              <a:rPr lang="en-US" dirty="0" smtClean="0"/>
              <a:t> of the class) can be created from it.</a:t>
            </a:r>
          </a:p>
          <a:p>
            <a:pPr lvl="1">
              <a:spcBef>
                <a:spcPct val="60000"/>
              </a:spcBef>
            </a:pPr>
            <a:r>
              <a:rPr lang="en-US" dirty="0" smtClean="0"/>
              <a:t>Essentially, we are creating our own data types!</a:t>
            </a:r>
          </a:p>
        </p:txBody>
      </p:sp>
    </p:spTree>
    <p:extLst>
      <p:ext uri="{BB962C8B-B14F-4D97-AF65-F5344CB8AC3E}">
        <p14:creationId xmlns:p14="http://schemas.microsoft.com/office/powerpoint/2010/main" val="24704210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198" y="332810"/>
            <a:ext cx="4572000" cy="59093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MethodChaining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400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methodOne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"Inside Method 1"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"Leaving Method 1"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1;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methodTwo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"Inside Method 2"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value =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methodOne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 + 1;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"Leaving Method 2"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value;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methodThree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"Inside Method 3"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value =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methodTwo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 + 2;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"Leaving Method 3"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value;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MethodChaining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mc 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MethodChaining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 =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mc.methodThree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"Final value is: 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+ v);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endParaRPr lang="en-US" sz="1400" dirty="0" smtClean="0"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2061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198" y="332810"/>
            <a:ext cx="4572000" cy="59093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MethodChaining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400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methodOne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"Inside Method 1"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"Leaving Method 1"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1;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methodTwo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"Inside Method 2"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value =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methodOne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 + 1;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"Leaving Method 2"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value;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methodThree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"Inside Method 3"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value =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methodTwo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 + 2;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"Leaving Method 3"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value;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MethodChaining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mc 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MethodChaining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 =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mc.methodThree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"Final value is: 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+ v);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endParaRPr lang="en-US" sz="1400" dirty="0" smtClean="0"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3247" y="1723055"/>
            <a:ext cx="2743198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Inside Method 3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Inside Method 2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Inside Method 1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Leaving Method 1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Leaving Method 2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Leaving Method 3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Final value is: 4</a:t>
            </a:r>
          </a:p>
        </p:txBody>
      </p:sp>
    </p:spTree>
    <p:extLst>
      <p:ext uri="{BB962C8B-B14F-4D97-AF65-F5344CB8AC3E}">
        <p14:creationId xmlns:p14="http://schemas.microsoft.com/office/powerpoint/2010/main" val="419832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of a Class Type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24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To date, we have mostly dealt with variables of primitive data type. </a:t>
            </a:r>
          </a:p>
          <a:p>
            <a:pPr eaLnBrk="1" hangingPunct="1"/>
            <a:r>
              <a:rPr lang="en-US" dirty="0" smtClean="0"/>
              <a:t>We have occasionally used class type variables (so-called reference variables).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Note: All class variables correspond to a memory location.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dirty="0"/>
              <a:t>memory location assigned </a:t>
            </a:r>
            <a:r>
              <a:rPr lang="en-US" dirty="0" smtClean="0"/>
              <a:t>to a variable of </a:t>
            </a:r>
            <a:r>
              <a:rPr lang="en-US" i="1" dirty="0" smtClean="0"/>
              <a:t>class type </a:t>
            </a:r>
            <a:r>
              <a:rPr lang="en-US" dirty="0" smtClean="0"/>
              <a:t>contains the memory address of the object named by the variable.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436869" y="3105835"/>
            <a:ext cx="6388932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x = 10</a:t>
            </a:r>
            <a:r>
              <a:rPr lang="en-US" b="1" u="sng" dirty="0" smtClean="0">
                <a:solidFill>
                  <a:srgbClr val="000000"/>
                </a:solidFill>
                <a:latin typeface="Consolas"/>
              </a:rPr>
              <a:t>; //primitive</a:t>
            </a:r>
            <a:endParaRPr lang="en-US" b="1" u="sng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String s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"Hi Mom!"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  //reference (class type)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4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of a Class Type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For class type variables, the object (value) itself not stored in the variable. </a:t>
            </a:r>
          </a:p>
          <a:p>
            <a:pPr lvl="1" eaLnBrk="1" hangingPunct="1"/>
            <a:r>
              <a:rPr lang="en-US" dirty="0" smtClean="0"/>
              <a:t>It is stored elsewhere in memory.</a:t>
            </a:r>
          </a:p>
          <a:p>
            <a:pPr lvl="1" eaLnBrk="1" hangingPunct="1"/>
            <a:r>
              <a:rPr lang="en-US" dirty="0" smtClean="0"/>
              <a:t>The variable contains the address of where it is stored.</a:t>
            </a:r>
          </a:p>
          <a:p>
            <a:pPr eaLnBrk="1" hangingPunct="1"/>
            <a:r>
              <a:rPr lang="en-US" sz="2000" dirty="0" smtClean="0"/>
              <a:t>The memory address is called the </a:t>
            </a:r>
            <a:r>
              <a:rPr lang="en-US" sz="2000" i="1" dirty="0" smtClean="0"/>
              <a:t>reference</a:t>
            </a:r>
            <a:r>
              <a:rPr lang="en-US" sz="2000" dirty="0" smtClean="0"/>
              <a:t> to the object.</a:t>
            </a:r>
          </a:p>
          <a:p>
            <a:pPr eaLnBrk="1" hangingPunct="1"/>
            <a:r>
              <a:rPr lang="en-US" sz="2000" dirty="0" smtClean="0"/>
              <a:t>A </a:t>
            </a:r>
            <a:r>
              <a:rPr lang="en-US" sz="2000" i="1" dirty="0" smtClean="0"/>
              <a:t>reference type</a:t>
            </a:r>
            <a:r>
              <a:rPr lang="en-US" sz="2000" dirty="0" smtClean="0"/>
              <a:t> variable holds references (memory addresses).</a:t>
            </a:r>
          </a:p>
        </p:txBody>
      </p:sp>
    </p:spTree>
    <p:extLst>
      <p:ext uri="{BB962C8B-B14F-4D97-AF65-F5344CB8AC3E}">
        <p14:creationId xmlns:p14="http://schemas.microsoft.com/office/powerpoint/2010/main" val="355379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of a Class Type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3042975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When reference variables are declared, memory is allocated for them. </a:t>
            </a:r>
          </a:p>
          <a:p>
            <a:pPr eaLnBrk="1" hangingPunct="1"/>
            <a:r>
              <a:rPr lang="en-US" dirty="0" smtClean="0"/>
              <a:t>However, what is stored in these memory locations are references (addresses) of other memory locations.</a:t>
            </a:r>
          </a:p>
        </p:txBody>
      </p:sp>
      <p:pic>
        <p:nvPicPr>
          <p:cNvPr id="542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720" y="1419225"/>
            <a:ext cx="5321300" cy="467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407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of a Class Type</a:t>
            </a:r>
          </a:p>
        </p:txBody>
      </p:sp>
      <p:sp>
        <p:nvSpPr>
          <p:cNvPr id="55299" name="Content Placeholder 7"/>
          <p:cNvSpPr>
            <a:spLocks noGrp="1"/>
          </p:cNvSpPr>
          <p:nvPr>
            <p:ph idx="1"/>
          </p:nvPr>
        </p:nvSpPr>
        <p:spPr>
          <a:xfrm>
            <a:off x="283136" y="1391936"/>
            <a:ext cx="3263153" cy="45259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Assume we have a </a:t>
            </a:r>
            <a:r>
              <a:rPr lang="en-US" sz="2000" dirty="0" err="1" smtClean="0"/>
              <a:t>setSpecies</a:t>
            </a:r>
            <a:r>
              <a:rPr lang="en-US" sz="2000" dirty="0" smtClean="0"/>
              <a:t>(name, population, </a:t>
            </a:r>
            <a:r>
              <a:rPr lang="en-US" sz="2000" dirty="0" err="1" smtClean="0"/>
              <a:t>growthRate</a:t>
            </a:r>
            <a:r>
              <a:rPr lang="en-US" sz="2000" dirty="0" smtClean="0"/>
              <a:t>) method in our species class.</a:t>
            </a:r>
          </a:p>
          <a:p>
            <a:pPr eaLnBrk="1" hangingPunct="1"/>
            <a:r>
              <a:rPr lang="en-US" sz="2000" dirty="0" smtClean="0"/>
              <a:t>This is what two calls to that method would do: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Here, the variables are to two distinct objects in memory. </a:t>
            </a:r>
          </a:p>
        </p:txBody>
      </p:sp>
      <p:pic>
        <p:nvPicPr>
          <p:cNvPr id="553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289" y="1391936"/>
            <a:ext cx="5480050" cy="417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77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of a Class Type</a:t>
            </a:r>
          </a:p>
        </p:txBody>
      </p:sp>
      <p:sp>
        <p:nvSpPr>
          <p:cNvPr id="56323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2570487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What if we execute the line:</a:t>
            </a:r>
          </a:p>
          <a:p>
            <a:pPr marL="0" indent="0" eaLnBrk="1" hangingPunct="1">
              <a:buNone/>
            </a:pPr>
            <a:r>
              <a:rPr lang="en-US" sz="2400" dirty="0" err="1" smtClean="0"/>
              <a:t>earthSpecies</a:t>
            </a:r>
            <a:r>
              <a:rPr lang="en-US" sz="2400" dirty="0" smtClean="0"/>
              <a:t> = </a:t>
            </a:r>
            <a:r>
              <a:rPr lang="en-US" sz="2400" dirty="0" err="1" smtClean="0"/>
              <a:t>klingonSpecies</a:t>
            </a:r>
            <a:r>
              <a:rPr lang="en-US" sz="2400" dirty="0" smtClean="0"/>
              <a:t>;</a:t>
            </a:r>
          </a:p>
          <a:p>
            <a:pPr eaLnBrk="1" hangingPunct="1"/>
            <a:r>
              <a:rPr lang="en-US" sz="2400" dirty="0" smtClean="0"/>
              <a:t>The </a:t>
            </a:r>
            <a:r>
              <a:rPr lang="en-US" sz="2400" dirty="0"/>
              <a:t>two variables </a:t>
            </a:r>
            <a:r>
              <a:rPr lang="en-US" sz="2400" dirty="0" smtClean="0"/>
              <a:t>now hold </a:t>
            </a:r>
            <a:r>
              <a:rPr lang="en-US" sz="2400" dirty="0"/>
              <a:t>references to the same object.</a:t>
            </a:r>
          </a:p>
        </p:txBody>
      </p:sp>
      <p:pic>
        <p:nvPicPr>
          <p:cNvPr id="563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533" y="1592160"/>
            <a:ext cx="6008687" cy="3735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228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Variables of a Class Type</a:t>
            </a:r>
          </a:p>
        </p:txBody>
      </p:sp>
      <p:sp>
        <p:nvSpPr>
          <p:cNvPr id="57347" name="Content Placeholder 7"/>
          <p:cNvSpPr>
            <a:spLocks noGrp="1"/>
          </p:cNvSpPr>
          <p:nvPr>
            <p:ph idx="1"/>
          </p:nvPr>
        </p:nvSpPr>
        <p:spPr>
          <a:xfrm>
            <a:off x="417327" y="1314220"/>
            <a:ext cx="2617694" cy="45259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If we change </a:t>
            </a:r>
            <a:r>
              <a:rPr lang="en-US" sz="2000" dirty="0" err="1" smtClean="0"/>
              <a:t>earthSpecies</a:t>
            </a:r>
            <a:r>
              <a:rPr lang="en-US" sz="2000" dirty="0" smtClean="0"/>
              <a:t> or </a:t>
            </a:r>
            <a:r>
              <a:rPr lang="en-US" sz="2000" dirty="0" err="1" smtClean="0"/>
              <a:t>klingonSpecies</a:t>
            </a:r>
            <a:r>
              <a:rPr lang="en-US" sz="2000" dirty="0" smtClean="0"/>
              <a:t>, they will both be changed since they point to the same object! </a:t>
            </a:r>
          </a:p>
          <a:p>
            <a:pPr eaLnBrk="1" hangingPunct="1"/>
            <a:r>
              <a:rPr lang="en-US" sz="2000" dirty="0" smtClean="0"/>
              <a:t>The object at address 1056 is no longer accessible (and will be reclaimed by the “garbage collector”.  </a:t>
            </a:r>
          </a:p>
          <a:p>
            <a:pPr eaLnBrk="1" hangingPunct="1"/>
            <a:endParaRPr lang="en-US" sz="2000" dirty="0" smtClean="0"/>
          </a:p>
        </p:txBody>
      </p:sp>
      <p:pic>
        <p:nvPicPr>
          <p:cNvPr id="5734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021" y="1766141"/>
            <a:ext cx="5919787" cy="3817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27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of a Class Type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1" y="1304355"/>
            <a:ext cx="2662518" cy="4525963"/>
          </a:xfrm>
        </p:spPr>
        <p:txBody>
          <a:bodyPr/>
          <a:lstStyle/>
          <a:p>
            <a:pPr eaLnBrk="1" hangingPunct="1"/>
            <a:r>
              <a:rPr lang="en-US" sz="1800" dirty="0" smtClean="0"/>
              <a:t>Two objects might have identical values for all of their attributes and yet be stored in distinct memory locations. </a:t>
            </a:r>
          </a:p>
          <a:p>
            <a:pPr eaLnBrk="1" hangingPunct="1"/>
            <a:r>
              <a:rPr lang="en-US" sz="1800" dirty="0" smtClean="0"/>
              <a:t>As with Strings,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dirty="0"/>
              <a:t> </a:t>
            </a:r>
            <a:r>
              <a:rPr lang="en-US" sz="1800" dirty="0" smtClean="0"/>
              <a:t>is used to determine whether two objects are stored in the same location. </a:t>
            </a:r>
          </a:p>
          <a:p>
            <a:pPr eaLnBrk="1" hangingPunct="1"/>
            <a:r>
              <a:rPr lang="en-US" sz="1800" dirty="0" smtClean="0"/>
              <a:t>A == B is true if the memory addresses for A and B are the same.  </a:t>
            </a:r>
            <a:endParaRPr lang="en-US" sz="1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837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719" y="1353756"/>
            <a:ext cx="5741987" cy="346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768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of a Class Type</a:t>
            </a:r>
          </a:p>
        </p:txBody>
      </p:sp>
      <p:pic>
        <p:nvPicPr>
          <p:cNvPr id="593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45" y="1241425"/>
            <a:ext cx="5516563" cy="4938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241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 and Method Definitions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 class as a blueprint</a:t>
            </a: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3150" y="2578100"/>
            <a:ext cx="45815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721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9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Defining an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equals</a:t>
            </a:r>
            <a:r>
              <a:rPr lang="en-US" dirty="0" smtClean="0"/>
              <a:t> Method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89194" y="826991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== shouldn’t be used (often) to compare two objects</a:t>
            </a:r>
          </a:p>
          <a:p>
            <a:pPr eaLnBrk="1" hangingPunct="1"/>
            <a:r>
              <a:rPr lang="en-US" dirty="0" smtClean="0"/>
              <a:t>Instead, we should use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equals</a:t>
            </a:r>
            <a:r>
              <a:rPr lang="en-US" dirty="0" smtClean="0"/>
              <a:t>, a method which will make appropriate comparisons as needed.</a:t>
            </a:r>
          </a:p>
          <a:p>
            <a:pPr eaLnBrk="1" hangingPunct="1"/>
            <a:r>
              <a:rPr lang="en-US" dirty="0" smtClean="0"/>
              <a:t>Equals should return a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boolean</a:t>
            </a:r>
            <a:r>
              <a:rPr lang="en-US" dirty="0" smtClean="0"/>
              <a:t> value. </a:t>
            </a:r>
          </a:p>
          <a:p>
            <a:pPr eaLnBrk="1" hangingPunct="1"/>
            <a:r>
              <a:rPr lang="en-US" dirty="0" smtClean="0"/>
              <a:t>In the string class, this was provided.  In our classes, we write it our selves.</a:t>
            </a:r>
          </a:p>
          <a:p>
            <a:pPr eaLnBrk="1" hangingPunct="1"/>
            <a:r>
              <a:rPr lang="en-US" dirty="0" smtClean="0"/>
              <a:t>How would you write an equals method for species?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2024" y="3644154"/>
            <a:ext cx="8229600" cy="32138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man Old Style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Bookman Old Style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Bookman Old Style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Bookman Old Style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Species</a:t>
            </a:r>
          </a:p>
          <a:p>
            <a:pPr marL="0" indent="0"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400" b="1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C0"/>
                </a:solidFill>
                <a:latin typeface="Consolas"/>
              </a:rPr>
              <a:t>population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C0"/>
                </a:solidFill>
                <a:latin typeface="Consolas"/>
              </a:rPr>
              <a:t>growthRate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 smtClean="0">
              <a:latin typeface="Consolas"/>
            </a:endParaRPr>
          </a:p>
          <a:p>
            <a:pPr marL="0" indent="0">
              <a:buFontTx/>
              <a:buNone/>
            </a:pPr>
            <a:r>
              <a:rPr lang="en-US" sz="1400" dirty="0" smtClean="0"/>
              <a:t>…</a:t>
            </a:r>
          </a:p>
          <a:p>
            <a:pPr marL="0" indent="0"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equals(Species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otherObject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.equalsIgnoreCase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(otherObject.</a:t>
            </a:r>
            <a:r>
              <a:rPr lang="en-US" sz="1400" b="1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)) &amp;&amp;</a:t>
            </a:r>
          </a:p>
          <a:p>
            <a:pPr marL="0" indent="0"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     (</a:t>
            </a:r>
            <a:r>
              <a:rPr lang="en-US" sz="1400" dirty="0" smtClean="0">
                <a:solidFill>
                  <a:srgbClr val="0000C0"/>
                </a:solidFill>
                <a:latin typeface="Consolas"/>
              </a:rPr>
              <a:t>population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otherObject.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</a:rPr>
              <a:t>population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 &amp;&amp;</a:t>
            </a:r>
          </a:p>
          <a:p>
            <a:pPr marL="0" indent="0"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     (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</a:rPr>
              <a:t>growthRate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otherObject.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</a:rPr>
              <a:t>growthRate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622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0735" y="294326"/>
            <a:ext cx="8561294" cy="6124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400" dirty="0">
              <a:latin typeface="Consolas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SpeciesEqualsDemo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Species s1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Species( ), s2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Species( 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s1.setSpecies(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"Klingon ox"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10, 15);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s2.setSpecies(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"Klingon ox"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10, 15);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(s1 == s2)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println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"Match with ==."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println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"Do Not match with ==."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(s1.equals(s2))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println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"Match with the method equals."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println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"Do Not match with the method equals."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println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"Now change one Klingon ox to lowercase."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s2.setSpecies(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/>
              </a:rPr>
              <a:t>klingon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 ox"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10, 15);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//Use </a:t>
            </a:r>
            <a:r>
              <a:rPr lang="en-US" sz="1400" u="sng" dirty="0">
                <a:solidFill>
                  <a:srgbClr val="3F7F5F"/>
                </a:solidFill>
                <a:latin typeface="Consolas"/>
              </a:rPr>
              <a:t>lowercase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(s1.equals(s2))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println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"Match with the method equals."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println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"Do Not match with the method equals."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467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Unit Testing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457200" y="1443038"/>
            <a:ext cx="8229600" cy="4525962"/>
          </a:xfrm>
        </p:spPr>
        <p:txBody>
          <a:bodyPr/>
          <a:lstStyle/>
          <a:p>
            <a:r>
              <a:rPr lang="en-US" dirty="0" smtClean="0"/>
              <a:t>As programs become bigger in size, testing becomes more difficult. </a:t>
            </a:r>
          </a:p>
          <a:p>
            <a:pPr lvl="1"/>
            <a:r>
              <a:rPr lang="en-US" dirty="0" smtClean="0"/>
              <a:t>We  can’t test it all at once. </a:t>
            </a:r>
          </a:p>
          <a:p>
            <a:r>
              <a:rPr lang="en-US" dirty="0" smtClean="0"/>
              <a:t>One methodology that has been developed is to test the correctness of individual “units” of code.</a:t>
            </a:r>
          </a:p>
          <a:p>
            <a:pPr lvl="1"/>
            <a:r>
              <a:rPr lang="en-US" dirty="0" smtClean="0"/>
              <a:t>Units are typically methods, but they could be classes or bigger units.</a:t>
            </a:r>
          </a:p>
          <a:p>
            <a:r>
              <a:rPr lang="en-US" dirty="0" smtClean="0"/>
              <a:t>A collection of unit tests is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 smtClean="0"/>
              <a:t>test suite.</a:t>
            </a:r>
          </a:p>
          <a:p>
            <a:r>
              <a:rPr lang="en-US" dirty="0" smtClean="0"/>
              <a:t>The testing is usually automated.</a:t>
            </a:r>
          </a:p>
          <a:p>
            <a:r>
              <a:rPr lang="en-US" dirty="0" smtClean="0"/>
              <a:t>Typically, the tests are stored in a separate class/file. </a:t>
            </a:r>
          </a:p>
        </p:txBody>
      </p:sp>
    </p:spTree>
    <p:extLst>
      <p:ext uri="{BB962C8B-B14F-4D97-AF65-F5344CB8AC3E}">
        <p14:creationId xmlns:p14="http://schemas.microsoft.com/office/powerpoint/2010/main" val="142332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552" y="377352"/>
            <a:ext cx="8480611" cy="59093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SpeciesTest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Species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testSpecies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Species();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   /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 Test the </a:t>
            </a:r>
            <a:r>
              <a:rPr lang="en-US" sz="1400" dirty="0" err="1">
                <a:solidFill>
                  <a:srgbClr val="3F7F5F"/>
                </a:solidFill>
                <a:latin typeface="Consolas"/>
              </a:rPr>
              <a:t>setSpecies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method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testSpecies.setSpecies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/>
              </a:rPr>
              <a:t>Tribbles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100, 50);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testSpecies.getName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().equals(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nsolas"/>
              </a:rPr>
              <a:t>Tribbles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&amp;&amp;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testSpecies.getPopulation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== 100) &amp;&amp;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testSpecies.getGrowthRate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&gt;= 49.99) &amp;&amp;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testSpecies.getGrowthRate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&lt;= 50.01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)){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"Pass: 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setSpecies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 test."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else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"FAIL: 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setSpecies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 test."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en-US" sz="1400" dirty="0"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   /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 Test the </a:t>
            </a:r>
            <a:r>
              <a:rPr lang="en-US" sz="1400" dirty="0" err="1">
                <a:solidFill>
                  <a:srgbClr val="3F7F5F"/>
                </a:solidFill>
                <a:latin typeface="Consolas"/>
              </a:rPr>
              <a:t>predictPopulation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method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testSpecies.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predictPopulation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(-1) == 100) &amp;&amp;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testSpecies.</a:t>
            </a:r>
            <a:r>
              <a:rPr lang="en-US" sz="1400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predictPopulation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(1) == 150) &amp;&amp;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testSpecies.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predictPopulation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(5) == 759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))</a:t>
            </a:r>
            <a:endParaRPr lang="en-US" sz="1400" dirty="0"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"Pass: 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predictPopulation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 test."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else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"FAIL: 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predictPopulation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 test."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893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Parameters of a Class Type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(This is important)</a:t>
            </a:r>
          </a:p>
          <a:p>
            <a:pPr eaLnBrk="1" hangingPunct="1"/>
            <a:r>
              <a:rPr lang="en-US" sz="2000" dirty="0" smtClean="0"/>
              <a:t>When ‘=’ is used with objects (e.g., obj1 </a:t>
            </a:r>
            <a:r>
              <a:rPr lang="en-US" sz="2000" dirty="0"/>
              <a:t>= obj2</a:t>
            </a:r>
            <a:r>
              <a:rPr lang="en-US" sz="2000" dirty="0" smtClean="0"/>
              <a:t>),</a:t>
            </a:r>
            <a:r>
              <a:rPr lang="en-US" sz="2000" dirty="0"/>
              <a:t> </a:t>
            </a:r>
            <a:r>
              <a:rPr lang="en-US" sz="2000" dirty="0" smtClean="0"/>
              <a:t>only the memory address (the reference) is copied.</a:t>
            </a:r>
          </a:p>
          <a:p>
            <a:pPr eaLnBrk="1" hangingPunct="1"/>
            <a:r>
              <a:rPr lang="en-US" sz="2000" dirty="0" smtClean="0"/>
              <a:t>The same thing happens with objects used as actual parameters (arguments) to methods.  </a:t>
            </a:r>
          </a:p>
          <a:p>
            <a:pPr eaLnBrk="1" hangingPunct="1"/>
            <a:r>
              <a:rPr lang="en-US" sz="2000" dirty="0" smtClean="0"/>
              <a:t>When an object is used as an actual parameter, its memory address is copied to the formal parameter.</a:t>
            </a:r>
          </a:p>
          <a:p>
            <a:pPr lvl="1" eaLnBrk="1" hangingPunct="1"/>
            <a:r>
              <a:rPr lang="en-US" dirty="0" smtClean="0"/>
              <a:t>The method thus can manipulate the public elements of the object (using the reference stored in the formal parameter).</a:t>
            </a:r>
          </a:p>
        </p:txBody>
      </p:sp>
    </p:spTree>
    <p:extLst>
      <p:ext uri="{BB962C8B-B14F-4D97-AF65-F5344CB8AC3E}">
        <p14:creationId xmlns:p14="http://schemas.microsoft.com/office/powerpoint/2010/main" val="257895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Example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SwapDemo</a:t>
            </a:r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class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DemoSpecies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(pg. 342)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/>
            <a:r>
              <a:rPr lang="en-US" dirty="0"/>
              <a:t>class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ParametersDemo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(pg. 344)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562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 and Method Definitions</a:t>
            </a:r>
          </a:p>
        </p:txBody>
      </p:sp>
      <p:sp>
        <p:nvSpPr>
          <p:cNvPr id="46083" name="Text Box 7"/>
          <p:cNvSpPr txBox="1">
            <a:spLocks noChangeArrowheads="1"/>
          </p:cNvSpPr>
          <p:nvPr/>
        </p:nvSpPr>
        <p:spPr bwMode="auto">
          <a:xfrm>
            <a:off x="5129213" y="4897438"/>
            <a:ext cx="3328987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Objects that are instances of the class </a:t>
            </a: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Automobile</a:t>
            </a:r>
          </a:p>
        </p:txBody>
      </p:sp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363" y="4362450"/>
            <a:ext cx="360045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8150" y="3179763"/>
            <a:ext cx="3248025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83163" y="1760538"/>
            <a:ext cx="36988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2285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Classes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366838"/>
            <a:ext cx="8740775" cy="4525962"/>
          </a:xfrm>
          <a:noFill/>
        </p:spPr>
        <p:txBody>
          <a:bodyPr lIns="92075" tIns="46038" rIns="92075" bIns="46038"/>
          <a:lstStyle/>
          <a:p>
            <a:pPr>
              <a:spcBef>
                <a:spcPct val="60000"/>
              </a:spcBef>
            </a:pPr>
            <a:r>
              <a:rPr lang="en-US" dirty="0" smtClean="0"/>
              <a:t>To date, we haven’t used many of the object-oriented features in Java. 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We have </a:t>
            </a:r>
            <a:r>
              <a:rPr lang="en-US" i="1" dirty="0" smtClean="0"/>
              <a:t>instantiated</a:t>
            </a:r>
            <a:r>
              <a:rPr lang="en-US" dirty="0" smtClean="0"/>
              <a:t> (created) objects from pre-defined classes </a:t>
            </a:r>
          </a:p>
          <a:p>
            <a:pPr lvl="1">
              <a:spcBef>
                <a:spcPct val="60000"/>
              </a:spcBef>
            </a:pP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200" dirty="0" smtClean="0"/>
              <a:t>,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z="2200" dirty="0" smtClean="0"/>
              <a:t>,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Grid</a:t>
            </a:r>
            <a:r>
              <a:rPr lang="en-US" sz="2200" dirty="0" smtClean="0"/>
              <a:t>.</a:t>
            </a:r>
          </a:p>
          <a:p>
            <a:pPr lvl="1">
              <a:spcBef>
                <a:spcPct val="60000"/>
              </a:spcBef>
            </a:pPr>
            <a:r>
              <a:rPr lang="en-US" sz="2200" dirty="0" smtClean="0"/>
              <a:t>We have created “instances” of these classes.  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But we haven’t defined our own classes yet. </a:t>
            </a:r>
          </a:p>
        </p:txBody>
      </p:sp>
    </p:spTree>
    <p:extLst>
      <p:ext uri="{BB962C8B-B14F-4D97-AF65-F5344CB8AC3E}">
        <p14:creationId xmlns:p14="http://schemas.microsoft.com/office/powerpoint/2010/main" val="28043633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and Method Definitions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class diagram of UML (Universal Modeling Language) is often used to represent classes. </a:t>
            </a:r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93" y="2855913"/>
            <a:ext cx="5686425" cy="268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48249" y="3042628"/>
            <a:ext cx="18346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Class Name</a:t>
            </a:r>
          </a:p>
          <a:p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Data (Variables)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2615" y="5705318"/>
            <a:ext cx="701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‘-’ means the member is “private”; ‘+’ means the member is “public”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5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Savitch5Template</Template>
  <TotalTime>0</TotalTime>
  <Words>4914</Words>
  <Application>Microsoft Macintosh PowerPoint</Application>
  <PresentationFormat>On-screen Show (4:3)</PresentationFormat>
  <Paragraphs>792</Paragraphs>
  <Slides>65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Savitch4Template</vt:lpstr>
      <vt:lpstr>CSCI 1301 Introduction to Computing and Programming</vt:lpstr>
      <vt:lpstr>Announcements</vt:lpstr>
      <vt:lpstr>Basics of Classes, Objects, and Methods</vt:lpstr>
      <vt:lpstr>Java Object-Oriented Programming</vt:lpstr>
      <vt:lpstr>Classes</vt:lpstr>
      <vt:lpstr>Class and Method Definitions</vt:lpstr>
      <vt:lpstr>Class and Method Definitions</vt:lpstr>
      <vt:lpstr>Classes</vt:lpstr>
      <vt:lpstr>Class and Method Definitions</vt:lpstr>
      <vt:lpstr>Another Example</vt:lpstr>
      <vt:lpstr>Classes in Java</vt:lpstr>
      <vt:lpstr>Class Files and Programs</vt:lpstr>
      <vt:lpstr>Why Bother?</vt:lpstr>
      <vt:lpstr>PowerPoint Presentation</vt:lpstr>
      <vt:lpstr>Using a Class and Its Methods</vt:lpstr>
      <vt:lpstr>Using a Class and Its Methods</vt:lpstr>
      <vt:lpstr>Methods: Syntax</vt:lpstr>
      <vt:lpstr>Methods</vt:lpstr>
      <vt:lpstr>Invoking Methods</vt:lpstr>
      <vt:lpstr>Methods with Return Values</vt:lpstr>
      <vt:lpstr>Methods That Return a Value</vt:lpstr>
      <vt:lpstr>Methods – What is the Return Type</vt:lpstr>
      <vt:lpstr>Second Example – Species Class</vt:lpstr>
      <vt:lpstr>The Keyword this</vt:lpstr>
      <vt:lpstr>Local Variables (Variable Scope)</vt:lpstr>
      <vt:lpstr>What about data members (inst. vars.)?</vt:lpstr>
      <vt:lpstr>Local Variables</vt:lpstr>
      <vt:lpstr>Scope in compound statements</vt:lpstr>
      <vt:lpstr>Announcements</vt:lpstr>
      <vt:lpstr>Parameters (of Primitive Type)</vt:lpstr>
      <vt:lpstr>Parameters (of Primitive Type)</vt:lpstr>
      <vt:lpstr>Parameters (of Primitive Type)</vt:lpstr>
      <vt:lpstr>Parameters (of Primitive Type)</vt:lpstr>
      <vt:lpstr>Parameters of Primitive Type</vt:lpstr>
      <vt:lpstr>Defining an equals Method</vt:lpstr>
      <vt:lpstr>Defining an equals Method</vt:lpstr>
      <vt:lpstr>Information Hiding</vt:lpstr>
      <vt:lpstr>Pre- and Postcondition Comments</vt:lpstr>
      <vt:lpstr>Pre- and Postcondition Comments</vt:lpstr>
      <vt:lpstr>The public and private Modifiers</vt:lpstr>
      <vt:lpstr>PowerPoint Presentation</vt:lpstr>
      <vt:lpstr>PowerPoint Presentation</vt:lpstr>
      <vt:lpstr>Accessor and Mutator Methods</vt:lpstr>
      <vt:lpstr>PowerPoint Presentation</vt:lpstr>
      <vt:lpstr>Encapsulation</vt:lpstr>
      <vt:lpstr>Encapsulation</vt:lpstr>
      <vt:lpstr>Encapsulation: Some Guidelines</vt:lpstr>
      <vt:lpstr>UML Class Diagrams</vt:lpstr>
      <vt:lpstr>Methods Calling Methods</vt:lpstr>
      <vt:lpstr>PowerPoint Presentation</vt:lpstr>
      <vt:lpstr>PowerPoint Presentation</vt:lpstr>
      <vt:lpstr>Variables of a Class Type</vt:lpstr>
      <vt:lpstr>Variables of a Class Type</vt:lpstr>
      <vt:lpstr>Variables of a Class Type</vt:lpstr>
      <vt:lpstr>Variables of a Class Type</vt:lpstr>
      <vt:lpstr>Variables of a Class Type</vt:lpstr>
      <vt:lpstr>Variables of a Class Type</vt:lpstr>
      <vt:lpstr>Variables of a Class Type</vt:lpstr>
      <vt:lpstr>Variables of a Class Type</vt:lpstr>
      <vt:lpstr>Defining an equals Method</vt:lpstr>
      <vt:lpstr>PowerPoint Presentation</vt:lpstr>
      <vt:lpstr>Unit Testing</vt:lpstr>
      <vt:lpstr>PowerPoint Presentation</vt:lpstr>
      <vt:lpstr>Parameters of a Class Type</vt:lpstr>
      <vt:lpstr>Programming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2012-08-25T20:36:00Z</dcterms:created>
  <dcterms:modified xsi:type="dcterms:W3CDTF">2015-03-24T03:22:34Z</dcterms:modified>
</cp:coreProperties>
</file>