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3D266-F3CA-453A-A2C5-F8CAD7FB22BA}" v="20" dt="2025-03-25T06:49:50.633"/>
    <p1510:client id="{A6EE8DBC-65C1-4299-B439-5D8D00A3830E}" v="127" dt="2025-03-25T06:57:51.918"/>
    <p1510:client id="{C9A8C6DF-E37F-4F17-9C51-8ECE13C7C961}" v="14" dt="2025-03-25T09:32:53.110"/>
    <p1510:client id="{DD9F004F-CD85-461A-B2C4-BDEF6D9F6D22}" v="2" dt="2025-03-25T09:09:51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B3E1F-3098-4700-AF63-63A8345890A8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32A9F-349E-42F9-A6CA-891181027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4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32A9F-349E-42F9-A6CA-8911810275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AA7FA3-E98E-4F91-99AA-DF5CB2531CBF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54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77E8E-51A7-474B-92DE-B4B175845CFF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3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4487-BC91-4FC2-B8E4-7ED9F803C61F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192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D4E05-10DC-4100-8D6D-0A29AEC98EF6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90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2ACD7-56C8-41B0-AB38-026BFCE86D60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85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1FFB-953F-4000-8338-2847E27005B2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119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87C8-05FC-4B4D-AF66-AB7067097632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93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27BA-3717-4F5F-A039-5FDB3B53A848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22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3A832-E4D5-49B2-96D4-0B2C0E789D44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484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4CE0-A0C2-4343-98F4-22959CD4EEBF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865A1-1A82-4A8B-A4F7-FFDAFFAD07AB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65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4F394-FBE4-4AA2-8C00-3DE6DBD7DEFC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6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4BD87-AB03-4686-9D9D-ADA53967055C}" type="datetime1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D15F3-1ECE-46EB-9C45-9B422D28198A}" type="datetime1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50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BE58D-27E9-491E-B6C4-94F5AC58FC42}" type="datetime1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09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C3D3-1F47-4D43-82C4-FC91ABD90672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46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2739B-0558-4976-90FD-F00E35D5320B}" type="datetime1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1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D0435B-DB91-48C6-A830-EBDB05003C08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2444B5-E22D-4AE4-B236-9B1C6D693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onmoyislam250/Live-traffic-classif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EF26EC-E46A-FFD9-2407-E703D04A7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602" y="763572"/>
            <a:ext cx="6664751" cy="1522428"/>
          </a:xfrm>
        </p:spPr>
        <p:txBody>
          <a:bodyPr>
            <a:noAutofit/>
          </a:bodyPr>
          <a:lstStyle/>
          <a:p>
            <a:r>
              <a:rPr lang="en-US" sz="2400" b="1"/>
              <a:t>Traffic Sign Recognition with CNN &amp; </a:t>
            </a:r>
            <a:r>
              <a:rPr lang="en-US" sz="2400" b="1" err="1"/>
              <a:t>Keras</a:t>
            </a:r>
            <a:r>
              <a:rPr lang="en-US" sz="2400" b="1"/>
              <a:t>: A Deep Learning Approach</a:t>
            </a:r>
            <a:endParaRPr lang="en-US" sz="5400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4E2E43-95D1-8F56-71C9-02FE82CA9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1348" y="3714162"/>
            <a:ext cx="8531257" cy="216170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b="1" u="sng"/>
              <a:t>Presentation Prepared By 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b="1"/>
              <a:t>Taki Tamim (2003002)</a:t>
            </a:r>
            <a:endParaRPr lang="en-US" sz="200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b="1"/>
              <a:t>Tonmoy (2003027)</a:t>
            </a:r>
            <a:endParaRPr lang="en-US" sz="200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b="1"/>
              <a:t>Md Abu Sufyan (2003085)</a:t>
            </a:r>
            <a:endParaRPr lang="en-US" sz="2000"/>
          </a:p>
          <a:p>
            <a:pPr marL="3143250" lvl="7" indent="0" algn="ctr">
              <a:buNone/>
            </a:pPr>
            <a:r>
              <a:rPr lang="en-US"/>
              <a:t>				               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E80C82-BD3F-6C42-4D8B-F1128D28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C9BE2-3890-D6B1-931B-BAA71C202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3901" y="889000"/>
            <a:ext cx="1083573" cy="1263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697602-3903-1B6A-0C3A-4B803C3C9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6" y="982132"/>
            <a:ext cx="1816468" cy="101931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53EDA5D-CD99-915D-1C1E-140DC4909661}"/>
              </a:ext>
            </a:extLst>
          </p:cNvPr>
          <p:cNvGrpSpPr/>
          <p:nvPr/>
        </p:nvGrpSpPr>
        <p:grpSpPr>
          <a:xfrm>
            <a:off x="755435" y="889000"/>
            <a:ext cx="10682948" cy="1263642"/>
            <a:chOff x="755435" y="889000"/>
            <a:chExt cx="10682948" cy="12636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BA2B9E-164B-991E-DE52-343AC2A27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C4E78B8-BC6D-1789-319B-7BACFF07E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E5293C5-5746-377F-8C4E-3BB711EA51D3}"/>
              </a:ext>
            </a:extLst>
          </p:cNvPr>
          <p:cNvSpPr txBox="1"/>
          <p:nvPr/>
        </p:nvSpPr>
        <p:spPr>
          <a:xfrm>
            <a:off x="3883843" y="2606511"/>
            <a:ext cx="5194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/>
              <a:t>Team: 0_Confidence</a:t>
            </a:r>
          </a:p>
        </p:txBody>
      </p:sp>
    </p:spTree>
    <p:extLst>
      <p:ext uri="{BB962C8B-B14F-4D97-AF65-F5344CB8AC3E}">
        <p14:creationId xmlns:p14="http://schemas.microsoft.com/office/powerpoint/2010/main" val="2893026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57B3-4546-0DB0-BD31-73A15835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6444" y="982132"/>
            <a:ext cx="8700153" cy="1303867"/>
          </a:xfrm>
        </p:spPr>
        <p:txBody>
          <a:bodyPr>
            <a:noAutofit/>
          </a:bodyPr>
          <a:lstStyle/>
          <a:p>
            <a:r>
              <a:rPr lang="en-US" b="1"/>
              <a:t>Architectural Design Choices</a:t>
            </a:r>
            <a:endParaRPr lang="en-US" sz="8800" b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68D8A7-6C62-7474-70D1-19E70DA50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5080" y="2658533"/>
            <a:ext cx="4718304" cy="2632605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u="sng"/>
              <a:t>Output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43 neurons with </a:t>
            </a:r>
            <a:r>
              <a:rPr lang="en-US" b="1" err="1"/>
              <a:t>Softmax</a:t>
            </a:r>
            <a:r>
              <a:rPr lang="en-US"/>
              <a:t> activation for multi-class probability prediction.</a:t>
            </a:r>
          </a:p>
          <a:p>
            <a:r>
              <a:rPr lang="en-US" sz="2900" b="1" u="sng"/>
              <a:t>Convolutional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Two blocks with increasing filter sizes </a:t>
            </a:r>
            <a:r>
              <a:rPr lang="en-US" b="1"/>
              <a:t>(32 → 64)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Smaller kernel sizes in deeper layers </a:t>
            </a:r>
            <a:r>
              <a:rPr lang="en-US" b="1"/>
              <a:t>(5×5 → 3×3)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ReLU</a:t>
            </a:r>
            <a:r>
              <a:rPr lang="en-US"/>
              <a:t> activation for introducing non-linearity.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D00F02-93F3-16CC-7D33-DE2833377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294" y="2658533"/>
            <a:ext cx="4718304" cy="2632605"/>
          </a:xfrm>
        </p:spPr>
        <p:txBody>
          <a:bodyPr>
            <a:normAutofit fontScale="70000" lnSpcReduction="20000"/>
          </a:bodyPr>
          <a:lstStyle/>
          <a:p>
            <a:r>
              <a:rPr lang="en-US" sz="2900" b="1" u="sng"/>
              <a:t>Regularization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Dropout layers</a:t>
            </a:r>
            <a:r>
              <a:rPr lang="en-US"/>
              <a:t> with varying rates: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0.25</a:t>
            </a:r>
            <a:r>
              <a:rPr lang="en-US"/>
              <a:t> in convolutional blocks.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0.5</a:t>
            </a:r>
            <a:r>
              <a:rPr lang="en-US"/>
              <a:t> in dense 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MaxPooling</a:t>
            </a:r>
            <a:r>
              <a:rPr lang="en-US"/>
              <a:t> for spatial </a:t>
            </a:r>
            <a:r>
              <a:rPr lang="en-US" err="1"/>
              <a:t>downsampling</a:t>
            </a:r>
            <a:r>
              <a:rPr lang="en-US"/>
              <a:t> and parameter reduction.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0B10B-C78B-0B9C-89F5-E2B6699C6EFF}"/>
              </a:ext>
            </a:extLst>
          </p:cNvPr>
          <p:cNvSpPr txBox="1"/>
          <p:nvPr/>
        </p:nvSpPr>
        <p:spPr>
          <a:xfrm>
            <a:off x="1079770" y="5699668"/>
            <a:ext cx="10223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Output Layer</a:t>
            </a:r>
            <a:r>
              <a:rPr lang="en-US"/>
              <a:t>: 43 neurons with SoftMax activation for multi-class probabilities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B9D26E-1A25-14CF-4CFD-8365FEAA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03547F-F9E6-32F0-C9A0-FD5C5D7FF59B}"/>
              </a:ext>
            </a:extLst>
          </p:cNvPr>
          <p:cNvGrpSpPr/>
          <p:nvPr/>
        </p:nvGrpSpPr>
        <p:grpSpPr>
          <a:xfrm>
            <a:off x="755435" y="889000"/>
            <a:ext cx="10682948" cy="1263642"/>
            <a:chOff x="755435" y="889000"/>
            <a:chExt cx="10682948" cy="126364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499DBBC-4867-E632-B5EA-93261B942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1E35AF8-0566-D21C-8EF3-250B50907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484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C396-5E66-DDBA-A2AE-1D7218402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445" y="1097260"/>
            <a:ext cx="6525272" cy="582542"/>
          </a:xfrm>
        </p:spPr>
        <p:txBody>
          <a:bodyPr>
            <a:noAutofit/>
          </a:bodyPr>
          <a:lstStyle/>
          <a:p>
            <a:pPr algn="l"/>
            <a:r>
              <a:rPr lang="en-US" sz="3200" b="1"/>
              <a:t>Model Training Configuration ⚙️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943C404-7D66-9F72-0E87-D47B01D3C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8086" y="2260641"/>
            <a:ext cx="5410297" cy="384805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6DF3A6-A3AD-6443-8FAD-366B7B486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3931" y="3035431"/>
            <a:ext cx="4792663" cy="2434038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Loss Function</a:t>
            </a:r>
            <a:r>
              <a:rPr lang="en-US"/>
              <a:t>:</a:t>
            </a:r>
            <a:br>
              <a:rPr lang="en-US"/>
            </a:br>
            <a:r>
              <a:rPr lang="en-US"/>
              <a:t>🧮 </a:t>
            </a:r>
            <a:r>
              <a:rPr lang="en-US" b="1"/>
              <a:t>Categorical Cross-Entropy</a:t>
            </a:r>
            <a:r>
              <a:rPr lang="en-US"/>
              <a:t> (for multi-class classification)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Optimizer</a:t>
            </a:r>
            <a:r>
              <a:rPr lang="en-US"/>
              <a:t>:</a:t>
            </a:r>
            <a:br>
              <a:rPr lang="en-US"/>
            </a:br>
            <a:r>
              <a:rPr lang="en-US"/>
              <a:t>⚡ </a:t>
            </a:r>
            <a:r>
              <a:rPr lang="en-US" b="1"/>
              <a:t>Adam</a:t>
            </a:r>
            <a:r>
              <a:rPr lang="en-US"/>
              <a:t> (adaptive learning rate for faster convergence)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Metrics</a:t>
            </a:r>
            <a:r>
              <a:rPr lang="en-US"/>
              <a:t>:</a:t>
            </a:r>
            <a:br>
              <a:rPr lang="en-US"/>
            </a:br>
            <a:r>
              <a:rPr lang="en-US"/>
              <a:t>📊 </a:t>
            </a:r>
            <a:r>
              <a:rPr lang="en-US" b="1"/>
              <a:t>Accuracy</a:t>
            </a:r>
            <a:r>
              <a:rPr lang="en-US"/>
              <a:t> (to monitor model performance)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Batch Size</a:t>
            </a:r>
            <a:r>
              <a:rPr lang="en-US"/>
              <a:t>:</a:t>
            </a:r>
            <a:br>
              <a:rPr lang="en-US"/>
            </a:br>
            <a:r>
              <a:rPr lang="en-US"/>
              <a:t>🍽️ </a:t>
            </a:r>
            <a:r>
              <a:rPr lang="en-US" b="1"/>
              <a:t>64</a:t>
            </a:r>
            <a:r>
              <a:rPr lang="en-US"/>
              <a:t> (default)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Epochs</a:t>
            </a:r>
            <a:r>
              <a:rPr lang="en-US"/>
              <a:t>:</a:t>
            </a:r>
            <a:br>
              <a:rPr lang="en-US"/>
            </a:br>
            <a:r>
              <a:rPr lang="en-US"/>
              <a:t>🔄 </a:t>
            </a:r>
            <a:r>
              <a:rPr lang="en-US" b="1"/>
              <a:t>20</a:t>
            </a:r>
            <a:r>
              <a:rPr lang="en-US"/>
              <a:t> (default, configurable via command line)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F36614-19BA-48BF-458F-87DEC0D4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11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3A81464-44E5-EB9A-9D25-75EAB4995197}"/>
              </a:ext>
            </a:extLst>
          </p:cNvPr>
          <p:cNvGrpSpPr/>
          <p:nvPr/>
        </p:nvGrpSpPr>
        <p:grpSpPr>
          <a:xfrm>
            <a:off x="755435" y="889000"/>
            <a:ext cx="10682948" cy="1263642"/>
            <a:chOff x="755435" y="889000"/>
            <a:chExt cx="10682948" cy="12636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5CA412-A0E6-85BE-B956-D97BF0CEF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E09721-5C19-EC95-2341-851C7D067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69E1EA-BD3E-4EA7-A1BC-96B5203A1C97}"/>
              </a:ext>
            </a:extLst>
          </p:cNvPr>
          <p:cNvSpPr txBox="1"/>
          <p:nvPr/>
        </p:nvSpPr>
        <p:spPr>
          <a:xfrm>
            <a:off x="1362173" y="2376809"/>
            <a:ext cx="611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Model Training Configuration ⚙️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4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69ECA8-B79E-0B97-EF15-389E593D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04" y="982132"/>
            <a:ext cx="7334055" cy="1303867"/>
          </a:xfrm>
        </p:spPr>
        <p:txBody>
          <a:bodyPr>
            <a:normAutofit fontScale="90000"/>
          </a:bodyPr>
          <a:lstStyle/>
          <a:p>
            <a:r>
              <a:rPr lang="en-US" b="1"/>
              <a:t>Model Training Workflow</a:t>
            </a:r>
            <a:r>
              <a:rPr lang="en-US"/>
              <a:t> 🏋️‍♀️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7DD30-207B-AABE-DF33-58E0D069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13CC9A3-A4BE-D3D3-F9E2-B1596A918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5740" y="2635678"/>
            <a:ext cx="986986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Data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📂 Load preprocessed data from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 arrays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Model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🧑‍💻 Construct the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 model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architecture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Training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⚙️ Set up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parameters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(loss function, optimizer, etc.)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with Validation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training with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data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prevent overfitting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Best Model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💾 Store the best performing model and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history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C9145F-3A37-B91B-8F12-026F82F3B5E5}"/>
              </a:ext>
            </a:extLst>
          </p:cNvPr>
          <p:cNvGrpSpPr/>
          <p:nvPr/>
        </p:nvGrpSpPr>
        <p:grpSpPr>
          <a:xfrm>
            <a:off x="754526" y="882067"/>
            <a:ext cx="10682948" cy="1263642"/>
            <a:chOff x="755435" y="889000"/>
            <a:chExt cx="10682948" cy="126364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5833014-3594-BAB8-4A72-E35A05DDA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4D90C8-02E2-2803-E27A-CDA604614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868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8F66-A96C-ABD2-BD39-E13694598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62883" y="1809734"/>
            <a:ext cx="9060090" cy="1221331"/>
          </a:xfrm>
        </p:spPr>
        <p:txBody>
          <a:bodyPr>
            <a:normAutofit/>
          </a:bodyPr>
          <a:lstStyle/>
          <a:p>
            <a:r>
              <a:rPr lang="en-US" b="1"/>
              <a:t>Model Evaluation Metrics 📊</a:t>
            </a:r>
            <a:br>
              <a:rPr lang="en-US" b="1"/>
            </a:br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Content Placeholder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22059A8-82FA-5DAB-2EF6-9B578441F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4336"/>
            <a:ext cx="5315075" cy="330186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DC4D0-E053-351A-3E82-F6375BA62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5050428" cy="2719286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Loss</a:t>
            </a:r>
            <a:r>
              <a:rPr lang="en-US"/>
              <a:t>:</a:t>
            </a:r>
            <a:br>
              <a:rPr lang="en-US"/>
            </a:br>
            <a:r>
              <a:rPr lang="en-US"/>
              <a:t>📉 Measures how far </a:t>
            </a:r>
            <a:r>
              <a:rPr lang="en-US" b="1"/>
              <a:t>predictions</a:t>
            </a:r>
            <a:r>
              <a:rPr lang="en-US"/>
              <a:t> deviate from actual labels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Accuracy</a:t>
            </a:r>
            <a:r>
              <a:rPr lang="en-US"/>
              <a:t>:</a:t>
            </a:r>
            <a:br>
              <a:rPr lang="en-US"/>
            </a:br>
            <a:r>
              <a:rPr lang="en-US"/>
              <a:t>✅ Percentage of </a:t>
            </a:r>
            <a:r>
              <a:rPr lang="en-US" b="1"/>
              <a:t>correctly classified signs</a:t>
            </a:r>
            <a:endParaRPr lang="en-US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Training vs. Validation</a:t>
            </a:r>
            <a:r>
              <a:rPr lang="en-US"/>
              <a:t>:</a:t>
            </a:r>
            <a:br>
              <a:rPr lang="en-US"/>
            </a:br>
            <a:r>
              <a:rPr lang="en-US"/>
              <a:t>🔍 Monitors for </a:t>
            </a:r>
            <a:r>
              <a:rPr lang="en-US" b="1"/>
              <a:t>overfitting</a:t>
            </a:r>
            <a:r>
              <a:rPr lang="en-US"/>
              <a:t> by comparing training and validation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Confusion Matrix</a:t>
            </a:r>
            <a:r>
              <a:rPr lang="en-US"/>
              <a:t>:</a:t>
            </a:r>
            <a:br>
              <a:rPr lang="en-US"/>
            </a:br>
            <a:r>
              <a:rPr lang="en-US"/>
              <a:t>❌ (Not implemented, but a </a:t>
            </a:r>
            <a:r>
              <a:rPr lang="en-US" b="1"/>
              <a:t>valuable addition</a:t>
            </a:r>
            <a:r>
              <a:rPr lang="en-US"/>
              <a:t>) to evaluate true vs. predicted labels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Class-specific Performance</a:t>
            </a:r>
            <a:r>
              <a:rPr lang="en-US"/>
              <a:t>:</a:t>
            </a:r>
            <a:br>
              <a:rPr lang="en-US"/>
            </a:br>
            <a:r>
              <a:rPr lang="en-US"/>
              <a:t>📊 Analyzes </a:t>
            </a:r>
            <a:r>
              <a:rPr lang="en-US" b="1"/>
              <a:t>accuracy per class</a:t>
            </a:r>
            <a:r>
              <a:rPr lang="en-US"/>
              <a:t> to identify areas of improvement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290814-AA96-638F-DB5B-EF8F4C22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014D59-3DF2-83C2-A33C-3DB4FFC8EA06}"/>
              </a:ext>
            </a:extLst>
          </p:cNvPr>
          <p:cNvGrpSpPr/>
          <p:nvPr/>
        </p:nvGrpSpPr>
        <p:grpSpPr>
          <a:xfrm>
            <a:off x="755435" y="889000"/>
            <a:ext cx="10682948" cy="1062348"/>
            <a:chOff x="755435" y="889000"/>
            <a:chExt cx="10682948" cy="12636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7E05339-F584-5A4D-6C01-CD391C8D1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B956BC-F1B9-2932-1F53-A4DC86717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94098CB-7734-8135-23A8-481D66149E27}"/>
              </a:ext>
            </a:extLst>
          </p:cNvPr>
          <p:cNvSpPr txBox="1"/>
          <p:nvPr/>
        </p:nvSpPr>
        <p:spPr>
          <a:xfrm>
            <a:off x="3613737" y="1085483"/>
            <a:ext cx="67401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/>
              <a:t>Model Evaluation Metrics 📊</a:t>
            </a:r>
            <a:br>
              <a:rPr lang="en-US" b="1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45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4F8310-14BC-C3E9-B6FA-98095CF2B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924270"/>
            <a:ext cx="4239723" cy="835863"/>
          </a:xfrm>
        </p:spPr>
        <p:txBody>
          <a:bodyPr>
            <a:normAutofit fontScale="90000"/>
          </a:bodyPr>
          <a:lstStyle/>
          <a:p>
            <a:r>
              <a:rPr lang="en-US" sz="32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Evaluation Implementation</a:t>
            </a:r>
            <a:endParaRPr lang="en-US" sz="320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352983-01EB-BDD0-7E42-5C82658E7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7934" y="2257077"/>
            <a:ext cx="4553851" cy="375911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09DCB-7153-A304-7A30-F00C32F2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1B60AD-EB95-ECC2-7F9C-470C30DF460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033102" y="3091992"/>
            <a:ext cx="5207441" cy="2089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/>
              <a:t>Convergence:</a:t>
            </a:r>
            <a:br>
              <a:rPr lang="en-US" altLang="en-US" sz="1400" b="1"/>
            </a:br>
            <a:r>
              <a:rPr lang="en-US" altLang="en-US" sz="1400"/>
              <a:t>📊 Indicates if the model is learning effectively (i.e., loss decreases, accuracy increases).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/>
              <a:t>Overfitting:</a:t>
            </a:r>
            <a:br>
              <a:rPr lang="en-US" altLang="en-US" sz="1400" b="1"/>
            </a:br>
            <a:r>
              <a:rPr lang="en-US" altLang="en-US" sz="1400"/>
              <a:t>⚠️ Detects if there’s a gap between training and validation performance (training accuracy high, validation accuracy low).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/>
              <a:t>Early Stopping Points:</a:t>
            </a:r>
            <a:br>
              <a:rPr lang="en-US" altLang="en-US" sz="1400" b="1"/>
            </a:br>
            <a:r>
              <a:rPr lang="en-US" altLang="en-US" sz="1400"/>
              <a:t>⏸️ Identifies when improvement plateaus, helping decide when to stop training to avoid overfitting.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E7A37F0-A070-DA36-059A-0006F974BFEC}"/>
              </a:ext>
            </a:extLst>
          </p:cNvPr>
          <p:cNvGrpSpPr/>
          <p:nvPr/>
        </p:nvGrpSpPr>
        <p:grpSpPr>
          <a:xfrm>
            <a:off x="755435" y="889000"/>
            <a:ext cx="10682948" cy="1036219"/>
            <a:chOff x="755435" y="889000"/>
            <a:chExt cx="10682948" cy="126364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7935F8-77C8-558A-C8C1-F77E4D783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D40CD3-0254-0707-D422-A9FA0014D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3675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52E8-BD25-26A1-0C84-963867607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4022907" cy="1371600"/>
          </a:xfrm>
        </p:spPr>
        <p:txBody>
          <a:bodyPr>
            <a:normAutofit/>
          </a:bodyPr>
          <a:lstStyle/>
          <a:p>
            <a:r>
              <a:rPr lang="en-US" sz="2000" b="1"/>
              <a:t>Inference Pipeline with Real-Time Features</a:t>
            </a:r>
            <a:r>
              <a:rPr lang="en-US" sz="2000"/>
              <a:t> 🧑‍💻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CDB342-1C3D-272E-1ECB-5A25B950F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2863" y="2577467"/>
            <a:ext cx="5470525" cy="33915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F18EC-30C2-E0D1-CAAB-178CA516E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6995" y="3024167"/>
            <a:ext cx="3947492" cy="275699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Standalone Inference Module</a:t>
            </a:r>
            <a:r>
              <a:rPr lang="en-US" sz="1900"/>
              <a:t>:</a:t>
            </a:r>
            <a:br>
              <a:rPr lang="en-US"/>
            </a:br>
            <a:r>
              <a:rPr lang="en-US"/>
              <a:t>🔍 Tests </a:t>
            </a:r>
            <a:r>
              <a:rPr lang="en-US" b="1"/>
              <a:t>single images</a:t>
            </a:r>
            <a:r>
              <a:rPr lang="en-US"/>
              <a:t> for traffic sign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Real-Time Features Added</a:t>
            </a:r>
            <a:r>
              <a:rPr lang="en-US" sz="1900"/>
              <a:t>:</a:t>
            </a:r>
            <a:br>
              <a:rPr lang="en-US"/>
            </a:br>
            <a:r>
              <a:rPr lang="en-US"/>
              <a:t>📷 </a:t>
            </a:r>
            <a:r>
              <a:rPr lang="en-US" b="1"/>
              <a:t>Webcam</a:t>
            </a:r>
            <a:r>
              <a:rPr lang="en-US"/>
              <a:t>, 🎥 </a:t>
            </a:r>
            <a:r>
              <a:rPr lang="en-US" b="1"/>
              <a:t>Real-time video</a:t>
            </a:r>
            <a:r>
              <a:rPr lang="en-US"/>
              <a:t>, 📱 </a:t>
            </a:r>
            <a:r>
              <a:rPr lang="en-US" b="1"/>
              <a:t>Phone camera</a:t>
            </a:r>
            <a:r>
              <a:rPr lang="en-US"/>
              <a:t> for real-time sign detection &amp; identification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/>
              <a:t>Consistent Preprocessing</a:t>
            </a:r>
            <a:r>
              <a:rPr lang="en-US" sz="1900"/>
              <a:t>:</a:t>
            </a:r>
            <a:br>
              <a:rPr lang="en-US"/>
            </a:br>
            <a:r>
              <a:rPr lang="en-US"/>
              <a:t>🔄 Applies the </a:t>
            </a:r>
            <a:r>
              <a:rPr lang="en-US" b="1"/>
              <a:t>same preprocessing steps</a:t>
            </a:r>
            <a:r>
              <a:rPr lang="en-US"/>
              <a:t> as during training for accurate results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E19E58-17BB-1F1E-5530-8DB4287B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CD073D-66BC-0A3A-8C19-B0A8AC7352FE}"/>
              </a:ext>
            </a:extLst>
          </p:cNvPr>
          <p:cNvGrpSpPr/>
          <p:nvPr/>
        </p:nvGrpSpPr>
        <p:grpSpPr>
          <a:xfrm>
            <a:off x="754526" y="727275"/>
            <a:ext cx="10682948" cy="1263642"/>
            <a:chOff x="755435" y="889000"/>
            <a:chExt cx="10682948" cy="12636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17FE826-1AF4-976E-19ED-97D017475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363753F-C919-E1A1-8C32-06A14AB51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1259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3134-A75D-565F-CA1A-F4032E22FC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13299" y="5335440"/>
            <a:ext cx="7548664" cy="1021235"/>
          </a:xfrm>
        </p:spPr>
        <p:txBody>
          <a:bodyPr>
            <a:normAutofit/>
          </a:bodyPr>
          <a:lstStyle/>
          <a:p>
            <a:pPr algn="l"/>
            <a:r>
              <a:rPr lang="en-US" sz="3600" b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US" sz="3600" b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Web Application</a:t>
            </a:r>
            <a:endParaRPr lang="en-US" sz="360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B2D5E1-0011-D099-9A0D-812C2424C7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818614" y="1121790"/>
            <a:ext cx="7296347" cy="435505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7CD79-A818-E028-51BE-05B13BE0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16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B3427E-BCE5-2B63-457F-6FC067C367F6}"/>
              </a:ext>
            </a:extLst>
          </p:cNvPr>
          <p:cNvGrpSpPr/>
          <p:nvPr/>
        </p:nvGrpSpPr>
        <p:grpSpPr>
          <a:xfrm>
            <a:off x="755435" y="889000"/>
            <a:ext cx="10682948" cy="1263642"/>
            <a:chOff x="755435" y="889000"/>
            <a:chExt cx="10682948" cy="12636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5A00455-B33C-62A2-49BD-0042558FD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13B5B6-A127-C2B5-E7D9-2D5DEFA65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3493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8E7617-D28E-6D5F-678C-74B14030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B9B5B-9178-89C4-235E-174CF94E6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352" y="2560320"/>
            <a:ext cx="4718304" cy="3310128"/>
          </a:xfrm>
        </p:spPr>
        <p:txBody>
          <a:bodyPr>
            <a:normAutofit/>
          </a:bodyPr>
          <a:lstStyle/>
          <a:p>
            <a:r>
              <a:rPr lang="en-US" b="1" u="sng"/>
              <a:t>Core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Real-time sign recognition</a:t>
            </a:r>
            <a:r>
              <a:rPr lang="en-US" sz="1800"/>
              <a:t> using webcam, phone camera, or video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Preprocessing and inference in real-time</a:t>
            </a:r>
            <a:r>
              <a:rPr lang="en-US" sz="1800"/>
              <a:t> for accurate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Immediate display of recognized signs</a:t>
            </a:r>
            <a:r>
              <a:rPr lang="en-US" sz="1800"/>
              <a:t> with identified class labels.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User-friendly interface</a:t>
            </a:r>
            <a:r>
              <a:rPr lang="en-US" sz="1800"/>
              <a:t> for seamless interaction.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F7C24-642E-15C9-E3A9-3C235E3FCA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u="sng"/>
              <a:t>Potential Enhancements: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Class descriptions</a:t>
            </a:r>
            <a:r>
              <a:rPr lang="en-US" sz="1800"/>
              <a:t> instead of just numerical labels.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Confidence scores</a:t>
            </a:r>
            <a:r>
              <a:rPr lang="en-US" sz="1800"/>
              <a:t> for predictions to indicate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Multiple prediction options</a:t>
            </a:r>
            <a:r>
              <a:rPr lang="en-US" sz="1800"/>
              <a:t> to improve flexibility.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Enhanced frontend design</a:t>
            </a:r>
            <a:r>
              <a:rPr lang="en-US" sz="1800"/>
              <a:t> for better user experience.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86391-BAED-92F1-2FCE-46567AE90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17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801A2A3-1100-539C-0B3A-89C9D4918E89}"/>
              </a:ext>
            </a:extLst>
          </p:cNvPr>
          <p:cNvGrpSpPr/>
          <p:nvPr/>
        </p:nvGrpSpPr>
        <p:grpSpPr>
          <a:xfrm>
            <a:off x="755435" y="889000"/>
            <a:ext cx="10682948" cy="1263642"/>
            <a:chOff x="755435" y="889000"/>
            <a:chExt cx="10682948" cy="12636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E83968-F1A9-4CF1-4654-4C3A06337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EE88B2-29DE-68C4-9A67-A63D711B6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595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2464-C1A5-9546-5533-7522901F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28" y="982132"/>
            <a:ext cx="8916969" cy="1303867"/>
          </a:xfrm>
        </p:spPr>
        <p:txBody>
          <a:bodyPr>
            <a:normAutofit/>
          </a:bodyPr>
          <a:lstStyle/>
          <a:p>
            <a:r>
              <a:rPr lang="en-US" b="1"/>
              <a:t>Complete Project Pipeline</a:t>
            </a:r>
            <a:r>
              <a:rPr lang="en-US"/>
              <a:t> 🚀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19484-8092-125B-5B82-1DDD1AE3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9A242EA-E0B3-37F5-6A4B-23F240044E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818614"/>
            <a:ext cx="4665483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/>
              <a:t>Data Collection:</a:t>
            </a:r>
            <a:br>
              <a:rPr lang="en-US" altLang="en-US" sz="1400" b="1"/>
            </a:br>
            <a:r>
              <a:rPr lang="en-US" altLang="en-US" sz="1400"/>
              <a:t>📂 Using the </a:t>
            </a:r>
            <a:r>
              <a:rPr lang="en-US" altLang="en-US" sz="1400" b="1"/>
              <a:t>GTSRB</a:t>
            </a:r>
            <a:r>
              <a:rPr lang="en-US" altLang="en-US" sz="1400"/>
              <a:t> dataset for traffic sign images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/>
              <a:t>Exploratory Data Analysis (EDA):</a:t>
            </a:r>
            <a:br>
              <a:rPr lang="en-US" altLang="en-US" sz="1400" b="1"/>
            </a:br>
            <a:r>
              <a:rPr lang="en-US" altLang="en-US" sz="1400"/>
              <a:t>🔍 Understanding data characteristics (e.g., class distribution, image variations)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/>
              <a:t>Data Preprocessing:</a:t>
            </a:r>
            <a:br>
              <a:rPr lang="en-US" altLang="en-US" sz="1400" b="1"/>
            </a:br>
            <a:r>
              <a:rPr lang="en-US" altLang="en-US" sz="1400"/>
              <a:t>🔄 Resizing, normalization, and label encoding for consistency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/>
              <a:t>Model Development:</a:t>
            </a:r>
            <a:br>
              <a:rPr lang="en-US" altLang="en-US" sz="1400" b="1"/>
            </a:br>
            <a:r>
              <a:rPr lang="en-US" altLang="en-US" sz="1400"/>
              <a:t>🧠 Designing </a:t>
            </a:r>
            <a:r>
              <a:rPr lang="en-US" altLang="en-US" sz="1400" b="1"/>
              <a:t>CNN </a:t>
            </a:r>
            <a:r>
              <a:rPr lang="en-US" altLang="en-US" sz="1400"/>
              <a:t>architecture with </a:t>
            </a:r>
            <a:r>
              <a:rPr lang="en-US" altLang="en-US" sz="1400" b="1"/>
              <a:t>MobileNetV2</a:t>
            </a:r>
            <a:r>
              <a:rPr lang="en-US" altLang="en-US" sz="1400"/>
              <a:t> for efficient feature extraction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6738EC-F363-1D62-249D-17726A5E372A}"/>
              </a:ext>
            </a:extLst>
          </p:cNvPr>
          <p:cNvSpPr txBox="1"/>
          <p:nvPr/>
        </p:nvSpPr>
        <p:spPr>
          <a:xfrm>
            <a:off x="6231118" y="2818614"/>
            <a:ext cx="494907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Model Training:</a:t>
            </a:r>
            <a:b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⚙️ Parameter optimization and validation to improve accuracy</a:t>
            </a:r>
            <a:b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1" i="1">
                <a:solidFill>
                  <a:schemeClr val="tx1">
                    <a:lumMod val="85000"/>
                    <a:lumOff val="15000"/>
                  </a:schemeClr>
                </a:solidFill>
              </a:rPr>
              <a:t>Model Evaluation:</a:t>
            </a:r>
            <a:br>
              <a:rPr lang="en-US" sz="1400" b="1" i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📊 Performance assessment using metrics like accuracy, loss, and confusion matrix</a:t>
            </a:r>
            <a:b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Inference:</a:t>
            </a:r>
            <a:b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🌐 Real-world testing with webcam, phone camera, and video inputs</a:t>
            </a:r>
            <a:b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Development:</a:t>
            </a:r>
            <a:b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💻 </a:t>
            </a: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Creating a user interface for easy interaction and real-time sign detection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E45563-8FC0-D9E3-5155-85811BC29123}"/>
              </a:ext>
            </a:extLst>
          </p:cNvPr>
          <p:cNvGrpSpPr/>
          <p:nvPr/>
        </p:nvGrpSpPr>
        <p:grpSpPr>
          <a:xfrm>
            <a:off x="755435" y="889000"/>
            <a:ext cx="10682948" cy="1263642"/>
            <a:chOff x="755435" y="889000"/>
            <a:chExt cx="10682948" cy="126364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338FBB3-1EA4-3CDE-2236-0D0008756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7417905-13B2-44C6-A939-4E166EB0D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9183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807F-3AD2-4391-5E7B-2AE74D2B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FFC8-8A48-8B80-2C1C-F6B01201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DD5C408-2A77-5F63-F8CB-8723A33008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95166" y="2556550"/>
            <a:ext cx="9737889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</a:t>
            </a:r>
            <a:r>
              <a:rPr kumimoji="0" lang="en-US" alt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🚗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Sign Recognition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(CNN &amp; MobileNetV2)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GTSRB Dataset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classifying 43 different traffic signs in real-time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📷 Real-time detection via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webcam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phone camera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inputs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Development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CNN architecture,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MobileNetV2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efficient feature extraction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🔄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Preprocessing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Resizing, normalization, and encoding for uniform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Impact</a:t>
            </a:r>
            <a:r>
              <a:rPr kumimoji="0" lang="en-US" altLang="en-US" sz="18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🛣️ Enhancing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driver assistance systems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autonomous vehicles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robust traffic sign detection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82F9202-7ABF-24B4-8DD0-585490AAB83E}"/>
              </a:ext>
            </a:extLst>
          </p:cNvPr>
          <p:cNvGrpSpPr/>
          <p:nvPr/>
        </p:nvGrpSpPr>
        <p:grpSpPr>
          <a:xfrm>
            <a:off x="755435" y="889000"/>
            <a:ext cx="10682948" cy="1263642"/>
            <a:chOff x="755435" y="889000"/>
            <a:chExt cx="10682948" cy="12636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855A51A-9184-88C8-65C4-57F1A8D7F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3222B01-0308-BED5-EDF8-06560BF18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33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0356-BFE1-E280-68BD-642D0224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053" y="1220671"/>
            <a:ext cx="9601196" cy="687642"/>
          </a:xfrm>
        </p:spPr>
        <p:txBody>
          <a:bodyPr>
            <a:normAutofit fontScale="90000"/>
          </a:bodyPr>
          <a:lstStyle/>
          <a:p>
            <a:r>
              <a:rPr lang="en-US" sz="4900" b="1"/>
              <a:t>Introduction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BAE04-FD39-2CFC-72A3-25891E178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915" y="2435089"/>
            <a:ext cx="9601196" cy="3318936"/>
          </a:xfrm>
        </p:spPr>
        <p:txBody>
          <a:bodyPr>
            <a:normAutofit fontScale="62500" lnSpcReduction="20000"/>
          </a:bodyPr>
          <a:lstStyle/>
          <a:p>
            <a:r>
              <a:rPr lang="en-US" sz="2900"/>
              <a:t>🚗 </a:t>
            </a:r>
            <a:r>
              <a:rPr lang="en-US" sz="2900" b="1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crucial component of </a:t>
            </a:r>
            <a:r>
              <a:rPr lang="en-US" b="1"/>
              <a:t>Autonomous Vehicles &amp; ADAS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Enhances road safety by automatically </a:t>
            </a:r>
            <a:r>
              <a:rPr lang="en-US" b="1"/>
              <a:t>detecting &amp; interpreting traffic signs</a:t>
            </a:r>
            <a:r>
              <a:rPr lang="en-US"/>
              <a:t>.</a:t>
            </a:r>
          </a:p>
          <a:p>
            <a:r>
              <a:rPr lang="en-US" sz="2900"/>
              <a:t>🧠 </a:t>
            </a:r>
            <a:r>
              <a:rPr lang="en-US" sz="2900" b="1"/>
              <a:t>Deep Learning Approach</a:t>
            </a:r>
            <a:endParaRPr lang="en-US" sz="2900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Uses </a:t>
            </a:r>
            <a:r>
              <a:rPr lang="en-US" b="1"/>
              <a:t>Convolutional Neural Networks (CNNs)</a:t>
            </a:r>
            <a:r>
              <a:rPr lang="en-US"/>
              <a:t> &amp; </a:t>
            </a:r>
            <a:r>
              <a:rPr lang="en-US" b="1"/>
              <a:t>ResNet50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Implemented with </a:t>
            </a:r>
            <a:r>
              <a:rPr lang="en-US" b="1"/>
              <a:t>Keras</a:t>
            </a:r>
            <a:r>
              <a:rPr lang="en-US"/>
              <a:t> for high accuracy.</a:t>
            </a:r>
          </a:p>
          <a:p>
            <a:r>
              <a:rPr lang="en-US" sz="2900"/>
              <a:t>🔧 </a:t>
            </a:r>
            <a:r>
              <a:rPr lang="en-US" sz="2900" b="1"/>
              <a:t>Project Features</a:t>
            </a:r>
            <a:endParaRPr lang="en-US" sz="2900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Real-time detection</a:t>
            </a:r>
            <a:r>
              <a:rPr lang="en-US"/>
              <a:t> from </a:t>
            </a:r>
            <a:r>
              <a:rPr lang="en-US" b="1"/>
              <a:t>webcam/phone cam/video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Recognizes traffic signs using a </a:t>
            </a:r>
            <a:r>
              <a:rPr lang="en-US" b="1"/>
              <a:t>trained model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Provides </a:t>
            </a:r>
            <a:r>
              <a:rPr lang="en-US" b="1"/>
              <a:t>voice output</a:t>
            </a:r>
            <a:r>
              <a:rPr lang="en-US"/>
              <a:t> for detected signs.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3DCC-5278-6E9A-5472-E635C9B0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59AB0A-32F2-40BA-6951-E486E1F13DD1}"/>
              </a:ext>
            </a:extLst>
          </p:cNvPr>
          <p:cNvGrpSpPr/>
          <p:nvPr/>
        </p:nvGrpSpPr>
        <p:grpSpPr>
          <a:xfrm>
            <a:off x="755435" y="889000"/>
            <a:ext cx="10682948" cy="1263642"/>
            <a:chOff x="755435" y="889000"/>
            <a:chExt cx="10682948" cy="12636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62D733-B5C9-58DD-81F3-0A6D5974C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21351CA-3C84-5AF5-F79E-93FC9F324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650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DE729-3AEC-1018-9CF0-EFB8AF7A2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0199-A98A-6969-8FA5-819CA8F10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Thank You</a:t>
            </a:r>
            <a:r>
              <a:rPr lang="en-US"/>
              <a:t> 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A6C99-D864-EB66-EB18-250699F3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E1DB0F-652A-1C0F-1B64-C201B6986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39127" y="3189683"/>
            <a:ext cx="625939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800" b="1"/>
              <a:t>Thank You</a:t>
            </a:r>
            <a:r>
              <a:rPr lang="en-US" sz="2800"/>
              <a:t> for your attention! 🌟</a:t>
            </a:r>
            <a:br>
              <a:rPr lang="en-US" sz="2800"/>
            </a:br>
            <a:r>
              <a:rPr lang="en-US" sz="2800"/>
              <a:t>Any Questions? 🤔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63C628-BC5A-CF63-9FAF-E56ACC942B30}"/>
              </a:ext>
            </a:extLst>
          </p:cNvPr>
          <p:cNvGrpSpPr/>
          <p:nvPr/>
        </p:nvGrpSpPr>
        <p:grpSpPr>
          <a:xfrm>
            <a:off x="755435" y="889000"/>
            <a:ext cx="10682948" cy="1263642"/>
            <a:chOff x="755435" y="889000"/>
            <a:chExt cx="10682948" cy="12636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819724-1F26-870F-356D-50C8DE9D5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2CC1DDE-1089-54F7-FE2F-A81C32C33B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0031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B494-9852-B3A9-EF1A-35A15415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5501" y="901662"/>
            <a:ext cx="5118755" cy="1303867"/>
          </a:xfrm>
        </p:spPr>
        <p:txBody>
          <a:bodyPr>
            <a:normAutofit fontScale="90000"/>
          </a:bodyPr>
          <a:lstStyle/>
          <a:p>
            <a:pPr algn="l"/>
            <a:r>
              <a:rPr lang="en-US"/>
              <a:t>Project Overview		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F8134-F9D2-774A-1A16-22C46624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631" y="2460396"/>
            <a:ext cx="9689966" cy="3415472"/>
          </a:xfrm>
        </p:spPr>
        <p:txBody>
          <a:bodyPr>
            <a:normAutofit fontScale="77500" lnSpcReduction="20000"/>
          </a:bodyPr>
          <a:lstStyle/>
          <a:p>
            <a:r>
              <a:rPr lang="en-US" sz="2600"/>
              <a:t>📂 </a:t>
            </a:r>
            <a:r>
              <a:rPr lang="en-US" sz="2600" b="1"/>
              <a:t>Dataset:</a:t>
            </a:r>
            <a:endParaRPr lang="en-US" sz="260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German Traffic Sign Recognition Benchmark (GTSRB)</a:t>
            </a:r>
            <a:endParaRPr lang="en-US" sz="1800" b="1" i="1"/>
          </a:p>
          <a:p>
            <a:r>
              <a:rPr lang="en-US" sz="2600"/>
              <a:t>🔢 </a:t>
            </a:r>
            <a:r>
              <a:rPr lang="en-US" sz="2600" b="1"/>
              <a:t>Classification:</a:t>
            </a:r>
            <a:endParaRPr lang="en-US" sz="260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43 different classes </a:t>
            </a:r>
            <a:r>
              <a:rPr lang="en-US" sz="2300"/>
              <a:t>of traffic signs</a:t>
            </a:r>
          </a:p>
          <a:p>
            <a:r>
              <a:rPr lang="en-US" sz="2600"/>
              <a:t>🛠 </a:t>
            </a:r>
            <a:r>
              <a:rPr lang="en-US" sz="2600" b="1"/>
              <a:t>Framework:</a:t>
            </a:r>
            <a:endParaRPr lang="en-US" sz="260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TensorFlow &amp; </a:t>
            </a:r>
            <a:r>
              <a:rPr lang="en-US" sz="1800" b="1" err="1"/>
              <a:t>Keras</a:t>
            </a:r>
            <a:r>
              <a:rPr lang="en-US" sz="1800" b="1"/>
              <a:t> </a:t>
            </a:r>
            <a:r>
              <a:rPr lang="en-US"/>
              <a:t>for model development</a:t>
            </a:r>
          </a:p>
          <a:p>
            <a:r>
              <a:rPr lang="en-US" sz="2600"/>
              <a:t>🧠 </a:t>
            </a:r>
            <a:r>
              <a:rPr lang="en-US" sz="2600" b="1"/>
              <a:t>Approach:</a:t>
            </a:r>
            <a:endParaRPr lang="en-US" sz="260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CNN &amp; ResNet50</a:t>
            </a:r>
            <a:r>
              <a:rPr lang="en-US" sz="1800"/>
              <a:t> </a:t>
            </a:r>
            <a:r>
              <a:rPr lang="en-US"/>
              <a:t>for feature extraction &amp; classification</a:t>
            </a:r>
          </a:p>
          <a:p>
            <a:r>
              <a:rPr lang="en-US" sz="2600"/>
              <a:t>🔊 </a:t>
            </a:r>
            <a:r>
              <a:rPr lang="en-US" sz="2600" b="1"/>
              <a:t>Goal:</a:t>
            </a:r>
            <a:r>
              <a:rPr lang="en-US" sz="2600"/>
              <a:t> </a:t>
            </a:r>
            <a:r>
              <a:rPr lang="en-US"/>
              <a:t>Accurate &amp; real-time traffic sign recognition with </a:t>
            </a:r>
            <a:r>
              <a:rPr lang="en-US" b="1"/>
              <a:t>voice output</a:t>
            </a:r>
            <a:r>
              <a:rPr lang="en-US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78C87-43D9-C4AF-9ACE-9381F9BA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50B3CA-D697-15C2-2501-C3F92F284C19}"/>
              </a:ext>
            </a:extLst>
          </p:cNvPr>
          <p:cNvGrpSpPr/>
          <p:nvPr/>
        </p:nvGrpSpPr>
        <p:grpSpPr>
          <a:xfrm>
            <a:off x="710140" y="738171"/>
            <a:ext cx="10682948" cy="1263642"/>
            <a:chOff x="755435" y="889000"/>
            <a:chExt cx="10682948" cy="126364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6B99180-9E56-4A03-3D77-2FF816E42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126EC5-8136-EF4D-C242-5D116CD96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FA0288-E6F6-B27F-4511-7FD1DE6BEA1D}"/>
              </a:ext>
            </a:extLst>
          </p:cNvPr>
          <p:cNvSpPr txBox="1"/>
          <p:nvPr/>
        </p:nvSpPr>
        <p:spPr>
          <a:xfrm>
            <a:off x="4736574" y="1646329"/>
            <a:ext cx="2630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	</a:t>
            </a:r>
            <a:r>
              <a:rPr lang="en-US" sz="3200">
                <a:hlinkClick r:id="rId4"/>
              </a:rPr>
              <a:t>GitHub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0973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77413-EA02-16BE-F95D-5AECFF0FF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6058" y="2441542"/>
            <a:ext cx="9680539" cy="3434326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50,000+ Images</a:t>
            </a:r>
            <a:r>
              <a:rPr lang="en-US"/>
              <a:t> of diverse traffic signs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43 Sign Classes</a:t>
            </a:r>
            <a:r>
              <a:rPr lang="en-US"/>
              <a:t> (e.g., Speed Limits, Stop, No Entry)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Real-World Challenges</a:t>
            </a:r>
            <a:r>
              <a:rPr lang="en-US"/>
              <a:t>:</a:t>
            </a:r>
            <a:br>
              <a:rPr lang="en-US"/>
            </a:br>
            <a:r>
              <a:rPr lang="en-US" sz="2100" b="1"/>
              <a:t>🌧 Weather Effects</a:t>
            </a:r>
            <a:br>
              <a:rPr lang="en-US" sz="2100" b="1"/>
            </a:br>
            <a:r>
              <a:rPr lang="en-US" sz="2100" b="1"/>
              <a:t>👀 Occlusion</a:t>
            </a:r>
            <a:br>
              <a:rPr lang="en-US" sz="2100" b="1"/>
            </a:br>
            <a:r>
              <a:rPr lang="en-US" sz="2100" b="1"/>
              <a:t>📐 Viewpoint Variations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/>
              <a:t>Images in </a:t>
            </a:r>
            <a:r>
              <a:rPr lang="en-US" sz="2100" b="1"/>
              <a:t>Various Sizes &amp; Lighting Conditions</a:t>
            </a:r>
            <a:endParaRPr lang="en-US" sz="2100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Data Split into:</a:t>
            </a:r>
            <a:br>
              <a:rPr lang="en-US"/>
            </a:br>
            <a:r>
              <a:rPr lang="en-US" sz="2100"/>
              <a:t>🏋 </a:t>
            </a:r>
            <a:r>
              <a:rPr lang="en-US" sz="2100" b="1"/>
              <a:t>Training Set</a:t>
            </a:r>
            <a:br>
              <a:rPr lang="en-US" sz="2100"/>
            </a:br>
            <a:r>
              <a:rPr lang="en-US" sz="2100"/>
              <a:t>📊 </a:t>
            </a:r>
            <a:r>
              <a:rPr lang="en-US" sz="2100" b="1"/>
              <a:t>Validation Set</a:t>
            </a:r>
            <a:br>
              <a:rPr lang="en-US" sz="2100"/>
            </a:br>
            <a:r>
              <a:rPr lang="en-US" sz="2100"/>
              <a:t>🧑‍🏫 </a:t>
            </a:r>
            <a:r>
              <a:rPr lang="en-US" sz="2100" b="1"/>
              <a:t>Test Set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50463-58B3-779B-E714-12178E8B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75318-71B3-A0CC-B9AD-36C80E1C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922" y="982132"/>
            <a:ext cx="8954676" cy="1303867"/>
          </a:xfrm>
        </p:spPr>
        <p:txBody>
          <a:bodyPr/>
          <a:lstStyle/>
          <a:p>
            <a:r>
              <a:rPr lang="en-US" sz="4400" b="1"/>
              <a:t>Dataset Overview: GTSRB 🚦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6A6F9D-F56E-BC44-1A72-5A632CBACD70}"/>
              </a:ext>
            </a:extLst>
          </p:cNvPr>
          <p:cNvGrpSpPr/>
          <p:nvPr/>
        </p:nvGrpSpPr>
        <p:grpSpPr>
          <a:xfrm>
            <a:off x="714853" y="889000"/>
            <a:ext cx="10682948" cy="1263642"/>
            <a:chOff x="755435" y="889000"/>
            <a:chExt cx="10682948" cy="12636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1A40C4-1CED-80A4-E834-AD9925686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5C21AB-DD28-B978-6B9A-4CFDDF704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48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586B-FC67-FC49-8FDF-5A4D1A53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1"/>
            <a:ext cx="4041760" cy="1371600"/>
          </a:xfrm>
        </p:spPr>
        <p:txBody>
          <a:bodyPr/>
          <a:lstStyle/>
          <a:p>
            <a:pPr algn="l"/>
            <a:r>
              <a:rPr lang="en-US" b="1"/>
              <a:t>Exploratory Data Analysis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B367414-9831-13C1-0BB2-54EFAD299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4802189" cy="2438404"/>
          </a:xfrm>
        </p:spPr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/>
              <a:t>Class Distribution</a:t>
            </a:r>
            <a:r>
              <a:rPr lang="en-US" sz="2400"/>
              <a:t>:</a:t>
            </a:r>
            <a:br>
              <a:rPr lang="en-US" sz="2400"/>
            </a:br>
            <a:r>
              <a:rPr lang="en-US" sz="2400"/>
              <a:t>📊 </a:t>
            </a:r>
            <a:r>
              <a:rPr lang="en-US" sz="2400" b="1"/>
              <a:t>Imbalanced representation</a:t>
            </a:r>
            <a:r>
              <a:rPr lang="en-US" sz="2400"/>
              <a:t> across classes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/>
              <a:t>Visualization</a:t>
            </a:r>
            <a:r>
              <a:rPr lang="en-US" sz="2400"/>
              <a:t>:</a:t>
            </a:r>
            <a:br>
              <a:rPr lang="en-US" sz="2400"/>
            </a:br>
            <a:r>
              <a:rPr lang="en-US" sz="2400"/>
              <a:t>🖼 Sample images from </a:t>
            </a:r>
            <a:r>
              <a:rPr lang="en-US" sz="2400" b="1"/>
              <a:t>each class</a:t>
            </a:r>
            <a:r>
              <a:rPr lang="en-US" sz="2400"/>
              <a:t> to understand variability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/>
              <a:t>Data Insights</a:t>
            </a:r>
            <a:r>
              <a:rPr lang="en-US" sz="2400"/>
              <a:t>:</a:t>
            </a:r>
            <a:br>
              <a:rPr lang="en-US" sz="2400"/>
            </a:br>
            <a:r>
              <a:rPr lang="en-US" sz="2400"/>
              <a:t>🧠 Inform </a:t>
            </a:r>
            <a:r>
              <a:rPr lang="en-US" sz="2400" b="1"/>
              <a:t>preprocessing decisions</a:t>
            </a:r>
            <a:r>
              <a:rPr lang="en-US" sz="2400"/>
              <a:t> (e.g., balancing, augmentation)</a:t>
            </a:r>
          </a:p>
        </p:txBody>
      </p:sp>
      <p:pic>
        <p:nvPicPr>
          <p:cNvPr id="10" name="Content Placeholder 9" descr="A graph of blue bars&#10;&#10;AI-generated content may be incorrect.">
            <a:extLst>
              <a:ext uri="{FF2B5EF4-FFF2-40B4-BE49-F238E27FC236}">
                <a16:creationId xmlns:a16="http://schemas.microsoft.com/office/drawing/2014/main" id="{F2C25BF0-6CF4-2BAB-1DB6-950240F16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984" y="2074334"/>
            <a:ext cx="5005513" cy="308861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1AAE0-BC6E-8F78-E8B8-E4519EC4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2263DF-7356-8B5D-9F87-4C26660BAFFF}"/>
              </a:ext>
            </a:extLst>
          </p:cNvPr>
          <p:cNvGrpSpPr/>
          <p:nvPr/>
        </p:nvGrpSpPr>
        <p:grpSpPr>
          <a:xfrm>
            <a:off x="755435" y="889000"/>
            <a:ext cx="10682948" cy="1263642"/>
            <a:chOff x="755435" y="889000"/>
            <a:chExt cx="10682948" cy="12636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F3A2F24-6642-7F2A-8042-4FB36D0A1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6D93F0-24F5-DFEE-0575-334B8967C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0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785A2-CFAF-6F42-FA62-59DA5BD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351" y="2092750"/>
            <a:ext cx="4458878" cy="667383"/>
          </a:xfrm>
        </p:spPr>
        <p:txBody>
          <a:bodyPr/>
          <a:lstStyle/>
          <a:p>
            <a:pPr algn="l"/>
            <a:r>
              <a:rPr lang="en-US" sz="2400" b="1"/>
              <a:t>Sample Images Visualization 🖼️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191B7E-D050-71D9-C4F5-DD1F0655A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2215" y="2265097"/>
            <a:ext cx="5251434" cy="354682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5A2A4-9CD7-DBA9-97C7-FD44EC1A1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4183162" cy="2438404"/>
          </a:xfrm>
        </p:spPr>
        <p:txBody>
          <a:bodyPr>
            <a:normAutofit fontScale="70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/>
              <a:t>Understanding Dataset Diversity</a:t>
            </a:r>
            <a:r>
              <a:rPr lang="en-US" sz="2400"/>
              <a:t>:</a:t>
            </a:r>
            <a:br>
              <a:rPr lang="en-US" sz="2400"/>
            </a:br>
            <a:r>
              <a:rPr lang="en-US" sz="2300"/>
              <a:t>🌟 Varied </a:t>
            </a:r>
            <a:r>
              <a:rPr lang="en-US" sz="2300" b="1"/>
              <a:t>illumination</a:t>
            </a:r>
            <a:r>
              <a:rPr lang="en-US" sz="2300"/>
              <a:t>, </a:t>
            </a:r>
            <a:r>
              <a:rPr lang="en-US" sz="2300" b="1"/>
              <a:t>perspective</a:t>
            </a:r>
            <a:r>
              <a:rPr lang="en-US" sz="2300"/>
              <a:t>, and </a:t>
            </a:r>
            <a:r>
              <a:rPr lang="en-US" sz="2300" b="1"/>
              <a:t>quality</a:t>
            </a:r>
            <a:endParaRPr lang="en-US" sz="230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/>
              <a:t>Challenges for Model Training</a:t>
            </a:r>
            <a:r>
              <a:rPr lang="en-US" sz="2400"/>
              <a:t>:</a:t>
            </a:r>
            <a:br>
              <a:rPr lang="en-US" sz="2400"/>
            </a:br>
            <a:r>
              <a:rPr lang="en-US" sz="2300"/>
              <a:t>🔍 Variability in </a:t>
            </a:r>
            <a:r>
              <a:rPr lang="en-US" sz="2300" b="1"/>
              <a:t>image conditions</a:t>
            </a:r>
            <a:r>
              <a:rPr lang="en-US" sz="2300"/>
              <a:t> creates </a:t>
            </a:r>
            <a:r>
              <a:rPr lang="en-US" sz="2300" b="1"/>
              <a:t>difficulties</a:t>
            </a:r>
            <a:r>
              <a:rPr lang="en-US" sz="2300"/>
              <a:t> for accurate classification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/>
              <a:t>Key Insight</a:t>
            </a:r>
            <a:r>
              <a:rPr lang="en-US" sz="2400"/>
              <a:t>:</a:t>
            </a:r>
            <a:br>
              <a:rPr lang="en-US" sz="2400"/>
            </a:br>
            <a:r>
              <a:rPr lang="en-US" sz="2300"/>
              <a:t>🔧 Helps identify preprocessing and augmentation needs to improve model robustness</a:t>
            </a:r>
            <a:endParaRPr 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0B2829-1FFA-9A29-87AD-162C977D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80C69E-B5AB-38E4-CE35-E670692A940C}"/>
              </a:ext>
            </a:extLst>
          </p:cNvPr>
          <p:cNvGrpSpPr/>
          <p:nvPr/>
        </p:nvGrpSpPr>
        <p:grpSpPr>
          <a:xfrm>
            <a:off x="755435" y="889000"/>
            <a:ext cx="10682948" cy="1207846"/>
            <a:chOff x="755435" y="889000"/>
            <a:chExt cx="10682948" cy="12636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CE99CF-A504-983B-AB51-7A7C75D9E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F9DEB8A-18EF-905A-0D80-905DB4E74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374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E05A-5C95-53CF-117D-00899487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4"/>
            <a:ext cx="4041760" cy="1371600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latin typeface="+mn-lt"/>
                <a:ea typeface="+mn-ea"/>
                <a:cs typeface="+mn-cs"/>
              </a:rPr>
              <a:t>Data Preprocessing Strategy</a:t>
            </a:r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43DC449-4A9F-9768-35B0-625C91613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447" y="2417501"/>
            <a:ext cx="5081752" cy="35514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72125-BC1B-AAA1-0DF2-C2677918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0" y="2922308"/>
            <a:ext cx="4802189" cy="2686639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Image Resizing</a:t>
            </a:r>
            <a:r>
              <a:rPr lang="en-US"/>
              <a:t>:</a:t>
            </a:r>
            <a:br>
              <a:rPr lang="en-US"/>
            </a:br>
            <a:r>
              <a:rPr lang="en-US"/>
              <a:t>🔄 All images resized to </a:t>
            </a:r>
            <a:r>
              <a:rPr lang="en-US" b="1"/>
              <a:t>30×30 pixels</a:t>
            </a:r>
            <a:r>
              <a:rPr lang="en-US"/>
              <a:t> for uniform input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Normalization</a:t>
            </a:r>
            <a:r>
              <a:rPr lang="en-US"/>
              <a:t>:</a:t>
            </a:r>
            <a:br>
              <a:rPr lang="en-US"/>
            </a:br>
            <a:r>
              <a:rPr lang="en-US"/>
              <a:t>🌈 Pixel values scaled to </a:t>
            </a:r>
            <a:r>
              <a:rPr lang="en-US" b="1"/>
              <a:t>[0, 1]</a:t>
            </a:r>
            <a:r>
              <a:rPr lang="en-US"/>
              <a:t> range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Label Encoding</a:t>
            </a:r>
            <a:r>
              <a:rPr lang="en-US"/>
              <a:t>:</a:t>
            </a:r>
            <a:br>
              <a:rPr lang="en-US"/>
            </a:br>
            <a:r>
              <a:rPr lang="en-US"/>
              <a:t>🔢 One-hot encoding for </a:t>
            </a:r>
            <a:r>
              <a:rPr lang="en-US" b="1"/>
              <a:t>multi-class classification</a:t>
            </a:r>
            <a:endParaRPr lang="en-US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Train-Test Split</a:t>
            </a:r>
            <a:r>
              <a:rPr lang="en-US"/>
              <a:t>:</a:t>
            </a:r>
            <a:br>
              <a:rPr lang="en-US"/>
            </a:br>
            <a:r>
              <a:rPr lang="en-US"/>
              <a:t>📊 Data divided for </a:t>
            </a:r>
            <a:r>
              <a:rPr lang="en-US" b="1"/>
              <a:t>training</a:t>
            </a:r>
            <a:r>
              <a:rPr lang="en-US"/>
              <a:t> and </a:t>
            </a:r>
            <a:r>
              <a:rPr lang="en-US" b="1"/>
              <a:t>evaluation</a:t>
            </a:r>
            <a:endParaRPr lang="en-US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Data Augmentation</a:t>
            </a:r>
            <a:r>
              <a:rPr lang="en-US"/>
              <a:t> (Optional):</a:t>
            </a:r>
            <a:br>
              <a:rPr lang="en-US"/>
            </a:br>
            <a:r>
              <a:rPr lang="en-US"/>
              <a:t>🔄 To address </a:t>
            </a:r>
            <a:r>
              <a:rPr lang="en-US" b="1"/>
              <a:t>class imbalance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440D2-3280-651D-5B19-E269BFF7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70BA16-D6B6-3CBE-5D10-4DDF8234DCA5}"/>
              </a:ext>
            </a:extLst>
          </p:cNvPr>
          <p:cNvGrpSpPr/>
          <p:nvPr/>
        </p:nvGrpSpPr>
        <p:grpSpPr>
          <a:xfrm>
            <a:off x="755435" y="889000"/>
            <a:ext cx="10682948" cy="1137763"/>
            <a:chOff x="755435" y="889000"/>
            <a:chExt cx="10682948" cy="12636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52AB31-79C1-123E-4901-B170C8A0F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7BA5B7-31F6-3D5A-42C3-C787B06A9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134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B4C982-4CBC-CB9A-DCD9-DECFB7897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626" y="982132"/>
            <a:ext cx="8143971" cy="1303867"/>
          </a:xfrm>
        </p:spPr>
        <p:txBody>
          <a:bodyPr>
            <a:normAutofit/>
          </a:bodyPr>
          <a:lstStyle/>
          <a:p>
            <a:pPr algn="l"/>
            <a:r>
              <a:rPr lang="en-US" b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 Overview</a:t>
            </a: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44AFC-04BD-331C-597A-B7103FE1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40" y="2556932"/>
            <a:ext cx="5736995" cy="3318936"/>
          </a:xfrm>
        </p:spPr>
        <p:txBody>
          <a:bodyPr>
            <a:normAutofit fontScale="70000" lnSpcReduction="20000"/>
          </a:bodyPr>
          <a:lstStyle/>
          <a:p>
            <a:r>
              <a:rPr lang="en-US" b="1"/>
              <a:t>CNN Architecture Overview 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Convolutional Neural Networks (CNNs)</a:t>
            </a:r>
            <a:r>
              <a:rPr lang="en-US"/>
              <a:t> are perfect for </a:t>
            </a:r>
            <a:r>
              <a:rPr lang="en-US" b="1"/>
              <a:t>image classification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Architecture Components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b="1"/>
              <a:t>Convolutional Layers</a:t>
            </a:r>
            <a:r>
              <a:rPr lang="en-US" sz="2300"/>
              <a:t>: 🔍 Feature extraction from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b="1"/>
              <a:t>Pooling Layers</a:t>
            </a:r>
            <a:r>
              <a:rPr lang="en-US" sz="2300"/>
              <a:t>: 📉 Dimensionality reduction for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b="1"/>
              <a:t>Dropout Layers</a:t>
            </a:r>
            <a:r>
              <a:rPr lang="en-US" sz="2300"/>
              <a:t>: 🚫 Regularization to prevent </a:t>
            </a:r>
            <a:r>
              <a:rPr lang="en-US" sz="2300" b="1"/>
              <a:t>overfitting</a:t>
            </a:r>
            <a:endParaRPr lang="en-US" sz="2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b="1"/>
              <a:t>Dense Layers</a:t>
            </a:r>
            <a:r>
              <a:rPr lang="en-US" sz="2300"/>
              <a:t>: 🏷️ Final classification based on extracted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8085B-C017-5215-388D-13E2D53A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D4CFD-2A92-65D0-F8A9-FA73B52D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457" y="2576790"/>
            <a:ext cx="4777297" cy="30133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AD61C38-47F4-DFE5-D30A-15017341ECDB}"/>
              </a:ext>
            </a:extLst>
          </p:cNvPr>
          <p:cNvGrpSpPr/>
          <p:nvPr/>
        </p:nvGrpSpPr>
        <p:grpSpPr>
          <a:xfrm>
            <a:off x="755435" y="889000"/>
            <a:ext cx="10682948" cy="1263642"/>
            <a:chOff x="755435" y="889000"/>
            <a:chExt cx="10682948" cy="12636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2D68A23-7A0A-172C-44F9-D1CA57FB8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254AC9-5515-F9CA-6A72-890AB9323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5931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66D75-8692-4F4E-5153-3CFAA9FC386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822642" y="5580145"/>
            <a:ext cx="6546715" cy="826682"/>
          </a:xfrm>
        </p:spPr>
        <p:txBody>
          <a:bodyPr>
            <a:normAutofit/>
          </a:bodyPr>
          <a:lstStyle/>
          <a:p>
            <a:r>
              <a:rPr lang="en-US" sz="2800"/>
              <a:t>Model Architecture Implementation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88CAA0-38FE-787D-5987-D7251546E84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/>
        </p:blipFill>
        <p:spPr>
          <a:xfrm>
            <a:off x="2686639" y="864514"/>
            <a:ext cx="6959958" cy="493978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8163C1-7510-DC1A-B485-E4705B4D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444B5-E22D-4AE4-B236-9B1C6D693394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3AA2D2-A165-64B2-A358-695F84C9A181}"/>
              </a:ext>
            </a:extLst>
          </p:cNvPr>
          <p:cNvGrpSpPr/>
          <p:nvPr/>
        </p:nvGrpSpPr>
        <p:grpSpPr>
          <a:xfrm>
            <a:off x="755435" y="889000"/>
            <a:ext cx="10682948" cy="1263642"/>
            <a:chOff x="755435" y="889000"/>
            <a:chExt cx="10682948" cy="12636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998CAE-553A-FE52-36B0-61DF65BBA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4810" y="889000"/>
              <a:ext cx="1083573" cy="126364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8057106-7086-0C84-638C-00191EF92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5" y="982132"/>
              <a:ext cx="1816468" cy="10193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7021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Organic</vt:lpstr>
      <vt:lpstr>Traffic Sign Recognition with CNN &amp; Keras: A Deep Learning Approach</vt:lpstr>
      <vt:lpstr>Introduction</vt:lpstr>
      <vt:lpstr>Project Overview     </vt:lpstr>
      <vt:lpstr>Dataset Overview: GTSRB 🚦</vt:lpstr>
      <vt:lpstr>Exploratory Data Analysis</vt:lpstr>
      <vt:lpstr>Sample Images Visualization 🖼️</vt:lpstr>
      <vt:lpstr>Data Preprocessing Strategy</vt:lpstr>
      <vt:lpstr>CNN Architecture Overview</vt:lpstr>
      <vt:lpstr>Model Architecture Implementation</vt:lpstr>
      <vt:lpstr>Architectural Design Choices</vt:lpstr>
      <vt:lpstr>Model Training Configuration ⚙️</vt:lpstr>
      <vt:lpstr>Model Training Workflow 🏋️‍♀️</vt:lpstr>
      <vt:lpstr>Model Evaluation Metrics 📊 </vt:lpstr>
      <vt:lpstr>Evaluation Implementation</vt:lpstr>
      <vt:lpstr>Inference Pipeline with Real-Time Features 🧑‍💻</vt:lpstr>
      <vt:lpstr>Streamlit Web Application</vt:lpstr>
      <vt:lpstr>User Interface Features</vt:lpstr>
      <vt:lpstr>Complete Project Pipeline 🚀</vt:lpstr>
      <vt:lpstr>Conclusion</vt:lpstr>
      <vt:lpstr>Thank You 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Tonmoy Islam</dc:creator>
  <cp:revision>2</cp:revision>
  <dcterms:created xsi:type="dcterms:W3CDTF">2025-03-19T00:53:26Z</dcterms:created>
  <dcterms:modified xsi:type="dcterms:W3CDTF">2025-03-25T11:53:17Z</dcterms:modified>
</cp:coreProperties>
</file>