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99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0C24-4B1C-7A8E-2AC2-899C4337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DACE3-6616-FB77-4819-8698E89A3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15130-80A8-78CF-1D42-54E4A12D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EE5-82D2-48BA-9DF6-DC0CDAFC5D4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14F4-478A-6383-A13C-9F2DFE89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7FA7-E8D8-EC15-D0B1-B1B18AE0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03B6-F187-44AA-A288-022BF2E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6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970D-8E88-4A23-EA1E-E4CBEE09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4122E-F5F6-2847-6CC5-34EBF3BA6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0E74-97EA-1EAC-8EAE-77FABF3C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EE5-82D2-48BA-9DF6-DC0CDAFC5D4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3B17-20ED-B958-9EB5-596AD6E5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8C41-2AB4-13B8-C74F-E3879A5E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03B6-F187-44AA-A288-022BF2E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2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8E53C-B560-7DB8-665E-121492C3E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04C1E-1047-8DD2-C9F0-534C9D32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B83F-AA15-D320-31CF-B1B72050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EE5-82D2-48BA-9DF6-DC0CDAFC5D4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0D27-ED77-8123-2B6B-4D88A8D3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4E05-EDCB-FBAC-7253-4306B4B3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03B6-F187-44AA-A288-022BF2E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14F6-396B-429C-88DA-D8688F98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14FB-D60F-CE40-C186-D7B31B20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5CC0-C14F-35B5-2F1E-0CE7FCAB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EE5-82D2-48BA-9DF6-DC0CDAFC5D4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F227-7A56-6D62-F7EF-E14BAB5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1A99-BBCB-12B4-483E-0AAAE81F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03B6-F187-44AA-A288-022BF2E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D90E-04EF-DF84-C448-1F27DA8E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EBB20-5BB8-CF14-FA32-81CB1424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5CE1-8226-F12B-C1D0-D13163EB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EE5-82D2-48BA-9DF6-DC0CDAFC5D4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246B2-3750-7E30-EB48-206C6376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4711-DA35-45AC-372D-AB7E55D5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03B6-F187-44AA-A288-022BF2E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3774-CA25-6C1E-9C4F-AF3B7B31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8180-711E-9168-01E1-55940883B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0B3E8-DCA7-70F6-5713-DAB4FE451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77292-1390-5BA5-59B2-3CB795D6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EE5-82D2-48BA-9DF6-DC0CDAFC5D4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CC042-EDCB-F78E-BB0B-6551BB88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2AA0-40D7-C4B0-4CB8-1734C0C7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03B6-F187-44AA-A288-022BF2E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1ABE-CC44-5783-2FE7-74C58C28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CC805-BDB0-A4B9-8D7D-5E06EBDED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4FB5-6DFF-3292-8C47-615A63721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66735-9B4B-57A4-4E16-266C6A205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1DFA6-243D-F12A-BDBA-AC89B8804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43044-D0F6-38D3-06B6-323B38E7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EE5-82D2-48BA-9DF6-DC0CDAFC5D4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9577A-090D-91D4-A3D4-84BF27BF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13B14-7B72-12C8-5F7B-49B34655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03B6-F187-44AA-A288-022BF2E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F363-ECD3-F0FF-E377-99140730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9BAE1-7797-A07C-ABD7-E440522C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EE5-82D2-48BA-9DF6-DC0CDAFC5D4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74F96-58BD-AD11-EC85-E2DD2291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FBE08-DF6F-AB80-67F3-49E0E3AE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03B6-F187-44AA-A288-022BF2E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6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85D65-0718-524B-F12C-C519AE07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EE5-82D2-48BA-9DF6-DC0CDAFC5D4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08E3C-C705-B8CB-117C-FC1872A1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98A70-1DDF-55DF-8A7B-8C328A3A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03B6-F187-44AA-A288-022BF2E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2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7802-D441-6C99-B6BA-9F03DEAD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EA719-CDBB-5462-1DD6-9F4955F2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0DE66-49A8-B6A3-6BD5-AC6F72E64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EC276-0C89-A059-899D-B71D8986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EE5-82D2-48BA-9DF6-DC0CDAFC5D4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7887F-C8E5-47DA-9A0C-0F28CD8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544CA-EBF0-68E3-EF2B-3062451C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03B6-F187-44AA-A288-022BF2E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6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CE9-8559-2B9F-280D-3D5505E8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D9C1D-A2C3-4B6B-2607-BA82D63D4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2B2CD-9420-94CD-E937-29AD88AB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B320-38CE-C471-B792-D22D2C04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EE5-82D2-48BA-9DF6-DC0CDAFC5D4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32344-6065-A02D-36BA-25FDEA72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CDE22-E155-0054-56E2-DF57EA54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03B6-F187-44AA-A288-022BF2E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en/abstract-lines-numbering-system-1231867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7625D-8D83-E395-98FB-23AFD00F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7C2AD-1BA5-AA02-EE30-471FF75E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AC31-CFE8-4C61-66B3-BF2353996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8FEE5-82D2-48BA-9DF6-DC0CDAFC5D4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857-429B-4C3C-1BFA-0940BD87F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AA62-89D0-5D1A-20C8-91400A890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03B6-F187-44AA-A288-022BF2E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8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lution.pro/es/t/data-structures-algorithms/stack-algorithm/estructura-de-datos-y-algoritmos-pila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solution.pro/es/t/data-structures-algorithms/stack-algorithm/estructura-de-datos-y-algoritmos-pil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75C36-79B8-A97F-DEAF-1248F91A4BC0}"/>
              </a:ext>
            </a:extLst>
          </p:cNvPr>
          <p:cNvSpPr txBox="1"/>
          <p:nvPr/>
        </p:nvSpPr>
        <p:spPr>
          <a:xfrm>
            <a:off x="3031435" y="1222513"/>
            <a:ext cx="6897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Microcontroller Assembly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FCE2D-071F-C273-90A5-44392896FBAE}"/>
              </a:ext>
            </a:extLst>
          </p:cNvPr>
          <p:cNvSpPr txBox="1"/>
          <p:nvPr/>
        </p:nvSpPr>
        <p:spPr>
          <a:xfrm>
            <a:off x="3650973" y="2594113"/>
            <a:ext cx="465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Call Instructions and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A5FA9-42B7-3318-07ED-69D908DCEEEF}"/>
              </a:ext>
            </a:extLst>
          </p:cNvPr>
          <p:cNvSpPr txBox="1"/>
          <p:nvPr/>
        </p:nvSpPr>
        <p:spPr>
          <a:xfrm>
            <a:off x="1468481" y="5538076"/>
            <a:ext cx="2818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By Anika-2003022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41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B5334-7EDD-9CDD-E1F3-BD4B99A67BDE}"/>
              </a:ext>
            </a:extLst>
          </p:cNvPr>
          <p:cNvSpPr txBox="1"/>
          <p:nvPr/>
        </p:nvSpPr>
        <p:spPr>
          <a:xfrm>
            <a:off x="3087329" y="501446"/>
            <a:ext cx="5983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990099"/>
                </a:solidFill>
              </a:rPr>
              <a:t>CALL &amp; RET Instruction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59649-7DDB-C4BD-0DAC-D3A471E74F15}"/>
              </a:ext>
            </a:extLst>
          </p:cNvPr>
          <p:cNvSpPr txBox="1"/>
          <p:nvPr/>
        </p:nvSpPr>
        <p:spPr>
          <a:xfrm>
            <a:off x="973394" y="1720646"/>
            <a:ext cx="5335948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/>
              <a:t>1</a:t>
            </a:r>
            <a:r>
              <a:rPr lang="en-US" sz="2800" b="1" i="0" dirty="0">
                <a:effectLst/>
              </a:rPr>
              <a:t>. CALL Instruction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Usage: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Initiates a subroutine call, transferring 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control to a specified subroutine.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Format: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CALL </a:t>
            </a:r>
            <a:r>
              <a:rPr lang="en-US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Target_Subroutine_Address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Effect on Stack: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Pushes the return address onto the stack.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Updates the Stack Pointer (SP).</a:t>
            </a:r>
          </a:p>
          <a:p>
            <a:pPr algn="l"/>
            <a:r>
              <a:rPr lang="en-US" sz="2800" b="1" i="0" dirty="0">
                <a:effectLst/>
              </a:rPr>
              <a:t>2. RET Instruction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Usage: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Returns from a subroutine, resuming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execution from the saved return address.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Format: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RET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Effect on Stack: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Pops the return address from the stack.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Updates the Stack Pointer (SP).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BD73DA-970A-1EEC-5530-2CCE67D8E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47529"/>
              </p:ext>
            </p:extLst>
          </p:nvPr>
        </p:nvGraphicFramePr>
        <p:xfrm>
          <a:off x="6968104" y="2185571"/>
          <a:ext cx="488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600">
                  <a:extLst>
                    <a:ext uri="{9D8B030D-6E8A-4147-A177-3AD203B41FA5}">
                      <a16:colId xmlns:a16="http://schemas.microsoft.com/office/drawing/2014/main" val="2767381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; Example Subroutine Call and Return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Main:</a:t>
                      </a:r>
                    </a:p>
                    <a:p>
                      <a:r>
                        <a:rPr lang="en-US" dirty="0"/>
                        <a:t>    CALL </a:t>
                      </a:r>
                      <a:r>
                        <a:rPr lang="en-US" dirty="0" err="1"/>
                        <a:t>MySubroutine</a:t>
                      </a:r>
                      <a:r>
                        <a:rPr lang="en-US" dirty="0"/>
                        <a:t>     ; Call subroutine</a:t>
                      </a:r>
                    </a:p>
                    <a:p>
                      <a:r>
                        <a:rPr lang="en-US" dirty="0"/>
                        <a:t>    ; Continue with the main program</a:t>
                      </a:r>
                    </a:p>
                    <a:p>
                      <a:r>
                        <a:rPr lang="en-US" dirty="0"/>
                        <a:t>    ...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MySubroutine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    ; Subroutine code here</a:t>
                      </a:r>
                    </a:p>
                    <a:p>
                      <a:r>
                        <a:rPr lang="en-US" dirty="0"/>
                        <a:t>    ...</a:t>
                      </a:r>
                    </a:p>
                    <a:p>
                      <a:r>
                        <a:rPr lang="en-US" dirty="0"/>
                        <a:t>    RET                   ; Return from subroutine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3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08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77F88-40BC-09B5-0E45-6651DF26587D}"/>
              </a:ext>
            </a:extLst>
          </p:cNvPr>
          <p:cNvSpPr txBox="1"/>
          <p:nvPr/>
        </p:nvSpPr>
        <p:spPr>
          <a:xfrm>
            <a:off x="950508" y="1598876"/>
            <a:ext cx="32305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Calling many</a:t>
            </a:r>
          </a:p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subroutines</a:t>
            </a:r>
          </a:p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from the main</a:t>
            </a:r>
          </a:p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program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65F17FD-ABA8-9E2A-6B30-7F71B29C4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20" y="489625"/>
            <a:ext cx="5991066" cy="58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3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0C488B-0E64-4A6E-CA89-766E1CA86D71}"/>
              </a:ext>
            </a:extLst>
          </p:cNvPr>
          <p:cNvSpPr txBox="1"/>
          <p:nvPr/>
        </p:nvSpPr>
        <p:spPr>
          <a:xfrm>
            <a:off x="3504784" y="197126"/>
            <a:ext cx="4569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RCALL Instruction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95C2A-DFAA-36B7-1E4A-120AFE5B9A07}"/>
              </a:ext>
            </a:extLst>
          </p:cNvPr>
          <p:cNvSpPr txBox="1"/>
          <p:nvPr/>
        </p:nvSpPr>
        <p:spPr>
          <a:xfrm>
            <a:off x="639096" y="1887795"/>
            <a:ext cx="4865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RCALL is a 2-byte instruction.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8C9E4-00BA-5B79-A80F-126452FD95F8}"/>
              </a:ext>
            </a:extLst>
          </p:cNvPr>
          <p:cNvSpPr txBox="1"/>
          <p:nvPr/>
        </p:nvSpPr>
        <p:spPr>
          <a:xfrm>
            <a:off x="639096" y="2727757"/>
            <a:ext cx="51503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Uses 12 bits for the address</a:t>
            </a:r>
          </a:p>
          <a:p>
            <a:pPr algn="l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     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within the 2-byte instruction.</a:t>
            </a:r>
          </a:p>
          <a:p>
            <a:pPr algn="l"/>
            <a:endParaRPr lang="en-US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Target address range: -2048 to </a:t>
            </a:r>
          </a:p>
          <a:p>
            <a:pPr algn="l"/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      +2047 words relative.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8F1BA6-0338-A38F-AC53-8B74CED79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2946"/>
              </p:ext>
            </p:extLst>
          </p:nvPr>
        </p:nvGraphicFramePr>
        <p:xfrm>
          <a:off x="6402522" y="1887795"/>
          <a:ext cx="545690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6904">
                  <a:extLst>
                    <a:ext uri="{9D8B030D-6E8A-4147-A177-3AD203B41FA5}">
                      <a16:colId xmlns:a16="http://schemas.microsoft.com/office/drawing/2014/main" val="1619173580"/>
                    </a:ext>
                  </a:extLst>
                </a:gridCol>
              </a:tblGrid>
              <a:tr h="2792360">
                <a:tc>
                  <a:txBody>
                    <a:bodyPr/>
                    <a:lstStyle/>
                    <a:p>
                      <a:r>
                        <a:rPr lang="en-US" dirty="0"/>
                        <a:t>Main:</a:t>
                      </a:r>
                    </a:p>
                    <a:p>
                      <a:r>
                        <a:rPr lang="en-US" dirty="0"/>
                        <a:t>    RCALL </a:t>
                      </a:r>
                      <a:r>
                        <a:rPr lang="en-US" dirty="0" err="1"/>
                        <a:t>Near_Subroutine</a:t>
                      </a:r>
                      <a:r>
                        <a:rPr lang="en-US" dirty="0"/>
                        <a:t>   ; Relative call to a nearby subroutine</a:t>
                      </a:r>
                    </a:p>
                    <a:p>
                      <a:r>
                        <a:rPr lang="en-US" dirty="0"/>
                        <a:t>    ; Continue with the main program</a:t>
                      </a:r>
                    </a:p>
                    <a:p>
                      <a:r>
                        <a:rPr lang="en-US" dirty="0"/>
                        <a:t>    ...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Near_Subroutine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    ; Subroutine code here</a:t>
                      </a:r>
                    </a:p>
                    <a:p>
                      <a:r>
                        <a:rPr lang="en-US" dirty="0"/>
                        <a:t>    ...</a:t>
                      </a:r>
                    </a:p>
                    <a:p>
                      <a:r>
                        <a:rPr lang="en-US" dirty="0"/>
                        <a:t>    RET                     ; Return from subroutine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062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3A2F79-4489-3D1C-DBF2-2663C0D811F1}"/>
              </a:ext>
            </a:extLst>
          </p:cNvPr>
          <p:cNvSpPr txBox="1"/>
          <p:nvPr/>
        </p:nvSpPr>
        <p:spPr>
          <a:xfrm>
            <a:off x="639096" y="5291268"/>
            <a:ext cx="11270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target address for CALL can be anywhere within 4M address space of</a:t>
            </a:r>
          </a:p>
          <a:p>
            <a:r>
              <a:rPr lang="en-US" sz="2800" dirty="0"/>
              <a:t>     the AVR </a:t>
            </a:r>
            <a:r>
              <a:rPr lang="en-US" sz="2800" dirty="0" err="1"/>
              <a:t>whileThe</a:t>
            </a:r>
            <a:r>
              <a:rPr lang="en-US" sz="2800" dirty="0"/>
              <a:t> target address of RCALL must be within a 4k range.</a:t>
            </a:r>
          </a:p>
        </p:txBody>
      </p:sp>
    </p:spTree>
    <p:extLst>
      <p:ext uri="{BB962C8B-B14F-4D97-AF65-F5344CB8AC3E}">
        <p14:creationId xmlns:p14="http://schemas.microsoft.com/office/powerpoint/2010/main" val="137833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0A2B9-6DF2-AD75-D5D2-C10464B9D7CC}"/>
              </a:ext>
            </a:extLst>
          </p:cNvPr>
          <p:cNvSpPr txBox="1"/>
          <p:nvPr/>
        </p:nvSpPr>
        <p:spPr>
          <a:xfrm>
            <a:off x="3898379" y="146592"/>
            <a:ext cx="43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ICALL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5EFFC-730E-392D-D297-B56E6C9C56B3}"/>
              </a:ext>
            </a:extLst>
          </p:cNvPr>
          <p:cNvSpPr txBox="1"/>
          <p:nvPr/>
        </p:nvSpPr>
        <p:spPr>
          <a:xfrm>
            <a:off x="559801" y="1361735"/>
            <a:ext cx="46339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Indirect call of a subroutine</a:t>
            </a:r>
          </a:p>
          <a:p>
            <a:r>
              <a:rPr lang="en-US" sz="2800" dirty="0"/>
              <a:t>     pointed to by the Z pointer</a:t>
            </a:r>
          </a:p>
          <a:p>
            <a:r>
              <a:rPr lang="en-US" sz="2800" dirty="0"/>
              <a:t>     (16bit) register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E79E7-BD60-1687-A0C4-8F3B6BFBA804}"/>
              </a:ext>
            </a:extLst>
          </p:cNvPr>
          <p:cNvSpPr txBox="1"/>
          <p:nvPr/>
        </p:nvSpPr>
        <p:spPr>
          <a:xfrm>
            <a:off x="0" y="2883607"/>
            <a:ext cx="52818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‘ICALL’ doesn’t automatically</a:t>
            </a:r>
          </a:p>
          <a:p>
            <a:pPr lvl="1"/>
            <a:r>
              <a:rPr lang="en-US" sz="2800" dirty="0"/>
              <a:t>      manage the stack for return </a:t>
            </a:r>
          </a:p>
          <a:p>
            <a:pPr lvl="1"/>
            <a:r>
              <a:rPr lang="en-US" sz="2800" dirty="0"/>
              <a:t>      addresses.</a:t>
            </a:r>
          </a:p>
        </p:txBody>
      </p:sp>
      <p:pic>
        <p:nvPicPr>
          <p:cNvPr id="12" name="Picture 11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29BF214-9C32-3772-E4DB-FA571EB10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30" y="4526496"/>
            <a:ext cx="5083570" cy="160883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EB0065-6EB8-68CA-4AB7-8C3412FD9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05818"/>
              </p:ext>
            </p:extLst>
          </p:nvPr>
        </p:nvGraphicFramePr>
        <p:xfrm>
          <a:off x="7267707" y="1538919"/>
          <a:ext cx="4585097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5097">
                  <a:extLst>
                    <a:ext uri="{9D8B030D-6E8A-4147-A177-3AD203B41FA5}">
                      <a16:colId xmlns:a16="http://schemas.microsoft.com/office/drawing/2014/main" val="2982939346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r>
                        <a:rPr lang="en-US" dirty="0"/>
                        <a:t>Main:</a:t>
                      </a:r>
                    </a:p>
                    <a:p>
                      <a:r>
                        <a:rPr lang="en-US" dirty="0"/>
                        <a:t>    ; Load target address into Z register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ldi</a:t>
                      </a:r>
                      <a:r>
                        <a:rPr lang="en-US" dirty="0"/>
                        <a:t> ZH, high(</a:t>
                      </a:r>
                      <a:r>
                        <a:rPr lang="en-US" dirty="0" err="1"/>
                        <a:t>Target_Subroutine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ldi</a:t>
                      </a:r>
                      <a:r>
                        <a:rPr lang="en-US" dirty="0"/>
                        <a:t> ZL, low(</a:t>
                      </a:r>
                      <a:r>
                        <a:rPr lang="en-US" dirty="0" err="1"/>
                        <a:t>Target_Subroutine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    ; Indirect call using ICALL</a:t>
                      </a:r>
                    </a:p>
                    <a:p>
                      <a:r>
                        <a:rPr lang="en-US" dirty="0"/>
                        <a:t>    ICALL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; Continue with the main program</a:t>
                      </a:r>
                    </a:p>
                    <a:p>
                      <a:r>
                        <a:rPr lang="en-US" dirty="0"/>
                        <a:t>    ...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Target_Subroutine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    ; Subroutine code here</a:t>
                      </a:r>
                    </a:p>
                    <a:p>
                      <a:r>
                        <a:rPr lang="en-US" dirty="0"/>
                        <a:t>    ...</a:t>
                      </a:r>
                    </a:p>
                    <a:p>
                      <a:r>
                        <a:rPr lang="en-US" dirty="0"/>
                        <a:t>    RET ; Return from subroutine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1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9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4751B3-3F34-F094-9224-B29B47F4070D}"/>
              </a:ext>
            </a:extLst>
          </p:cNvPr>
          <p:cNvSpPr txBox="1"/>
          <p:nvPr/>
        </p:nvSpPr>
        <p:spPr>
          <a:xfrm>
            <a:off x="3747696" y="206478"/>
            <a:ext cx="4696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6600"/>
                </a:solidFill>
              </a:rPr>
              <a:t>EICALL Instruction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F2A38-F5AD-33AA-F258-908A24832567}"/>
              </a:ext>
            </a:extLst>
          </p:cNvPr>
          <p:cNvSpPr txBox="1"/>
          <p:nvPr/>
        </p:nvSpPr>
        <p:spPr>
          <a:xfrm>
            <a:off x="501445" y="1514167"/>
            <a:ext cx="579017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Extended Indirect CALL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 the AVRs with more than </a:t>
            </a:r>
          </a:p>
          <a:p>
            <a:r>
              <a:rPr lang="en-US" sz="2800" dirty="0"/>
              <a:t>     64k words of program memory, </a:t>
            </a:r>
          </a:p>
          <a:p>
            <a:r>
              <a:rPr lang="en-US" sz="2800" dirty="0"/>
              <a:t>     the EICALL instruction is available.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EICALL loads the Z register </a:t>
            </a:r>
          </a:p>
          <a:p>
            <a:r>
              <a:rPr lang="en-US" sz="2800" dirty="0"/>
              <a:t>     into the lower 16 bits of the pc and </a:t>
            </a:r>
          </a:p>
          <a:p>
            <a:r>
              <a:rPr lang="en-US" sz="2800" dirty="0"/>
              <a:t>     the EIND register into the upper 6 </a:t>
            </a:r>
          </a:p>
          <a:p>
            <a:r>
              <a:rPr lang="en-US" sz="2800" dirty="0"/>
              <a:t>     bits of the pc.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4F8330A-4478-F1DC-25AD-80A32EC3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74" y="2090899"/>
            <a:ext cx="504394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071BB-693E-C9DB-364C-D85B38EFF209}"/>
              </a:ext>
            </a:extLst>
          </p:cNvPr>
          <p:cNvSpPr txBox="1"/>
          <p:nvPr/>
        </p:nvSpPr>
        <p:spPr>
          <a:xfrm>
            <a:off x="3687096" y="355202"/>
            <a:ext cx="4032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00FF"/>
                </a:solidFill>
              </a:rPr>
              <a:t>Call Instruction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2C807-F7C7-87A1-F5D1-9050F0208A2D}"/>
              </a:ext>
            </a:extLst>
          </p:cNvPr>
          <p:cNvSpPr txBox="1"/>
          <p:nvPr/>
        </p:nvSpPr>
        <p:spPr>
          <a:xfrm>
            <a:off x="1592825" y="1924242"/>
            <a:ext cx="9783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Used to call a subroutine (A group of instructions need to be called</a:t>
            </a:r>
          </a:p>
          <a:p>
            <a:r>
              <a:rPr lang="en-US" sz="2800" dirty="0"/>
              <a:t>frequently)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 AVR, the instructions to call subroutine is as below: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8DDF2-AAD2-6EDE-0EFC-8E99B1D41C07}"/>
              </a:ext>
            </a:extLst>
          </p:cNvPr>
          <p:cNvSpPr txBox="1"/>
          <p:nvPr/>
        </p:nvSpPr>
        <p:spPr>
          <a:xfrm>
            <a:off x="2841522" y="4171011"/>
            <a:ext cx="38195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CALL- long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RCALL- Relative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ICALL- Indirect call to 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EICALL- Subroutine Return</a:t>
            </a:r>
          </a:p>
        </p:txBody>
      </p:sp>
    </p:spTree>
    <p:extLst>
      <p:ext uri="{BB962C8B-B14F-4D97-AF65-F5344CB8AC3E}">
        <p14:creationId xmlns:p14="http://schemas.microsoft.com/office/powerpoint/2010/main" val="283975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01CCB-FC8A-9A72-766B-12A3B2EFD7A5}"/>
              </a:ext>
            </a:extLst>
          </p:cNvPr>
          <p:cNvSpPr txBox="1"/>
          <p:nvPr/>
        </p:nvSpPr>
        <p:spPr>
          <a:xfrm>
            <a:off x="816078" y="1399741"/>
            <a:ext cx="459202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It is used to call subroutine</a:t>
            </a:r>
          </a:p>
          <a:p>
            <a:r>
              <a:rPr lang="en-US" sz="2800" dirty="0"/>
              <a:t>   located anywhere within the</a:t>
            </a:r>
          </a:p>
          <a:p>
            <a:r>
              <a:rPr lang="en-US" sz="2800" dirty="0"/>
              <a:t>   4M address space of 000000</a:t>
            </a:r>
          </a:p>
          <a:p>
            <a:r>
              <a:rPr lang="en-US" sz="2800" dirty="0"/>
              <a:t>   to 3FFFFF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For </a:t>
            </a:r>
            <a:r>
              <a:rPr lang="en-US" sz="2800" dirty="0" err="1"/>
              <a:t>Atmega</a:t>
            </a:r>
            <a:r>
              <a:rPr lang="en-US" sz="2800" dirty="0"/>
              <a:t> 32 it is from</a:t>
            </a:r>
          </a:p>
          <a:p>
            <a:r>
              <a:rPr lang="en-US" sz="2800" dirty="0"/>
              <a:t>   0000 to 3FFF</a:t>
            </a:r>
          </a:p>
          <a:p>
            <a:endParaRPr lang="en-US" dirty="0"/>
          </a:p>
        </p:txBody>
      </p:sp>
      <p:pic>
        <p:nvPicPr>
          <p:cNvPr id="10" name="Picture 9" descr="A diagram of a number and numbers&#10;&#10;Description automatically generated with medium confidence">
            <a:extLst>
              <a:ext uri="{FF2B5EF4-FFF2-40B4-BE49-F238E27FC236}">
                <a16:creationId xmlns:a16="http://schemas.microsoft.com/office/drawing/2014/main" id="{9FE5C74B-F76A-4E14-6287-4FFEC9839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42" y="1551561"/>
            <a:ext cx="5884748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1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E7C016-427E-2F98-9EDD-17D90B3A845B}"/>
              </a:ext>
            </a:extLst>
          </p:cNvPr>
          <p:cNvSpPr txBox="1"/>
          <p:nvPr/>
        </p:nvSpPr>
        <p:spPr>
          <a:xfrm>
            <a:off x="4807974" y="314633"/>
            <a:ext cx="1541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B16E0-3D16-BDD3-5CC0-5F71C6B0A80F}"/>
              </a:ext>
            </a:extLst>
          </p:cNvPr>
          <p:cNvSpPr txBox="1"/>
          <p:nvPr/>
        </p:nvSpPr>
        <p:spPr>
          <a:xfrm>
            <a:off x="1612490" y="1904031"/>
            <a:ext cx="777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stack operates on the Last In, First Out (LIFO)</a:t>
            </a:r>
            <a:r>
              <a:rPr lang="en-US" sz="2800" b="0" i="0" dirty="0">
                <a:solidFill>
                  <a:srgbClr val="D1D5DB"/>
                </a:solidFill>
                <a:effectLst/>
              </a:rPr>
              <a:t>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03C3F-8794-6F41-CAA6-3E0B2A676746}"/>
              </a:ext>
            </a:extLst>
          </p:cNvPr>
          <p:cNvSpPr txBox="1"/>
          <p:nvPr/>
        </p:nvSpPr>
        <p:spPr>
          <a:xfrm>
            <a:off x="1612490" y="2787627"/>
            <a:ext cx="91833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The stack is a section of RAM used by the CPU to store information temporarily.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Information could be data or address.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Because there are only a limited number of registers we need to use portion of a RAM for storing extra data or address.</a:t>
            </a:r>
          </a:p>
        </p:txBody>
      </p:sp>
    </p:spTree>
    <p:extLst>
      <p:ext uri="{BB962C8B-B14F-4D97-AF65-F5344CB8AC3E}">
        <p14:creationId xmlns:p14="http://schemas.microsoft.com/office/powerpoint/2010/main" val="374826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9385B-FBFA-F64A-69B2-EBE2961681A6}"/>
              </a:ext>
            </a:extLst>
          </p:cNvPr>
          <p:cNvSpPr txBox="1"/>
          <p:nvPr/>
        </p:nvSpPr>
        <p:spPr>
          <a:xfrm>
            <a:off x="3097161" y="530941"/>
            <a:ext cx="5349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Stack Pointer in AVR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AEA5-8465-E5EE-634C-B83466ACE51C}"/>
              </a:ext>
            </a:extLst>
          </p:cNvPr>
          <p:cNvSpPr txBox="1"/>
          <p:nvPr/>
        </p:nvSpPr>
        <p:spPr>
          <a:xfrm>
            <a:off x="688259" y="1927122"/>
            <a:ext cx="726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 I/O memory space, there are two registers: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1F343-0663-35BB-9D1A-03F118398BD3}"/>
              </a:ext>
            </a:extLst>
          </p:cNvPr>
          <p:cNvSpPr txBox="1"/>
          <p:nvPr/>
        </p:nvSpPr>
        <p:spPr>
          <a:xfrm>
            <a:off x="1615576" y="2538472"/>
            <a:ext cx="4558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1.SPL(the low byte of the SP)</a:t>
            </a:r>
          </a:p>
          <a:p>
            <a:r>
              <a:rPr lang="en-US" sz="2800" dirty="0"/>
              <a:t>2.SPH(the high byte of the SP)</a:t>
            </a:r>
          </a:p>
        </p:txBody>
      </p:sp>
      <p:pic>
        <p:nvPicPr>
          <p:cNvPr id="6" name="Picture 5" descr="A diagram of a device&#10;&#10;Description automatically generated">
            <a:extLst>
              <a:ext uri="{FF2B5EF4-FFF2-40B4-BE49-F238E27FC236}">
                <a16:creationId xmlns:a16="http://schemas.microsoft.com/office/drawing/2014/main" id="{BA423E6F-D3B6-08CA-373A-7C736DB94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85" y="4078861"/>
            <a:ext cx="6697010" cy="15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072D4-C82C-2034-F3E1-C4F4345BAA71}"/>
              </a:ext>
            </a:extLst>
          </p:cNvPr>
          <p:cNvSpPr txBox="1"/>
          <p:nvPr/>
        </p:nvSpPr>
        <p:spPr>
          <a:xfrm>
            <a:off x="3528951" y="252628"/>
            <a:ext cx="5134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Pushing onto stack</a:t>
            </a:r>
          </a:p>
        </p:txBody>
      </p:sp>
      <p:pic>
        <p:nvPicPr>
          <p:cNvPr id="4" name="Picture 3" descr="A diagram of a push operation&#10;&#10;Description automatically generated">
            <a:extLst>
              <a:ext uri="{FF2B5EF4-FFF2-40B4-BE49-F238E27FC236}">
                <a16:creationId xmlns:a16="http://schemas.microsoft.com/office/drawing/2014/main" id="{17497231-E870-5FA7-1FC6-15664186F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23665" y="1866900"/>
            <a:ext cx="5080000" cy="2419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4ABFB-931E-E4B6-B1C3-947E26262C7B}"/>
              </a:ext>
            </a:extLst>
          </p:cNvPr>
          <p:cNvSpPr txBox="1"/>
          <p:nvPr/>
        </p:nvSpPr>
        <p:spPr>
          <a:xfrm>
            <a:off x="6623665" y="4286865"/>
            <a:ext cx="5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isolution.pro/es/t/data-structures-algorithms/stack-algorithm/estructura-de-datos-y-algoritmos-pila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9BBA5-9E31-C876-A7BF-B8D3B7F1B812}"/>
              </a:ext>
            </a:extLst>
          </p:cNvPr>
          <p:cNvSpPr txBox="1"/>
          <p:nvPr/>
        </p:nvSpPr>
        <p:spPr>
          <a:xfrm>
            <a:off x="488335" y="1878109"/>
            <a:ext cx="5226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The storing of CPU information </a:t>
            </a:r>
          </a:p>
          <a:p>
            <a:r>
              <a:rPr lang="en-US" sz="2800" dirty="0"/>
              <a:t>    such as the program counter on </a:t>
            </a:r>
          </a:p>
          <a:p>
            <a:r>
              <a:rPr lang="en-US" sz="2800" dirty="0"/>
              <a:t>    the stack is called a 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D6F19-BF72-4EB2-FD1E-A39B59ED5854}"/>
              </a:ext>
            </a:extLst>
          </p:cNvPr>
          <p:cNvSpPr txBox="1"/>
          <p:nvPr/>
        </p:nvSpPr>
        <p:spPr>
          <a:xfrm>
            <a:off x="412955" y="3518097"/>
            <a:ext cx="8745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To push a register onto the stack we</a:t>
            </a:r>
          </a:p>
          <a:p>
            <a:r>
              <a:rPr lang="en-US" sz="2800" dirty="0"/>
              <a:t>     use the PUSH instruction: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476FF-E15B-04ED-92E2-14A5C59576E2}"/>
              </a:ext>
            </a:extLst>
          </p:cNvPr>
          <p:cNvSpPr txBox="1"/>
          <p:nvPr/>
        </p:nvSpPr>
        <p:spPr>
          <a:xfrm>
            <a:off x="796413" y="4669148"/>
            <a:ext cx="641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PUSH R10                   </a:t>
            </a:r>
            <a:r>
              <a:rPr lang="en-US" dirty="0"/>
              <a:t>;store r10 onto stack and decrement SP</a:t>
            </a:r>
          </a:p>
        </p:txBody>
      </p:sp>
    </p:spTree>
    <p:extLst>
      <p:ext uri="{BB962C8B-B14F-4D97-AF65-F5344CB8AC3E}">
        <p14:creationId xmlns:p14="http://schemas.microsoft.com/office/powerpoint/2010/main" val="350157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563F4C-A166-5721-D605-980C5707C817}"/>
              </a:ext>
            </a:extLst>
          </p:cNvPr>
          <p:cNvSpPr txBox="1"/>
          <p:nvPr/>
        </p:nvSpPr>
        <p:spPr>
          <a:xfrm>
            <a:off x="2856627" y="328673"/>
            <a:ext cx="6077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Popping from the stack</a:t>
            </a:r>
          </a:p>
        </p:txBody>
      </p:sp>
      <p:pic>
        <p:nvPicPr>
          <p:cNvPr id="4" name="Picture 3" descr="A diagram of a stack&#10;&#10;Description automatically generated">
            <a:extLst>
              <a:ext uri="{FF2B5EF4-FFF2-40B4-BE49-F238E27FC236}">
                <a16:creationId xmlns:a16="http://schemas.microsoft.com/office/drawing/2014/main" id="{4721D9F0-5779-B200-4114-ED76AD779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98890" y="1714845"/>
            <a:ext cx="4728088" cy="2031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82D15-BEFC-2815-B16C-157266749A7F}"/>
              </a:ext>
            </a:extLst>
          </p:cNvPr>
          <p:cNvSpPr txBox="1"/>
          <p:nvPr/>
        </p:nvSpPr>
        <p:spPr>
          <a:xfrm>
            <a:off x="7020447" y="3794613"/>
            <a:ext cx="571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isolution.pro/es/t/data-structures-algorithms/stack-algorithm/estructura-de-datos-y-algoritmos-pila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2D2C6-F155-EC1E-4392-E405EEE70E22}"/>
              </a:ext>
            </a:extLst>
          </p:cNvPr>
          <p:cNvSpPr txBox="1"/>
          <p:nvPr/>
        </p:nvSpPr>
        <p:spPr>
          <a:xfrm>
            <a:off x="247034" y="1995949"/>
            <a:ext cx="5648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loading of stack contents back</a:t>
            </a:r>
          </a:p>
          <a:p>
            <a:r>
              <a:rPr lang="en-US" sz="2800" dirty="0"/>
              <a:t>      into a CPU register is called a POP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7FF5D-994B-6B35-0912-00BD064DCF04}"/>
              </a:ext>
            </a:extLst>
          </p:cNvPr>
          <p:cNvSpPr txBox="1"/>
          <p:nvPr/>
        </p:nvSpPr>
        <p:spPr>
          <a:xfrm>
            <a:off x="247034" y="3430891"/>
            <a:ext cx="60802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To retrieve a byte of a data back from</a:t>
            </a:r>
          </a:p>
          <a:p>
            <a:r>
              <a:rPr lang="en-US" sz="2800" dirty="0"/>
              <a:t>      a stack we use the POP instruction: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4BB93-289E-DE50-3F1D-32E6949F1C15}"/>
              </a:ext>
            </a:extLst>
          </p:cNvPr>
          <p:cNvSpPr txBox="1"/>
          <p:nvPr/>
        </p:nvSpPr>
        <p:spPr>
          <a:xfrm>
            <a:off x="717755" y="4664352"/>
            <a:ext cx="8309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POP R16                         </a:t>
            </a:r>
            <a:r>
              <a:rPr lang="en-US" dirty="0"/>
              <a:t>;increment SP and then load the top of stack to R10</a:t>
            </a:r>
          </a:p>
        </p:txBody>
      </p:sp>
    </p:spTree>
    <p:extLst>
      <p:ext uri="{BB962C8B-B14F-4D97-AF65-F5344CB8AC3E}">
        <p14:creationId xmlns:p14="http://schemas.microsoft.com/office/powerpoint/2010/main" val="308639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49FFE-537C-4C5C-0130-CA4FF7C6D6E8}"/>
              </a:ext>
            </a:extLst>
          </p:cNvPr>
          <p:cNvSpPr txBox="1"/>
          <p:nvPr/>
        </p:nvSpPr>
        <p:spPr>
          <a:xfrm>
            <a:off x="2684207" y="511278"/>
            <a:ext cx="739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Initializing The Stack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03290-579F-75D0-EEA6-320A560BAF5E}"/>
              </a:ext>
            </a:extLst>
          </p:cNvPr>
          <p:cNvSpPr txBox="1"/>
          <p:nvPr/>
        </p:nvSpPr>
        <p:spPr>
          <a:xfrm>
            <a:off x="1480542" y="1916668"/>
            <a:ext cx="4021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 initialize the SP, 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80DAF-6268-1D50-53BA-64549D02B8A8}"/>
              </a:ext>
            </a:extLst>
          </p:cNvPr>
          <p:cNvSpPr txBox="1"/>
          <p:nvPr/>
        </p:nvSpPr>
        <p:spPr>
          <a:xfrm>
            <a:off x="2164718" y="2557807"/>
            <a:ext cx="63984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he high byte of RAMEND into SPH and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he low byte of RAMEND into SPL.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F8D014-F4A4-ECE2-ACA0-0423F3B9D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15245"/>
              </p:ext>
            </p:extLst>
          </p:nvPr>
        </p:nvGraphicFramePr>
        <p:xfrm>
          <a:off x="1991051" y="3802954"/>
          <a:ext cx="803623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6231">
                  <a:extLst>
                    <a:ext uri="{9D8B030D-6E8A-4147-A177-3AD203B41FA5}">
                      <a16:colId xmlns:a16="http://schemas.microsoft.com/office/drawing/2014/main" val="3720710439"/>
                    </a:ext>
                  </a:extLst>
                </a:gridCol>
              </a:tblGrid>
              <a:tr h="557652">
                <a:tc>
                  <a:txBody>
                    <a:bodyPr/>
                    <a:lstStyle/>
                    <a:p>
                      <a:r>
                        <a:rPr lang="en-US" dirty="0"/>
                        <a:t>; AVR Assembly Code to Initialize Stack Pointer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LDI  R16, HIGH(RAMEND)  ; Load high byte of RAMEND into register R16</a:t>
                      </a:r>
                    </a:p>
                    <a:p>
                      <a:r>
                        <a:rPr lang="en-US" dirty="0"/>
                        <a:t>OUT  SPH, R16            ; Set SPH to the high byte of RAMEND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LDI  R16, LOW(RAMEND)   ; Load low byte of RAMEND into register R16</a:t>
                      </a:r>
                    </a:p>
                    <a:p>
                      <a:r>
                        <a:rPr lang="en-US" dirty="0"/>
                        <a:t>OUT  SPL, R16            ; Set SPL to the low byte of RAMEND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2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91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A97A4-60E1-1F7B-9F0E-1FD51D522572}"/>
              </a:ext>
            </a:extLst>
          </p:cNvPr>
          <p:cNvSpPr txBox="1"/>
          <p:nvPr/>
        </p:nvSpPr>
        <p:spPr>
          <a:xfrm>
            <a:off x="1094150" y="1531044"/>
            <a:ext cx="25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INCLUDE "M32DEF. INC"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07AF8-FB9A-4876-E1D0-4B832F39A366}"/>
              </a:ext>
            </a:extLst>
          </p:cNvPr>
          <p:cNvSpPr txBox="1"/>
          <p:nvPr/>
        </p:nvSpPr>
        <p:spPr>
          <a:xfrm>
            <a:off x="779829" y="501445"/>
            <a:ext cx="2082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8B951-70A5-FC26-D9EF-844EB58535DE}"/>
              </a:ext>
            </a:extLst>
          </p:cNvPr>
          <p:cNvSpPr txBox="1"/>
          <p:nvPr/>
        </p:nvSpPr>
        <p:spPr>
          <a:xfrm>
            <a:off x="1632155" y="1828799"/>
            <a:ext cx="28680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.ORG    0</a:t>
            </a:r>
          </a:p>
          <a:p>
            <a:r>
              <a:rPr lang="en-US" dirty="0"/>
              <a:t>LDI       R16, HIGH (RAMEND)</a:t>
            </a:r>
          </a:p>
          <a:p>
            <a:r>
              <a:rPr lang="en-US" dirty="0"/>
              <a:t>OUT     SPH, R16</a:t>
            </a:r>
          </a:p>
          <a:p>
            <a:r>
              <a:rPr lang="en-US" dirty="0"/>
              <a:t>LDI       R16, LOW (RAMEND)</a:t>
            </a:r>
          </a:p>
          <a:p>
            <a:r>
              <a:rPr lang="en-US" dirty="0"/>
              <a:t>OUT     SPL, R16</a:t>
            </a:r>
          </a:p>
          <a:p>
            <a:r>
              <a:rPr lang="en-US" dirty="0"/>
              <a:t>LDI       R31,0</a:t>
            </a:r>
          </a:p>
          <a:p>
            <a:r>
              <a:rPr lang="en-US" dirty="0"/>
              <a:t>LDI       R20, 0x21</a:t>
            </a:r>
          </a:p>
          <a:p>
            <a:r>
              <a:rPr lang="en-US" dirty="0"/>
              <a:t>LDI       R22, 0x66</a:t>
            </a:r>
          </a:p>
          <a:p>
            <a:r>
              <a:rPr lang="en-US" dirty="0"/>
              <a:t>PUSH   R20</a:t>
            </a:r>
          </a:p>
          <a:p>
            <a:r>
              <a:rPr lang="en-US" dirty="0"/>
              <a:t>PUSH   R22</a:t>
            </a:r>
          </a:p>
          <a:p>
            <a:r>
              <a:rPr lang="en-US" dirty="0"/>
              <a:t>LDI       R20,0</a:t>
            </a:r>
          </a:p>
          <a:p>
            <a:r>
              <a:rPr lang="en-US" dirty="0"/>
              <a:t>LDI       R22,0</a:t>
            </a:r>
          </a:p>
          <a:p>
            <a:r>
              <a:rPr lang="en-US" dirty="0"/>
              <a:t>POP     R22</a:t>
            </a:r>
          </a:p>
          <a:p>
            <a:r>
              <a:rPr lang="en-US" dirty="0"/>
              <a:t>POP     R31</a:t>
            </a:r>
          </a:p>
        </p:txBody>
      </p:sp>
      <p:pic>
        <p:nvPicPr>
          <p:cNvPr id="7" name="Picture 6" descr="A white sheet of paper with black text&#10;&#10;Description automatically generated">
            <a:extLst>
              <a:ext uri="{FF2B5EF4-FFF2-40B4-BE49-F238E27FC236}">
                <a16:creationId xmlns:a16="http://schemas.microsoft.com/office/drawing/2014/main" id="{0697C1CE-5566-336F-CEC6-2542932C5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576" y="924522"/>
            <a:ext cx="4077269" cy="55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2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839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Anika Mahbuba</dc:creator>
  <cp:lastModifiedBy>Tonmoy Islam</cp:lastModifiedBy>
  <cp:revision>2</cp:revision>
  <dcterms:created xsi:type="dcterms:W3CDTF">2023-12-30T14:59:37Z</dcterms:created>
  <dcterms:modified xsi:type="dcterms:W3CDTF">2023-12-31T15:48:48Z</dcterms:modified>
</cp:coreProperties>
</file>