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1" r:id="rId1"/>
  </p:sldMasterIdLst>
  <p:notesMasterIdLst>
    <p:notesMasterId r:id="rId14"/>
  </p:notes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67" autoAdjust="0"/>
  </p:normalViewPr>
  <p:slideViewPr>
    <p:cSldViewPr snapToGrid="0" showGuides="1">
      <p:cViewPr varScale="1">
        <p:scale>
          <a:sx n="80" d="100"/>
          <a:sy n="80" d="100"/>
        </p:scale>
        <p:origin x="78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C22CA-A591-421F-B72D-E06B311729F4}"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82C18-D741-4270-9E40-F876A9CCC237}" type="slidenum">
              <a:rPr lang="en-US" smtClean="0"/>
              <a:t>‹#›</a:t>
            </a:fld>
            <a:endParaRPr lang="en-US"/>
          </a:p>
        </p:txBody>
      </p:sp>
    </p:spTree>
    <p:extLst>
      <p:ext uri="{BB962C8B-B14F-4D97-AF65-F5344CB8AC3E}">
        <p14:creationId xmlns:p14="http://schemas.microsoft.com/office/powerpoint/2010/main" val="844014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A82C18-D741-4270-9E40-F876A9CCC237}" type="slidenum">
              <a:rPr lang="en-US" smtClean="0"/>
              <a:t>6</a:t>
            </a:fld>
            <a:endParaRPr lang="en-US"/>
          </a:p>
        </p:txBody>
      </p:sp>
    </p:spTree>
    <p:extLst>
      <p:ext uri="{BB962C8B-B14F-4D97-AF65-F5344CB8AC3E}">
        <p14:creationId xmlns:p14="http://schemas.microsoft.com/office/powerpoint/2010/main" val="63324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A82C18-D741-4270-9E40-F876A9CCC237}" type="slidenum">
              <a:rPr lang="en-US" smtClean="0"/>
              <a:t>11</a:t>
            </a:fld>
            <a:endParaRPr lang="en-US"/>
          </a:p>
        </p:txBody>
      </p:sp>
    </p:spTree>
    <p:extLst>
      <p:ext uri="{BB962C8B-B14F-4D97-AF65-F5344CB8AC3E}">
        <p14:creationId xmlns:p14="http://schemas.microsoft.com/office/powerpoint/2010/main" val="3654273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7F7E43-9750-4039-A219-C735CDDF0C52}"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587CF-350E-4D64-B968-AABDED4E7C70}" type="slidenum">
              <a:rPr lang="en-US" smtClean="0"/>
              <a:t>‹#›</a:t>
            </a:fld>
            <a:endParaRPr lang="en-US"/>
          </a:p>
        </p:txBody>
      </p:sp>
    </p:spTree>
    <p:extLst>
      <p:ext uri="{BB962C8B-B14F-4D97-AF65-F5344CB8AC3E}">
        <p14:creationId xmlns:p14="http://schemas.microsoft.com/office/powerpoint/2010/main" val="671495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7F7E43-9750-4039-A219-C735CDDF0C52}"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587CF-350E-4D64-B968-AABDED4E7C70}" type="slidenum">
              <a:rPr lang="en-US" smtClean="0"/>
              <a:t>‹#›</a:t>
            </a:fld>
            <a:endParaRPr lang="en-US"/>
          </a:p>
        </p:txBody>
      </p:sp>
    </p:spTree>
    <p:extLst>
      <p:ext uri="{BB962C8B-B14F-4D97-AF65-F5344CB8AC3E}">
        <p14:creationId xmlns:p14="http://schemas.microsoft.com/office/powerpoint/2010/main" val="102614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47F7E43-9750-4039-A219-C735CDDF0C52}"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587CF-350E-4D64-B968-AABDED4E7C70}" type="slidenum">
              <a:rPr lang="en-US" smtClean="0"/>
              <a:t>‹#›</a:t>
            </a:fld>
            <a:endParaRPr lang="en-US"/>
          </a:p>
        </p:txBody>
      </p:sp>
    </p:spTree>
    <p:extLst>
      <p:ext uri="{BB962C8B-B14F-4D97-AF65-F5344CB8AC3E}">
        <p14:creationId xmlns:p14="http://schemas.microsoft.com/office/powerpoint/2010/main" val="3043822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47F7E43-9750-4039-A219-C735CDDF0C52}"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587CF-350E-4D64-B968-AABDED4E7C70}"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88376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7F7E43-9750-4039-A219-C735CDDF0C52}"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587CF-350E-4D64-B968-AABDED4E7C70}" type="slidenum">
              <a:rPr lang="en-US" smtClean="0"/>
              <a:t>‹#›</a:t>
            </a:fld>
            <a:endParaRPr lang="en-US"/>
          </a:p>
        </p:txBody>
      </p:sp>
    </p:spTree>
    <p:extLst>
      <p:ext uri="{BB962C8B-B14F-4D97-AF65-F5344CB8AC3E}">
        <p14:creationId xmlns:p14="http://schemas.microsoft.com/office/powerpoint/2010/main" val="3148461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7F7E43-9750-4039-A219-C735CDDF0C52}" type="datetimeFigureOut">
              <a:rPr lang="en-US" smtClean="0"/>
              <a:t>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587CF-350E-4D64-B968-AABDED4E7C70}" type="slidenum">
              <a:rPr lang="en-US" smtClean="0"/>
              <a:t>‹#›</a:t>
            </a:fld>
            <a:endParaRPr lang="en-US"/>
          </a:p>
        </p:txBody>
      </p:sp>
    </p:spTree>
    <p:extLst>
      <p:ext uri="{BB962C8B-B14F-4D97-AF65-F5344CB8AC3E}">
        <p14:creationId xmlns:p14="http://schemas.microsoft.com/office/powerpoint/2010/main" val="3164361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7F7E43-9750-4039-A219-C735CDDF0C52}" type="datetimeFigureOut">
              <a:rPr lang="en-US" smtClean="0"/>
              <a:t>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587CF-350E-4D64-B968-AABDED4E7C70}" type="slidenum">
              <a:rPr lang="en-US" smtClean="0"/>
              <a:t>‹#›</a:t>
            </a:fld>
            <a:endParaRPr lang="en-US"/>
          </a:p>
        </p:txBody>
      </p:sp>
    </p:spTree>
    <p:extLst>
      <p:ext uri="{BB962C8B-B14F-4D97-AF65-F5344CB8AC3E}">
        <p14:creationId xmlns:p14="http://schemas.microsoft.com/office/powerpoint/2010/main" val="2500235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F7E43-9750-4039-A219-C735CDDF0C52}"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587CF-350E-4D64-B968-AABDED4E7C70}" type="slidenum">
              <a:rPr lang="en-US" smtClean="0"/>
              <a:t>‹#›</a:t>
            </a:fld>
            <a:endParaRPr lang="en-US"/>
          </a:p>
        </p:txBody>
      </p:sp>
    </p:spTree>
    <p:extLst>
      <p:ext uri="{BB962C8B-B14F-4D97-AF65-F5344CB8AC3E}">
        <p14:creationId xmlns:p14="http://schemas.microsoft.com/office/powerpoint/2010/main" val="402049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F7E43-9750-4039-A219-C735CDDF0C52}"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587CF-350E-4D64-B968-AABDED4E7C70}" type="slidenum">
              <a:rPr lang="en-US" smtClean="0"/>
              <a:t>‹#›</a:t>
            </a:fld>
            <a:endParaRPr lang="en-US"/>
          </a:p>
        </p:txBody>
      </p:sp>
    </p:spTree>
    <p:extLst>
      <p:ext uri="{BB962C8B-B14F-4D97-AF65-F5344CB8AC3E}">
        <p14:creationId xmlns:p14="http://schemas.microsoft.com/office/powerpoint/2010/main" val="370022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F7E43-9750-4039-A219-C735CDDF0C52}"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587CF-350E-4D64-B968-AABDED4E7C70}" type="slidenum">
              <a:rPr lang="en-US" smtClean="0"/>
              <a:t>‹#›</a:t>
            </a:fld>
            <a:endParaRPr lang="en-US"/>
          </a:p>
        </p:txBody>
      </p:sp>
    </p:spTree>
    <p:extLst>
      <p:ext uri="{BB962C8B-B14F-4D97-AF65-F5344CB8AC3E}">
        <p14:creationId xmlns:p14="http://schemas.microsoft.com/office/powerpoint/2010/main" val="293068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7F7E43-9750-4039-A219-C735CDDF0C52}"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587CF-350E-4D64-B968-AABDED4E7C70}" type="slidenum">
              <a:rPr lang="en-US" smtClean="0"/>
              <a:t>‹#›</a:t>
            </a:fld>
            <a:endParaRPr lang="en-US"/>
          </a:p>
        </p:txBody>
      </p:sp>
    </p:spTree>
    <p:extLst>
      <p:ext uri="{BB962C8B-B14F-4D97-AF65-F5344CB8AC3E}">
        <p14:creationId xmlns:p14="http://schemas.microsoft.com/office/powerpoint/2010/main" val="281910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7F7E43-9750-4039-A219-C735CDDF0C52}"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587CF-350E-4D64-B968-AABDED4E7C70}" type="slidenum">
              <a:rPr lang="en-US" smtClean="0"/>
              <a:t>‹#›</a:t>
            </a:fld>
            <a:endParaRPr lang="en-US"/>
          </a:p>
        </p:txBody>
      </p:sp>
    </p:spTree>
    <p:extLst>
      <p:ext uri="{BB962C8B-B14F-4D97-AF65-F5344CB8AC3E}">
        <p14:creationId xmlns:p14="http://schemas.microsoft.com/office/powerpoint/2010/main" val="92544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7F7E43-9750-4039-A219-C735CDDF0C52}"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8587CF-350E-4D64-B968-AABDED4E7C70}" type="slidenum">
              <a:rPr lang="en-US" smtClean="0"/>
              <a:t>‹#›</a:t>
            </a:fld>
            <a:endParaRPr lang="en-US"/>
          </a:p>
        </p:txBody>
      </p:sp>
    </p:spTree>
    <p:extLst>
      <p:ext uri="{BB962C8B-B14F-4D97-AF65-F5344CB8AC3E}">
        <p14:creationId xmlns:p14="http://schemas.microsoft.com/office/powerpoint/2010/main" val="298163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47F7E43-9750-4039-A219-C735CDDF0C52}" type="datetimeFigureOut">
              <a:rPr lang="en-US" smtClean="0"/>
              <a:t>1/2/2024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E8587CF-350E-4D64-B968-AABDED4E7C70}" type="slidenum">
              <a:rPr lang="en-US" smtClean="0"/>
              <a:t>‹#›</a:t>
            </a:fld>
            <a:endParaRPr lang="en-US"/>
          </a:p>
        </p:txBody>
      </p:sp>
    </p:spTree>
    <p:extLst>
      <p:ext uri="{BB962C8B-B14F-4D97-AF65-F5344CB8AC3E}">
        <p14:creationId xmlns:p14="http://schemas.microsoft.com/office/powerpoint/2010/main" val="38111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7F7E43-9750-4039-A219-C735CDDF0C52}" type="datetimeFigureOut">
              <a:rPr lang="en-US" smtClean="0"/>
              <a:t>1/2/2024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E8587CF-350E-4D64-B968-AABDED4E7C70}" type="slidenum">
              <a:rPr lang="en-US" smtClean="0"/>
              <a:t>‹#›</a:t>
            </a:fld>
            <a:endParaRPr lang="en-US"/>
          </a:p>
        </p:txBody>
      </p:sp>
    </p:spTree>
    <p:extLst>
      <p:ext uri="{BB962C8B-B14F-4D97-AF65-F5344CB8AC3E}">
        <p14:creationId xmlns:p14="http://schemas.microsoft.com/office/powerpoint/2010/main" val="205843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47F7E43-9750-4039-A219-C735CDDF0C52}" type="datetimeFigureOut">
              <a:rPr lang="en-US" smtClean="0"/>
              <a:t>1/2/2024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E8587CF-350E-4D64-B968-AABDED4E7C70}" type="slidenum">
              <a:rPr lang="en-US" smtClean="0"/>
              <a:t>‹#›</a:t>
            </a:fld>
            <a:endParaRPr lang="en-US"/>
          </a:p>
        </p:txBody>
      </p:sp>
    </p:spTree>
    <p:extLst>
      <p:ext uri="{BB962C8B-B14F-4D97-AF65-F5344CB8AC3E}">
        <p14:creationId xmlns:p14="http://schemas.microsoft.com/office/powerpoint/2010/main" val="418991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7F7E43-9750-4039-A219-C735CDDF0C52}"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587CF-350E-4D64-B968-AABDED4E7C70}" type="slidenum">
              <a:rPr lang="en-US" smtClean="0"/>
              <a:t>‹#›</a:t>
            </a:fld>
            <a:endParaRPr lang="en-US"/>
          </a:p>
        </p:txBody>
      </p:sp>
    </p:spTree>
    <p:extLst>
      <p:ext uri="{BB962C8B-B14F-4D97-AF65-F5344CB8AC3E}">
        <p14:creationId xmlns:p14="http://schemas.microsoft.com/office/powerpoint/2010/main" val="114184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7F7E43-9750-4039-A219-C735CDDF0C52}" type="datetimeFigureOut">
              <a:rPr lang="en-US" smtClean="0"/>
              <a:t>1/2/2024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8587CF-350E-4D64-B968-AABDED4E7C70}" type="slidenum">
              <a:rPr lang="en-US" smtClean="0"/>
              <a:t>‹#›</a:t>
            </a:fld>
            <a:endParaRPr lang="en-US"/>
          </a:p>
        </p:txBody>
      </p:sp>
    </p:spTree>
    <p:extLst>
      <p:ext uri="{BB962C8B-B14F-4D97-AF65-F5344CB8AC3E}">
        <p14:creationId xmlns:p14="http://schemas.microsoft.com/office/powerpoint/2010/main" val="3157828492"/>
      </p:ext>
    </p:extLst>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54" r:id="rId13"/>
    <p:sldLayoutId id="2147484255" r:id="rId14"/>
    <p:sldLayoutId id="2147484256" r:id="rId15"/>
    <p:sldLayoutId id="2147484257" r:id="rId16"/>
    <p:sldLayoutId id="214748425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3EA9-741D-4BE1-9E62-07C87C58EDC2}"/>
              </a:ext>
            </a:extLst>
          </p:cNvPr>
          <p:cNvSpPr>
            <a:spLocks noGrp="1"/>
          </p:cNvSpPr>
          <p:nvPr>
            <p:ph type="ctrTitle"/>
          </p:nvPr>
        </p:nvSpPr>
        <p:spPr>
          <a:xfrm>
            <a:off x="1154955" y="1219200"/>
            <a:ext cx="8825658" cy="2126648"/>
          </a:xfrm>
        </p:spPr>
        <p:txBody>
          <a:bodyPr/>
          <a:lstStyle/>
          <a:p>
            <a:pPr algn="ctr"/>
            <a:r>
              <a:rPr lang="en-US" sz="4800" b="1" dirty="0">
                <a:solidFill>
                  <a:schemeClr val="tx1"/>
                </a:solidFill>
                <a:effectLst>
                  <a:outerShdw blurRad="38100" dist="38100" dir="2700000" algn="tl">
                    <a:srgbClr val="000000">
                      <a:alpha val="43137"/>
                    </a:srgbClr>
                  </a:outerShdw>
                </a:effectLst>
              </a:rPr>
              <a:t>Topic: Program Counter and Program ROM Space in Microcontroller</a:t>
            </a:r>
          </a:p>
        </p:txBody>
      </p:sp>
      <p:sp>
        <p:nvSpPr>
          <p:cNvPr id="3" name="Subtitle 2">
            <a:extLst>
              <a:ext uri="{FF2B5EF4-FFF2-40B4-BE49-F238E27FC236}">
                <a16:creationId xmlns:a16="http://schemas.microsoft.com/office/drawing/2014/main" id="{DA43970C-F333-4B64-B9C4-B130393BCDA1}"/>
              </a:ext>
            </a:extLst>
          </p:cNvPr>
          <p:cNvSpPr>
            <a:spLocks noGrp="1"/>
          </p:cNvSpPr>
          <p:nvPr>
            <p:ph type="subTitle" idx="1"/>
          </p:nvPr>
        </p:nvSpPr>
        <p:spPr/>
        <p:txBody>
          <a:bodyPr/>
          <a:lstStyle/>
          <a:p>
            <a:r>
              <a:rPr lang="en-US" dirty="0">
                <a:solidFill>
                  <a:schemeClr val="tx1"/>
                </a:solidFill>
                <a:effectLst>
                  <a:outerShdw blurRad="38100" dist="38100" dir="2700000" algn="tl">
                    <a:srgbClr val="000000">
                      <a:alpha val="43137"/>
                    </a:srgbClr>
                  </a:outerShdw>
                </a:effectLst>
              </a:rPr>
              <a:t>Prepared by Md. Al-</a:t>
            </a:r>
            <a:r>
              <a:rPr lang="en-US" dirty="0" err="1">
                <a:solidFill>
                  <a:schemeClr val="tx1"/>
                </a:solidFill>
                <a:effectLst>
                  <a:outerShdw blurRad="38100" dist="38100" dir="2700000" algn="tl">
                    <a:srgbClr val="000000">
                      <a:alpha val="43137"/>
                    </a:srgbClr>
                  </a:outerShdw>
                </a:effectLst>
              </a:rPr>
              <a:t>zami</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ashraf</a:t>
            </a:r>
            <a:r>
              <a:rPr lang="en-US" dirty="0">
                <a:solidFill>
                  <a:schemeClr val="tx1"/>
                </a:solidFill>
                <a:effectLst>
                  <a:outerShdw blurRad="38100" dist="38100" dir="2700000" algn="tl">
                    <a:srgbClr val="000000">
                      <a:alpha val="43137"/>
                    </a:srgbClr>
                  </a:outerShdw>
                </a:effectLst>
              </a:rPr>
              <a:t> - 2003024</a:t>
            </a:r>
          </a:p>
        </p:txBody>
      </p:sp>
    </p:spTree>
    <p:extLst>
      <p:ext uri="{BB962C8B-B14F-4D97-AF65-F5344CB8AC3E}">
        <p14:creationId xmlns:p14="http://schemas.microsoft.com/office/powerpoint/2010/main" val="887875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E1E4-389A-46CB-98BF-D98E671568ED}"/>
              </a:ext>
            </a:extLst>
          </p:cNvPr>
          <p:cNvSpPr>
            <a:spLocks noGrp="1"/>
          </p:cNvSpPr>
          <p:nvPr>
            <p:ph type="title"/>
          </p:nvPr>
        </p:nvSpPr>
        <p:spPr>
          <a:xfrm>
            <a:off x="646111" y="452718"/>
            <a:ext cx="9404723" cy="774949"/>
          </a:xfrm>
        </p:spPr>
        <p:txBody>
          <a:bodyPr/>
          <a:lstStyle/>
          <a:p>
            <a:r>
              <a:rPr lang="en-US" dirty="0">
                <a:solidFill>
                  <a:schemeClr val="tx1"/>
                </a:solidFill>
                <a:effectLst>
                  <a:outerShdw blurRad="38100" dist="38100" dir="2700000" algn="tl">
                    <a:srgbClr val="000000">
                      <a:alpha val="43137"/>
                    </a:srgbClr>
                  </a:outerShdw>
                </a:effectLst>
              </a:rPr>
              <a:t>Harvard architecture in the AVR</a:t>
            </a:r>
          </a:p>
        </p:txBody>
      </p:sp>
      <p:pic>
        <p:nvPicPr>
          <p:cNvPr id="4" name="Content Placeholder 3">
            <a:extLst>
              <a:ext uri="{FF2B5EF4-FFF2-40B4-BE49-F238E27FC236}">
                <a16:creationId xmlns:a16="http://schemas.microsoft.com/office/drawing/2014/main" id="{40CF7294-F6A0-466A-A94A-731842312A48}"/>
              </a:ext>
            </a:extLst>
          </p:cNvPr>
          <p:cNvPicPr>
            <a:picLocks noGrp="1" noChangeAspect="1"/>
          </p:cNvPicPr>
          <p:nvPr>
            <p:ph idx="1"/>
          </p:nvPr>
        </p:nvPicPr>
        <p:blipFill>
          <a:blip r:embed="rId2"/>
          <a:stretch>
            <a:fillRect/>
          </a:stretch>
        </p:blipFill>
        <p:spPr>
          <a:xfrm>
            <a:off x="3007439" y="1464555"/>
            <a:ext cx="6187361" cy="4124907"/>
          </a:xfrm>
          <a:prstGeom prst="rect">
            <a:avLst/>
          </a:prstGeom>
        </p:spPr>
      </p:pic>
      <p:sp>
        <p:nvSpPr>
          <p:cNvPr id="5" name="TextBox 4">
            <a:extLst>
              <a:ext uri="{FF2B5EF4-FFF2-40B4-BE49-F238E27FC236}">
                <a16:creationId xmlns:a16="http://schemas.microsoft.com/office/drawing/2014/main" id="{613E4B46-8705-4DE0-9E90-DAC095308686}"/>
              </a:ext>
            </a:extLst>
          </p:cNvPr>
          <p:cNvSpPr txBox="1"/>
          <p:nvPr/>
        </p:nvSpPr>
        <p:spPr>
          <a:xfrm>
            <a:off x="3007439" y="5672667"/>
            <a:ext cx="6187360" cy="369332"/>
          </a:xfrm>
          <a:prstGeom prst="rect">
            <a:avLst/>
          </a:prstGeom>
          <a:noFill/>
        </p:spPr>
        <p:txBody>
          <a:bodyPr wrap="square" rtlCol="0">
            <a:spAutoFit/>
          </a:bodyPr>
          <a:lstStyle/>
          <a:p>
            <a:pPr algn="ctr"/>
            <a:r>
              <a:rPr lang="en-US" dirty="0"/>
              <a:t>Figure: Harvard Architecture in the AVR</a:t>
            </a:r>
          </a:p>
        </p:txBody>
      </p:sp>
    </p:spTree>
    <p:extLst>
      <p:ext uri="{BB962C8B-B14F-4D97-AF65-F5344CB8AC3E}">
        <p14:creationId xmlns:p14="http://schemas.microsoft.com/office/powerpoint/2010/main" val="146793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91BD-2465-4401-8469-8164F752B18D}"/>
              </a:ext>
            </a:extLst>
          </p:cNvPr>
          <p:cNvSpPr>
            <a:spLocks noGrp="1"/>
          </p:cNvSpPr>
          <p:nvPr>
            <p:ph type="title"/>
          </p:nvPr>
        </p:nvSpPr>
        <p:spPr>
          <a:xfrm>
            <a:off x="214311" y="122518"/>
            <a:ext cx="9404723" cy="732615"/>
          </a:xfrm>
        </p:spPr>
        <p:txBody>
          <a:bodyPr/>
          <a:lstStyle/>
          <a:p>
            <a:r>
              <a:rPr lang="en-US" dirty="0">
                <a:solidFill>
                  <a:schemeClr val="tx1"/>
                </a:solidFill>
                <a:effectLst>
                  <a:outerShdw blurRad="38100" dist="38100" dir="2700000" algn="tl">
                    <a:srgbClr val="000000">
                      <a:alpha val="43137"/>
                    </a:srgbClr>
                  </a:outerShdw>
                </a:effectLst>
              </a:rPr>
              <a:t>Instruction size of the AVR</a:t>
            </a:r>
          </a:p>
        </p:txBody>
      </p:sp>
      <p:sp>
        <p:nvSpPr>
          <p:cNvPr id="3" name="Content Placeholder 2">
            <a:extLst>
              <a:ext uri="{FF2B5EF4-FFF2-40B4-BE49-F238E27FC236}">
                <a16:creationId xmlns:a16="http://schemas.microsoft.com/office/drawing/2014/main" id="{E2305403-EC79-40BE-A6E7-B4F1960A460C}"/>
              </a:ext>
            </a:extLst>
          </p:cNvPr>
          <p:cNvSpPr>
            <a:spLocks noGrp="1"/>
          </p:cNvSpPr>
          <p:nvPr>
            <p:ph idx="1"/>
          </p:nvPr>
        </p:nvSpPr>
        <p:spPr>
          <a:xfrm>
            <a:off x="214311" y="819539"/>
            <a:ext cx="5881689" cy="2646697"/>
          </a:xfrm>
        </p:spPr>
        <p:txBody>
          <a:bodyPr>
            <a:normAutofit/>
          </a:bodyPr>
          <a:lstStyle/>
          <a:p>
            <a:pPr marL="0" indent="0">
              <a:buNone/>
            </a:pPr>
            <a:r>
              <a:rPr lang="en-US" sz="2400" b="1" dirty="0"/>
              <a:t>LDI instruction formation</a:t>
            </a:r>
            <a:br>
              <a:rPr lang="en-US" sz="1800" dirty="0"/>
            </a:br>
            <a:r>
              <a:rPr lang="en-US" sz="1800" dirty="0"/>
              <a:t>The LDI is a 2-byte (16-bit) instruction. Of the 16 bits, the first 4 bits are set aside for the opcode, the second and the fourth 4 bits are used for the value of 00 to $FF, and the third 4 bits present the destination register. This is shown below.</a:t>
            </a:r>
          </a:p>
        </p:txBody>
      </p:sp>
      <p:sp>
        <p:nvSpPr>
          <p:cNvPr id="4" name="Rectangle 3">
            <a:extLst>
              <a:ext uri="{FF2B5EF4-FFF2-40B4-BE49-F238E27FC236}">
                <a16:creationId xmlns:a16="http://schemas.microsoft.com/office/drawing/2014/main" id="{1395598A-67B8-4FF1-92AB-22AB9879F227}"/>
              </a:ext>
            </a:extLst>
          </p:cNvPr>
          <p:cNvSpPr/>
          <p:nvPr/>
        </p:nvSpPr>
        <p:spPr>
          <a:xfrm>
            <a:off x="6096000" y="819539"/>
            <a:ext cx="6096000" cy="2677656"/>
          </a:xfrm>
          <a:prstGeom prst="rect">
            <a:avLst/>
          </a:prstGeom>
        </p:spPr>
        <p:txBody>
          <a:bodyPr>
            <a:spAutoFit/>
          </a:bodyPr>
          <a:lstStyle/>
          <a:p>
            <a:r>
              <a:rPr lang="en-US" sz="2400" b="1" dirty="0"/>
              <a:t>ADD instruction formation</a:t>
            </a:r>
          </a:p>
          <a:p>
            <a:r>
              <a:rPr lang="en-US" dirty="0"/>
              <a:t>The ADD is a 2-byte (16-bit) instruction. Of the 16 bits, the first 6 bits are set aside for the opcode, and the other 10 bits represent the source and the destination registers. This is shown below.</a:t>
            </a:r>
          </a:p>
          <a:p>
            <a:endParaRPr lang="en-US" dirty="0"/>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id="{D0971738-7F14-4667-9113-A0EC8FCEF024}"/>
              </a:ext>
            </a:extLst>
          </p:cNvPr>
          <p:cNvGraphicFramePr>
            <a:graphicFrameLocks noGrp="1"/>
          </p:cNvGraphicFramePr>
          <p:nvPr>
            <p:extLst>
              <p:ext uri="{D42A27DB-BD31-4B8C-83A1-F6EECF244321}">
                <p14:modId xmlns:p14="http://schemas.microsoft.com/office/powerpoint/2010/main" val="3149328666"/>
              </p:ext>
            </p:extLst>
          </p:nvPr>
        </p:nvGraphicFramePr>
        <p:xfrm>
          <a:off x="214311" y="2307750"/>
          <a:ext cx="5797021" cy="1188720"/>
        </p:xfrm>
        <a:graphic>
          <a:graphicData uri="http://schemas.openxmlformats.org/drawingml/2006/table">
            <a:tbl>
              <a:tblPr firstRow="1" bandRow="1">
                <a:tableStyleId>{5C22544A-7EE6-4342-B048-85BDC9FD1C3A}</a:tableStyleId>
              </a:tblPr>
              <a:tblGrid>
                <a:gridCol w="5797021">
                  <a:extLst>
                    <a:ext uri="{9D8B030D-6E8A-4147-A177-3AD203B41FA5}">
                      <a16:colId xmlns:a16="http://schemas.microsoft.com/office/drawing/2014/main" val="1017821774"/>
                    </a:ext>
                  </a:extLst>
                </a:gridCol>
              </a:tblGrid>
              <a:tr h="1116169">
                <a:tc>
                  <a:txBody>
                    <a:bodyPr/>
                    <a:lstStyle/>
                    <a:p>
                      <a:pPr algn="ctr"/>
                      <a:r>
                        <a:rPr lang="en-US" dirty="0">
                          <a:solidFill>
                            <a:schemeClr val="tx1"/>
                          </a:solidFill>
                        </a:rPr>
                        <a:t>LDI Rd, K     ;load register Rd with value K</a:t>
                      </a: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16&lt;=d&lt;=31, 0&lt;=K&lt;=255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2727119"/>
                  </a:ext>
                </a:extLst>
              </a:tr>
            </a:tbl>
          </a:graphicData>
        </a:graphic>
      </p:graphicFrame>
      <p:graphicFrame>
        <p:nvGraphicFramePr>
          <p:cNvPr id="6" name="Table 5">
            <a:extLst>
              <a:ext uri="{FF2B5EF4-FFF2-40B4-BE49-F238E27FC236}">
                <a16:creationId xmlns:a16="http://schemas.microsoft.com/office/drawing/2014/main" id="{39ED0D6F-336F-4536-B06E-FB37917B3744}"/>
              </a:ext>
            </a:extLst>
          </p:cNvPr>
          <p:cNvGraphicFramePr>
            <a:graphicFrameLocks noGrp="1"/>
          </p:cNvGraphicFramePr>
          <p:nvPr>
            <p:extLst>
              <p:ext uri="{D42A27DB-BD31-4B8C-83A1-F6EECF244321}">
                <p14:modId xmlns:p14="http://schemas.microsoft.com/office/powerpoint/2010/main" val="722434994"/>
              </p:ext>
            </p:extLst>
          </p:nvPr>
        </p:nvGraphicFramePr>
        <p:xfrm>
          <a:off x="1419937" y="2719230"/>
          <a:ext cx="3385768" cy="365760"/>
        </p:xfrm>
        <a:graphic>
          <a:graphicData uri="http://schemas.openxmlformats.org/drawingml/2006/table">
            <a:tbl>
              <a:tblPr firstRow="1" bandRow="1">
                <a:tableStyleId>{5C22544A-7EE6-4342-B048-85BDC9FD1C3A}</a:tableStyleId>
              </a:tblPr>
              <a:tblGrid>
                <a:gridCol w="846442">
                  <a:extLst>
                    <a:ext uri="{9D8B030D-6E8A-4147-A177-3AD203B41FA5}">
                      <a16:colId xmlns:a16="http://schemas.microsoft.com/office/drawing/2014/main" val="2840969937"/>
                    </a:ext>
                  </a:extLst>
                </a:gridCol>
                <a:gridCol w="846442">
                  <a:extLst>
                    <a:ext uri="{9D8B030D-6E8A-4147-A177-3AD203B41FA5}">
                      <a16:colId xmlns:a16="http://schemas.microsoft.com/office/drawing/2014/main" val="1771142086"/>
                    </a:ext>
                  </a:extLst>
                </a:gridCol>
                <a:gridCol w="846442">
                  <a:extLst>
                    <a:ext uri="{9D8B030D-6E8A-4147-A177-3AD203B41FA5}">
                      <a16:colId xmlns:a16="http://schemas.microsoft.com/office/drawing/2014/main" val="3974097373"/>
                    </a:ext>
                  </a:extLst>
                </a:gridCol>
                <a:gridCol w="846442">
                  <a:extLst>
                    <a:ext uri="{9D8B030D-6E8A-4147-A177-3AD203B41FA5}">
                      <a16:colId xmlns:a16="http://schemas.microsoft.com/office/drawing/2014/main" val="529975827"/>
                    </a:ext>
                  </a:extLst>
                </a:gridCol>
              </a:tblGrid>
              <a:tr h="205871">
                <a:tc>
                  <a:txBody>
                    <a:bodyPr/>
                    <a:lstStyle/>
                    <a:p>
                      <a:pPr algn="ctr"/>
                      <a:r>
                        <a:rPr lang="en-US" dirty="0">
                          <a:solidFill>
                            <a:schemeClr val="tx1"/>
                          </a:solidFill>
                        </a:rPr>
                        <a:t>1 1 1 0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K </a:t>
                      </a:r>
                      <a:r>
                        <a:rPr lang="en-US" dirty="0" err="1">
                          <a:solidFill>
                            <a:schemeClr val="tx1"/>
                          </a:solidFill>
                        </a:rPr>
                        <a:t>K</a:t>
                      </a:r>
                      <a:r>
                        <a:rPr lang="en-US" dirty="0">
                          <a:solidFill>
                            <a:schemeClr val="tx1"/>
                          </a:solidFill>
                        </a:rPr>
                        <a:t> </a:t>
                      </a:r>
                      <a:r>
                        <a:rPr lang="en-US" dirty="0" err="1">
                          <a:solidFill>
                            <a:schemeClr val="tx1"/>
                          </a:solidFill>
                        </a:rPr>
                        <a:t>K</a:t>
                      </a:r>
                      <a:r>
                        <a:rPr lang="en-US" dirty="0">
                          <a:solidFill>
                            <a:schemeClr val="tx1"/>
                          </a:solidFill>
                        </a:rPr>
                        <a:t> </a:t>
                      </a:r>
                      <a:r>
                        <a:rPr lang="en-US" dirty="0" err="1">
                          <a:solidFill>
                            <a:schemeClr val="tx1"/>
                          </a:solidFill>
                        </a:rPr>
                        <a:t>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 </a:t>
                      </a:r>
                      <a:r>
                        <a:rPr lang="en-US" dirty="0" err="1">
                          <a:solidFill>
                            <a:schemeClr val="tx1"/>
                          </a:solidFill>
                        </a:rPr>
                        <a:t>d</a:t>
                      </a:r>
                      <a:r>
                        <a:rPr lang="en-US" dirty="0">
                          <a:solidFill>
                            <a:schemeClr val="tx1"/>
                          </a:solidFill>
                        </a:rPr>
                        <a:t> </a:t>
                      </a:r>
                      <a:r>
                        <a:rPr lang="en-US" dirty="0" err="1">
                          <a:solidFill>
                            <a:schemeClr val="tx1"/>
                          </a:solidFill>
                        </a:rPr>
                        <a:t>d</a:t>
                      </a:r>
                      <a:r>
                        <a:rPr lang="en-US" dirty="0">
                          <a:solidFill>
                            <a:schemeClr val="tx1"/>
                          </a:solidFill>
                        </a:rPr>
                        <a:t> </a:t>
                      </a:r>
                      <a:r>
                        <a:rPr lang="en-US" dirty="0" err="1">
                          <a:solidFill>
                            <a:schemeClr val="tx1"/>
                          </a:solidFill>
                        </a:rPr>
                        <a:t>d</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K </a:t>
                      </a:r>
                      <a:r>
                        <a:rPr lang="en-US" dirty="0" err="1">
                          <a:solidFill>
                            <a:schemeClr val="tx1"/>
                          </a:solidFill>
                        </a:rPr>
                        <a:t>K</a:t>
                      </a:r>
                      <a:r>
                        <a:rPr lang="en-US" dirty="0">
                          <a:solidFill>
                            <a:schemeClr val="tx1"/>
                          </a:solidFill>
                        </a:rPr>
                        <a:t> </a:t>
                      </a:r>
                      <a:r>
                        <a:rPr lang="en-US" dirty="0" err="1">
                          <a:solidFill>
                            <a:schemeClr val="tx1"/>
                          </a:solidFill>
                        </a:rPr>
                        <a:t>K</a:t>
                      </a:r>
                      <a:r>
                        <a:rPr lang="en-US" dirty="0">
                          <a:solidFill>
                            <a:schemeClr val="tx1"/>
                          </a:solidFill>
                        </a:rPr>
                        <a:t> </a:t>
                      </a:r>
                      <a:r>
                        <a:rPr lang="en-US" dirty="0" err="1">
                          <a:solidFill>
                            <a:schemeClr val="tx1"/>
                          </a:solidFill>
                        </a:rPr>
                        <a:t>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3845804"/>
                  </a:ext>
                </a:extLst>
              </a:tr>
            </a:tbl>
          </a:graphicData>
        </a:graphic>
      </p:graphicFrame>
      <p:graphicFrame>
        <p:nvGraphicFramePr>
          <p:cNvPr id="7" name="Table 6">
            <a:extLst>
              <a:ext uri="{FF2B5EF4-FFF2-40B4-BE49-F238E27FC236}">
                <a16:creationId xmlns:a16="http://schemas.microsoft.com/office/drawing/2014/main" id="{436EA50E-722F-4DEA-A492-5EE5D6BF1BE5}"/>
              </a:ext>
            </a:extLst>
          </p:cNvPr>
          <p:cNvGraphicFramePr>
            <a:graphicFrameLocks noGrp="1"/>
          </p:cNvGraphicFramePr>
          <p:nvPr>
            <p:extLst>
              <p:ext uri="{D42A27DB-BD31-4B8C-83A1-F6EECF244321}">
                <p14:modId xmlns:p14="http://schemas.microsoft.com/office/powerpoint/2010/main" val="3205392971"/>
              </p:ext>
            </p:extLst>
          </p:nvPr>
        </p:nvGraphicFramePr>
        <p:xfrm>
          <a:off x="6180668" y="2307750"/>
          <a:ext cx="5892799" cy="1188720"/>
        </p:xfrm>
        <a:graphic>
          <a:graphicData uri="http://schemas.openxmlformats.org/drawingml/2006/table">
            <a:tbl>
              <a:tblPr firstRow="1" bandRow="1">
                <a:tableStyleId>{5C22544A-7EE6-4342-B048-85BDC9FD1C3A}</a:tableStyleId>
              </a:tblPr>
              <a:tblGrid>
                <a:gridCol w="5892799">
                  <a:extLst>
                    <a:ext uri="{9D8B030D-6E8A-4147-A177-3AD203B41FA5}">
                      <a16:colId xmlns:a16="http://schemas.microsoft.com/office/drawing/2014/main" val="3987200329"/>
                    </a:ext>
                  </a:extLst>
                </a:gridCol>
              </a:tblGrid>
              <a:tr h="1188720">
                <a:tc>
                  <a:txBody>
                    <a:bodyPr/>
                    <a:lstStyle/>
                    <a:p>
                      <a:pPr algn="ctr"/>
                      <a:r>
                        <a:rPr lang="en-US" dirty="0">
                          <a:solidFill>
                            <a:schemeClr val="tx1"/>
                          </a:solidFill>
                        </a:rPr>
                        <a:t>ADD Rd, Rr     ;add Rd to Rr</a:t>
                      </a: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0&lt;=d&lt;=31, 0&lt;=r&lt;=31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5588586"/>
                  </a:ext>
                </a:extLst>
              </a:tr>
            </a:tbl>
          </a:graphicData>
        </a:graphic>
      </p:graphicFrame>
      <p:graphicFrame>
        <p:nvGraphicFramePr>
          <p:cNvPr id="8" name="Table 7">
            <a:extLst>
              <a:ext uri="{FF2B5EF4-FFF2-40B4-BE49-F238E27FC236}">
                <a16:creationId xmlns:a16="http://schemas.microsoft.com/office/drawing/2014/main" id="{4D364F05-8515-4780-8C07-73570B95587F}"/>
              </a:ext>
            </a:extLst>
          </p:cNvPr>
          <p:cNvGraphicFramePr>
            <a:graphicFrameLocks noGrp="1"/>
          </p:cNvGraphicFramePr>
          <p:nvPr>
            <p:extLst>
              <p:ext uri="{D42A27DB-BD31-4B8C-83A1-F6EECF244321}">
                <p14:modId xmlns:p14="http://schemas.microsoft.com/office/powerpoint/2010/main" val="1228413212"/>
              </p:ext>
            </p:extLst>
          </p:nvPr>
        </p:nvGraphicFramePr>
        <p:xfrm>
          <a:off x="7216958" y="2714150"/>
          <a:ext cx="3738908" cy="370840"/>
        </p:xfrm>
        <a:graphic>
          <a:graphicData uri="http://schemas.openxmlformats.org/drawingml/2006/table">
            <a:tbl>
              <a:tblPr firstRow="1" bandRow="1">
                <a:tableStyleId>{5C22544A-7EE6-4342-B048-85BDC9FD1C3A}</a:tableStyleId>
              </a:tblPr>
              <a:tblGrid>
                <a:gridCol w="934727">
                  <a:extLst>
                    <a:ext uri="{9D8B030D-6E8A-4147-A177-3AD203B41FA5}">
                      <a16:colId xmlns:a16="http://schemas.microsoft.com/office/drawing/2014/main" val="2692992809"/>
                    </a:ext>
                  </a:extLst>
                </a:gridCol>
                <a:gridCol w="934727">
                  <a:extLst>
                    <a:ext uri="{9D8B030D-6E8A-4147-A177-3AD203B41FA5}">
                      <a16:colId xmlns:a16="http://schemas.microsoft.com/office/drawing/2014/main" val="1225685597"/>
                    </a:ext>
                  </a:extLst>
                </a:gridCol>
                <a:gridCol w="934727">
                  <a:extLst>
                    <a:ext uri="{9D8B030D-6E8A-4147-A177-3AD203B41FA5}">
                      <a16:colId xmlns:a16="http://schemas.microsoft.com/office/drawing/2014/main" val="2083789377"/>
                    </a:ext>
                  </a:extLst>
                </a:gridCol>
                <a:gridCol w="934727">
                  <a:extLst>
                    <a:ext uri="{9D8B030D-6E8A-4147-A177-3AD203B41FA5}">
                      <a16:colId xmlns:a16="http://schemas.microsoft.com/office/drawing/2014/main" val="1783059486"/>
                    </a:ext>
                  </a:extLst>
                </a:gridCol>
              </a:tblGrid>
              <a:tr h="370840">
                <a:tc>
                  <a:txBody>
                    <a:bodyPr/>
                    <a:lstStyle/>
                    <a:p>
                      <a:pPr algn="ctr"/>
                      <a:r>
                        <a:rPr lang="en-US" dirty="0">
                          <a:solidFill>
                            <a:schemeClr val="tx1"/>
                          </a:solidFill>
                        </a:rPr>
                        <a:t>  0 0 0 0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  1 1 r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  d </a:t>
                      </a:r>
                      <a:r>
                        <a:rPr lang="en-US" dirty="0" err="1">
                          <a:solidFill>
                            <a:schemeClr val="tx1"/>
                          </a:solidFill>
                        </a:rPr>
                        <a:t>d</a:t>
                      </a:r>
                      <a:r>
                        <a:rPr lang="en-US" dirty="0">
                          <a:solidFill>
                            <a:schemeClr val="tx1"/>
                          </a:solidFill>
                        </a:rPr>
                        <a:t> </a:t>
                      </a:r>
                      <a:r>
                        <a:rPr lang="en-US" dirty="0" err="1">
                          <a:solidFill>
                            <a:schemeClr val="tx1"/>
                          </a:solidFill>
                        </a:rPr>
                        <a:t>d</a:t>
                      </a:r>
                      <a:r>
                        <a:rPr lang="en-US" dirty="0">
                          <a:solidFill>
                            <a:schemeClr val="tx1"/>
                          </a:solidFill>
                        </a:rPr>
                        <a:t> </a:t>
                      </a:r>
                      <a:r>
                        <a:rPr lang="en-US" dirty="0" err="1">
                          <a:solidFill>
                            <a:schemeClr val="tx1"/>
                          </a:solidFill>
                        </a:rPr>
                        <a:t>d</a:t>
                      </a:r>
                      <a:r>
                        <a:rPr lang="en-US"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   r </a:t>
                      </a:r>
                      <a:r>
                        <a:rPr lang="en-US" dirty="0" err="1">
                          <a:solidFill>
                            <a:schemeClr val="tx1"/>
                          </a:solidFill>
                        </a:rPr>
                        <a:t>r</a:t>
                      </a:r>
                      <a:r>
                        <a:rPr lang="en-US" dirty="0">
                          <a:solidFill>
                            <a:schemeClr val="tx1"/>
                          </a:solidFill>
                        </a:rPr>
                        <a:t> </a:t>
                      </a:r>
                      <a:r>
                        <a:rPr lang="en-US" dirty="0" err="1">
                          <a:solidFill>
                            <a:schemeClr val="tx1"/>
                          </a:solidFill>
                        </a:rPr>
                        <a:t>r</a:t>
                      </a:r>
                      <a:r>
                        <a:rPr lang="en-US" dirty="0">
                          <a:solidFill>
                            <a:schemeClr val="tx1"/>
                          </a:solidFill>
                        </a:rPr>
                        <a:t> </a:t>
                      </a:r>
                      <a:r>
                        <a:rPr lang="en-US" dirty="0" err="1">
                          <a:solidFill>
                            <a:schemeClr val="tx1"/>
                          </a:solidFill>
                        </a:rPr>
                        <a:t>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7988255"/>
                  </a:ext>
                </a:extLst>
              </a:tr>
            </a:tbl>
          </a:graphicData>
        </a:graphic>
      </p:graphicFrame>
      <p:sp>
        <p:nvSpPr>
          <p:cNvPr id="9" name="TextBox 8">
            <a:extLst>
              <a:ext uri="{FF2B5EF4-FFF2-40B4-BE49-F238E27FC236}">
                <a16:creationId xmlns:a16="http://schemas.microsoft.com/office/drawing/2014/main" id="{C32D99EC-C7F7-43FC-A0BA-D9EEC4A815F8}"/>
              </a:ext>
            </a:extLst>
          </p:cNvPr>
          <p:cNvSpPr txBox="1"/>
          <p:nvPr/>
        </p:nvSpPr>
        <p:spPr>
          <a:xfrm>
            <a:off x="214310" y="3615005"/>
            <a:ext cx="5797021" cy="2954655"/>
          </a:xfrm>
          <a:prstGeom prst="rect">
            <a:avLst/>
          </a:prstGeom>
          <a:noFill/>
        </p:spPr>
        <p:txBody>
          <a:bodyPr wrap="square" rtlCol="0">
            <a:spAutoFit/>
          </a:bodyPr>
          <a:lstStyle/>
          <a:p>
            <a:r>
              <a:rPr lang="en-US" sz="2400" b="1" dirty="0"/>
              <a:t>STS instruction formation</a:t>
            </a:r>
            <a:endParaRPr lang="en-US" b="1" dirty="0"/>
          </a:p>
          <a:p>
            <a:r>
              <a:rPr lang="en-US" dirty="0"/>
              <a:t>The STS is a 4-byte (32-bit) instruction. Of the 32 bits, the first 16 bits are set aside for the opcode and the address of the source, and the other 16 bits are used for the address of the destination. This is shown below.</a:t>
            </a:r>
          </a:p>
          <a:p>
            <a:endParaRPr lang="en-US" dirty="0"/>
          </a:p>
          <a:p>
            <a:endParaRPr lang="en-US" dirty="0"/>
          </a:p>
          <a:p>
            <a:endParaRPr lang="en-US" dirty="0"/>
          </a:p>
          <a:p>
            <a:endParaRPr lang="en-US" dirty="0"/>
          </a:p>
          <a:p>
            <a:endParaRPr lang="en-US" dirty="0"/>
          </a:p>
        </p:txBody>
      </p:sp>
      <p:graphicFrame>
        <p:nvGraphicFramePr>
          <p:cNvPr id="10" name="Table 9">
            <a:extLst>
              <a:ext uri="{FF2B5EF4-FFF2-40B4-BE49-F238E27FC236}">
                <a16:creationId xmlns:a16="http://schemas.microsoft.com/office/drawing/2014/main" id="{7EE86053-4214-4723-80FF-CBE056A0326E}"/>
              </a:ext>
            </a:extLst>
          </p:cNvPr>
          <p:cNvGraphicFramePr>
            <a:graphicFrameLocks noGrp="1"/>
          </p:cNvGraphicFramePr>
          <p:nvPr>
            <p:extLst>
              <p:ext uri="{D42A27DB-BD31-4B8C-83A1-F6EECF244321}">
                <p14:modId xmlns:p14="http://schemas.microsoft.com/office/powerpoint/2010/main" val="2756867459"/>
              </p:ext>
            </p:extLst>
          </p:nvPr>
        </p:nvGraphicFramePr>
        <p:xfrm>
          <a:off x="214310" y="5100798"/>
          <a:ext cx="5797021" cy="1463040"/>
        </p:xfrm>
        <a:graphic>
          <a:graphicData uri="http://schemas.openxmlformats.org/drawingml/2006/table">
            <a:tbl>
              <a:tblPr firstRow="1" bandRow="1">
                <a:tableStyleId>{5C22544A-7EE6-4342-B048-85BDC9FD1C3A}</a:tableStyleId>
              </a:tblPr>
              <a:tblGrid>
                <a:gridCol w="5797021">
                  <a:extLst>
                    <a:ext uri="{9D8B030D-6E8A-4147-A177-3AD203B41FA5}">
                      <a16:colId xmlns:a16="http://schemas.microsoft.com/office/drawing/2014/main" val="3529906786"/>
                    </a:ext>
                  </a:extLst>
                </a:gridCol>
              </a:tblGrid>
              <a:tr h="1266135">
                <a:tc>
                  <a:txBody>
                    <a:bodyPr/>
                    <a:lstStyle/>
                    <a:p>
                      <a:pPr algn="ctr"/>
                      <a:r>
                        <a:rPr lang="en-US" dirty="0">
                          <a:solidFill>
                            <a:schemeClr val="tx1"/>
                          </a:solidFill>
                        </a:rPr>
                        <a:t>STS k, Rr      ; store register Rr in memory location k</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0&lt;=r&lt;=31, 0&lt;=k&lt;=65535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748339"/>
                  </a:ext>
                </a:extLst>
              </a:tr>
            </a:tbl>
          </a:graphicData>
        </a:graphic>
      </p:graphicFrame>
      <p:graphicFrame>
        <p:nvGraphicFramePr>
          <p:cNvPr id="11" name="Table 10">
            <a:extLst>
              <a:ext uri="{FF2B5EF4-FFF2-40B4-BE49-F238E27FC236}">
                <a16:creationId xmlns:a16="http://schemas.microsoft.com/office/drawing/2014/main" id="{7D25180D-E173-4D08-9755-D273F9F23693}"/>
              </a:ext>
            </a:extLst>
          </p:cNvPr>
          <p:cNvGraphicFramePr>
            <a:graphicFrameLocks noGrp="1"/>
          </p:cNvGraphicFramePr>
          <p:nvPr>
            <p:extLst>
              <p:ext uri="{D42A27DB-BD31-4B8C-83A1-F6EECF244321}">
                <p14:modId xmlns:p14="http://schemas.microsoft.com/office/powerpoint/2010/main" val="55142316"/>
              </p:ext>
            </p:extLst>
          </p:nvPr>
        </p:nvGraphicFramePr>
        <p:xfrm>
          <a:off x="1303867" y="5454229"/>
          <a:ext cx="3572932" cy="741680"/>
        </p:xfrm>
        <a:graphic>
          <a:graphicData uri="http://schemas.openxmlformats.org/drawingml/2006/table">
            <a:tbl>
              <a:tblPr firstRow="1" bandRow="1">
                <a:tableStyleId>{5C22544A-7EE6-4342-B048-85BDC9FD1C3A}</a:tableStyleId>
              </a:tblPr>
              <a:tblGrid>
                <a:gridCol w="893233">
                  <a:extLst>
                    <a:ext uri="{9D8B030D-6E8A-4147-A177-3AD203B41FA5}">
                      <a16:colId xmlns:a16="http://schemas.microsoft.com/office/drawing/2014/main" val="3800294810"/>
                    </a:ext>
                  </a:extLst>
                </a:gridCol>
                <a:gridCol w="893233">
                  <a:extLst>
                    <a:ext uri="{9D8B030D-6E8A-4147-A177-3AD203B41FA5}">
                      <a16:colId xmlns:a16="http://schemas.microsoft.com/office/drawing/2014/main" val="490936353"/>
                    </a:ext>
                  </a:extLst>
                </a:gridCol>
                <a:gridCol w="893233">
                  <a:extLst>
                    <a:ext uri="{9D8B030D-6E8A-4147-A177-3AD203B41FA5}">
                      <a16:colId xmlns:a16="http://schemas.microsoft.com/office/drawing/2014/main" val="3954938009"/>
                    </a:ext>
                  </a:extLst>
                </a:gridCol>
                <a:gridCol w="893233">
                  <a:extLst>
                    <a:ext uri="{9D8B030D-6E8A-4147-A177-3AD203B41FA5}">
                      <a16:colId xmlns:a16="http://schemas.microsoft.com/office/drawing/2014/main" val="1903843416"/>
                    </a:ext>
                  </a:extLst>
                </a:gridCol>
              </a:tblGrid>
              <a:tr h="370840">
                <a:tc>
                  <a:txBody>
                    <a:bodyPr/>
                    <a:lstStyle/>
                    <a:p>
                      <a:pPr algn="ctr"/>
                      <a:r>
                        <a:rPr lang="en-US" b="1" dirty="0">
                          <a:solidFill>
                            <a:schemeClr val="tx1"/>
                          </a:solidFill>
                        </a:rPr>
                        <a:t> 1 0 0 1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 0 0 1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  r </a:t>
                      </a:r>
                      <a:r>
                        <a:rPr lang="en-US" b="1" dirty="0" err="1">
                          <a:solidFill>
                            <a:schemeClr val="tx1"/>
                          </a:solidFill>
                        </a:rPr>
                        <a:t>r</a:t>
                      </a:r>
                      <a:r>
                        <a:rPr lang="en-US" b="1" dirty="0">
                          <a:solidFill>
                            <a:schemeClr val="tx1"/>
                          </a:solidFill>
                        </a:rPr>
                        <a:t> </a:t>
                      </a:r>
                      <a:r>
                        <a:rPr lang="en-US" b="1" dirty="0" err="1">
                          <a:solidFill>
                            <a:schemeClr val="tx1"/>
                          </a:solidFill>
                        </a:rPr>
                        <a:t>r</a:t>
                      </a:r>
                      <a:r>
                        <a:rPr lang="en-US" b="1" dirty="0">
                          <a:solidFill>
                            <a:schemeClr val="tx1"/>
                          </a:solidFill>
                        </a:rPr>
                        <a:t> </a:t>
                      </a:r>
                      <a:r>
                        <a:rPr lang="en-US" b="1" dirty="0" err="1">
                          <a:solidFill>
                            <a:schemeClr val="tx1"/>
                          </a:solidFill>
                        </a:rPr>
                        <a:t>r</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 0 0 0 0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3708367"/>
                  </a:ext>
                </a:extLst>
              </a:tr>
              <a:tr h="370840">
                <a:tc>
                  <a:txBody>
                    <a:bodyPr/>
                    <a:lstStyle/>
                    <a:p>
                      <a:pPr algn="ctr"/>
                      <a:r>
                        <a:rPr lang="en-US" b="1" dirty="0">
                          <a:solidFill>
                            <a:schemeClr val="tx1"/>
                          </a:solidFill>
                        </a:rPr>
                        <a:t> k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r>
                        <a:rPr lang="en-US" b="1" dirty="0" err="1">
                          <a:solidFill>
                            <a:schemeClr val="tx1"/>
                          </a:solidFill>
                        </a:rPr>
                        <a:t>k</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 k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  k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r>
                        <a:rPr lang="en-US" b="1" dirty="0" err="1">
                          <a:solidFill>
                            <a:schemeClr val="tx1"/>
                          </a:solidFill>
                        </a:rPr>
                        <a:t>k</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 k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r>
                        <a:rPr lang="en-US" b="1" dirty="0" err="1">
                          <a:solidFill>
                            <a:schemeClr val="tx1"/>
                          </a:solidFill>
                        </a:rPr>
                        <a:t>k</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0162042"/>
                  </a:ext>
                </a:extLst>
              </a:tr>
            </a:tbl>
          </a:graphicData>
        </a:graphic>
      </p:graphicFrame>
      <p:sp>
        <p:nvSpPr>
          <p:cNvPr id="12" name="TextBox 11">
            <a:extLst>
              <a:ext uri="{FF2B5EF4-FFF2-40B4-BE49-F238E27FC236}">
                <a16:creationId xmlns:a16="http://schemas.microsoft.com/office/drawing/2014/main" id="{9E430931-1B8F-4198-BCD6-4EC447DB4AB7}"/>
              </a:ext>
            </a:extLst>
          </p:cNvPr>
          <p:cNvSpPr txBox="1"/>
          <p:nvPr/>
        </p:nvSpPr>
        <p:spPr>
          <a:xfrm>
            <a:off x="6180667" y="3615005"/>
            <a:ext cx="5892799" cy="2954655"/>
          </a:xfrm>
          <a:prstGeom prst="rect">
            <a:avLst/>
          </a:prstGeom>
          <a:noFill/>
        </p:spPr>
        <p:txBody>
          <a:bodyPr wrap="square" rtlCol="0">
            <a:spAutoFit/>
          </a:bodyPr>
          <a:lstStyle/>
          <a:p>
            <a:r>
              <a:rPr lang="en-US" sz="2400" b="1" dirty="0"/>
              <a:t>LDS instruction formation</a:t>
            </a:r>
          </a:p>
          <a:p>
            <a:r>
              <a:rPr lang="en-US" dirty="0"/>
              <a:t>The LDS is a 4-byte (32-bit) instruction. Of the 32 bits, the first 16 bits are set aside for the opcode and the destination register, and the other 16 bits are used for the address of the source memory location. This is shown below.</a:t>
            </a:r>
          </a:p>
          <a:p>
            <a:pPr algn="ctr"/>
            <a:endParaRPr lang="en-US" dirty="0"/>
          </a:p>
          <a:p>
            <a:pPr algn="ctr"/>
            <a:endParaRPr lang="en-US" dirty="0"/>
          </a:p>
          <a:p>
            <a:pPr algn="ctr"/>
            <a:endParaRPr lang="en-US" dirty="0"/>
          </a:p>
          <a:p>
            <a:pPr algn="ctr"/>
            <a:endParaRPr lang="en-US" dirty="0"/>
          </a:p>
          <a:p>
            <a:pPr algn="ctr"/>
            <a:endParaRPr lang="en-US" dirty="0"/>
          </a:p>
        </p:txBody>
      </p:sp>
      <p:graphicFrame>
        <p:nvGraphicFramePr>
          <p:cNvPr id="13" name="Table 12">
            <a:extLst>
              <a:ext uri="{FF2B5EF4-FFF2-40B4-BE49-F238E27FC236}">
                <a16:creationId xmlns:a16="http://schemas.microsoft.com/office/drawing/2014/main" id="{FE45D8B2-DB43-4836-BC1E-355D6A0121A9}"/>
              </a:ext>
            </a:extLst>
          </p:cNvPr>
          <p:cNvGraphicFramePr>
            <a:graphicFrameLocks noGrp="1"/>
          </p:cNvGraphicFramePr>
          <p:nvPr>
            <p:extLst>
              <p:ext uri="{D42A27DB-BD31-4B8C-83A1-F6EECF244321}">
                <p14:modId xmlns:p14="http://schemas.microsoft.com/office/powerpoint/2010/main" val="4123065902"/>
              </p:ext>
            </p:extLst>
          </p:nvPr>
        </p:nvGraphicFramePr>
        <p:xfrm>
          <a:off x="6180667" y="5100797"/>
          <a:ext cx="5892799" cy="1463040"/>
        </p:xfrm>
        <a:graphic>
          <a:graphicData uri="http://schemas.openxmlformats.org/drawingml/2006/table">
            <a:tbl>
              <a:tblPr firstRow="1" bandRow="1">
                <a:tableStyleId>{5C22544A-7EE6-4342-B048-85BDC9FD1C3A}</a:tableStyleId>
              </a:tblPr>
              <a:tblGrid>
                <a:gridCol w="5892799">
                  <a:extLst>
                    <a:ext uri="{9D8B030D-6E8A-4147-A177-3AD203B41FA5}">
                      <a16:colId xmlns:a16="http://schemas.microsoft.com/office/drawing/2014/main" val="1766479062"/>
                    </a:ext>
                  </a:extLst>
                </a:gridCol>
              </a:tblGrid>
              <a:tr h="1463039">
                <a:tc>
                  <a:txBody>
                    <a:bodyPr/>
                    <a:lstStyle/>
                    <a:p>
                      <a:pPr algn="ctr"/>
                      <a:r>
                        <a:rPr lang="en-US" dirty="0">
                          <a:solidFill>
                            <a:schemeClr val="tx1"/>
                          </a:solidFill>
                        </a:rPr>
                        <a:t>LDS Rd, k     ;Load from memory location k to register Rd</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0&lt;=d&lt;=31, 0&lt;=k&lt;=65535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2621255"/>
                  </a:ext>
                </a:extLst>
              </a:tr>
            </a:tbl>
          </a:graphicData>
        </a:graphic>
      </p:graphicFrame>
      <p:graphicFrame>
        <p:nvGraphicFramePr>
          <p:cNvPr id="14" name="Table 13">
            <a:extLst>
              <a:ext uri="{FF2B5EF4-FFF2-40B4-BE49-F238E27FC236}">
                <a16:creationId xmlns:a16="http://schemas.microsoft.com/office/drawing/2014/main" id="{4D4DE9B0-89A4-412B-BD8C-0EF95820AD1C}"/>
              </a:ext>
            </a:extLst>
          </p:cNvPr>
          <p:cNvGraphicFramePr>
            <a:graphicFrameLocks noGrp="1"/>
          </p:cNvGraphicFramePr>
          <p:nvPr>
            <p:extLst>
              <p:ext uri="{D42A27DB-BD31-4B8C-83A1-F6EECF244321}">
                <p14:modId xmlns:p14="http://schemas.microsoft.com/office/powerpoint/2010/main" val="3493805568"/>
              </p:ext>
            </p:extLst>
          </p:nvPr>
        </p:nvGraphicFramePr>
        <p:xfrm>
          <a:off x="7213600" y="5454229"/>
          <a:ext cx="3742265" cy="741680"/>
        </p:xfrm>
        <a:graphic>
          <a:graphicData uri="http://schemas.openxmlformats.org/drawingml/2006/table">
            <a:tbl>
              <a:tblPr firstRow="1" bandRow="1">
                <a:tableStyleId>{5C22544A-7EE6-4342-B048-85BDC9FD1C3A}</a:tableStyleId>
              </a:tblPr>
              <a:tblGrid>
                <a:gridCol w="938084">
                  <a:extLst>
                    <a:ext uri="{9D8B030D-6E8A-4147-A177-3AD203B41FA5}">
                      <a16:colId xmlns:a16="http://schemas.microsoft.com/office/drawing/2014/main" val="3950133667"/>
                    </a:ext>
                  </a:extLst>
                </a:gridCol>
                <a:gridCol w="934727">
                  <a:extLst>
                    <a:ext uri="{9D8B030D-6E8A-4147-A177-3AD203B41FA5}">
                      <a16:colId xmlns:a16="http://schemas.microsoft.com/office/drawing/2014/main" val="2843201146"/>
                    </a:ext>
                  </a:extLst>
                </a:gridCol>
                <a:gridCol w="934727">
                  <a:extLst>
                    <a:ext uri="{9D8B030D-6E8A-4147-A177-3AD203B41FA5}">
                      <a16:colId xmlns:a16="http://schemas.microsoft.com/office/drawing/2014/main" val="1784201628"/>
                    </a:ext>
                  </a:extLst>
                </a:gridCol>
                <a:gridCol w="934727">
                  <a:extLst>
                    <a:ext uri="{9D8B030D-6E8A-4147-A177-3AD203B41FA5}">
                      <a16:colId xmlns:a16="http://schemas.microsoft.com/office/drawing/2014/main" val="859621571"/>
                    </a:ext>
                  </a:extLst>
                </a:gridCol>
              </a:tblGrid>
              <a:tr h="370840">
                <a:tc>
                  <a:txBody>
                    <a:bodyPr/>
                    <a:lstStyle/>
                    <a:p>
                      <a:pPr algn="ctr"/>
                      <a:r>
                        <a:rPr lang="en-US" b="1" dirty="0">
                          <a:solidFill>
                            <a:schemeClr val="tx1"/>
                          </a:solidFill>
                        </a:rPr>
                        <a:t>1 0 0 1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 0 0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d </a:t>
                      </a:r>
                      <a:r>
                        <a:rPr lang="en-US" b="1" dirty="0" err="1">
                          <a:solidFill>
                            <a:schemeClr val="tx1"/>
                          </a:solidFill>
                        </a:rPr>
                        <a:t>d</a:t>
                      </a:r>
                      <a:r>
                        <a:rPr lang="en-US" b="1" dirty="0">
                          <a:solidFill>
                            <a:schemeClr val="tx1"/>
                          </a:solidFill>
                        </a:rPr>
                        <a:t> </a:t>
                      </a:r>
                      <a:r>
                        <a:rPr lang="en-US" b="1" dirty="0" err="1">
                          <a:solidFill>
                            <a:schemeClr val="tx1"/>
                          </a:solidFill>
                        </a:rPr>
                        <a:t>d</a:t>
                      </a:r>
                      <a:r>
                        <a:rPr lang="en-US" b="1" dirty="0">
                          <a:solidFill>
                            <a:schemeClr val="tx1"/>
                          </a:solidFill>
                        </a:rPr>
                        <a:t> </a:t>
                      </a:r>
                      <a:r>
                        <a:rPr lang="en-US" b="1" dirty="0" err="1">
                          <a:solidFill>
                            <a:schemeClr val="tx1"/>
                          </a:solidFill>
                        </a:rPr>
                        <a:t>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0 0 0 0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78054"/>
                  </a:ext>
                </a:extLst>
              </a:tr>
              <a:tr h="370840">
                <a:tc>
                  <a:txBody>
                    <a:bodyPr/>
                    <a:lstStyle/>
                    <a:p>
                      <a:pPr algn="ctr"/>
                      <a:r>
                        <a:rPr lang="en-US" b="1" dirty="0">
                          <a:solidFill>
                            <a:schemeClr val="tx1"/>
                          </a:solidFill>
                        </a:rPr>
                        <a:t>k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r>
                        <a:rPr lang="en-US" b="1" dirty="0" err="1">
                          <a:solidFill>
                            <a:schemeClr val="tx1"/>
                          </a:solidFill>
                        </a:rPr>
                        <a:t>k</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k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r>
                        <a:rPr lang="en-US" b="1" dirty="0" err="1">
                          <a:solidFill>
                            <a:schemeClr val="tx1"/>
                          </a:solidFill>
                        </a:rPr>
                        <a:t>k</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k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r>
                        <a:rPr lang="en-US" b="1" dirty="0" err="1">
                          <a:solidFill>
                            <a:schemeClr val="tx1"/>
                          </a:solidFill>
                        </a:rPr>
                        <a:t>k</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k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r>
                        <a:rPr lang="en-US" b="1" dirty="0" err="1">
                          <a:solidFill>
                            <a:schemeClr val="tx1"/>
                          </a:solidFill>
                        </a:rPr>
                        <a:t>k</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7281650"/>
                  </a:ext>
                </a:extLst>
              </a:tr>
            </a:tbl>
          </a:graphicData>
        </a:graphic>
      </p:graphicFrame>
    </p:spTree>
    <p:extLst>
      <p:ext uri="{BB962C8B-B14F-4D97-AF65-F5344CB8AC3E}">
        <p14:creationId xmlns:p14="http://schemas.microsoft.com/office/powerpoint/2010/main" val="1550885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43AB-6C4C-45A1-8111-37A943EDF184}"/>
              </a:ext>
            </a:extLst>
          </p:cNvPr>
          <p:cNvSpPr>
            <a:spLocks noGrp="1"/>
          </p:cNvSpPr>
          <p:nvPr>
            <p:ph type="title"/>
          </p:nvPr>
        </p:nvSpPr>
        <p:spPr>
          <a:xfrm>
            <a:off x="204865" y="147919"/>
            <a:ext cx="9404723" cy="741082"/>
          </a:xfrm>
        </p:spPr>
        <p:txBody>
          <a:bodyPr/>
          <a:lstStyle/>
          <a:p>
            <a:r>
              <a:rPr lang="en-US" dirty="0">
                <a:solidFill>
                  <a:schemeClr val="tx1"/>
                </a:solidFill>
                <a:effectLst>
                  <a:outerShdw blurRad="38100" dist="38100" dir="2700000" algn="tl">
                    <a:srgbClr val="000000">
                      <a:alpha val="43137"/>
                    </a:srgbClr>
                  </a:outerShdw>
                </a:effectLst>
              </a:rPr>
              <a:t>Instruction size of the AVR</a:t>
            </a:r>
            <a:endParaRPr lang="en-US" dirty="0">
              <a:solidFill>
                <a:schemeClr val="tx1"/>
              </a:solidFill>
            </a:endParaRPr>
          </a:p>
        </p:txBody>
      </p:sp>
      <p:sp>
        <p:nvSpPr>
          <p:cNvPr id="3" name="Content Placeholder 2">
            <a:extLst>
              <a:ext uri="{FF2B5EF4-FFF2-40B4-BE49-F238E27FC236}">
                <a16:creationId xmlns:a16="http://schemas.microsoft.com/office/drawing/2014/main" id="{5B72A610-8F83-4C21-8386-B51FCF63E043}"/>
              </a:ext>
            </a:extLst>
          </p:cNvPr>
          <p:cNvSpPr>
            <a:spLocks noGrp="1"/>
          </p:cNvSpPr>
          <p:nvPr>
            <p:ph idx="1"/>
          </p:nvPr>
        </p:nvSpPr>
        <p:spPr>
          <a:xfrm>
            <a:off x="204865" y="795868"/>
            <a:ext cx="5891134" cy="2744892"/>
          </a:xfrm>
        </p:spPr>
        <p:txBody>
          <a:bodyPr/>
          <a:lstStyle/>
          <a:p>
            <a:pPr marL="0" indent="0">
              <a:buNone/>
            </a:pPr>
            <a:r>
              <a:rPr lang="en-US" sz="2400" b="1" dirty="0"/>
              <a:t>IN instruction formation</a:t>
            </a:r>
          </a:p>
          <a:p>
            <a:pPr marL="0" indent="0">
              <a:buNone/>
            </a:pPr>
            <a:r>
              <a:rPr lang="en-US" sz="1800" dirty="0"/>
              <a:t>The IN is a 2-byte (16-bit) instruction. Of the 16 bits, the first 5 bits are set aside for the opcode, and the other 11 bits are used for the address of the source memory location, and destination register. This is shown below.</a:t>
            </a:r>
          </a:p>
          <a:p>
            <a:pPr marL="0" indent="0" algn="ctr">
              <a:buNone/>
            </a:pPr>
            <a:endParaRPr lang="en-US" sz="1800" dirty="0"/>
          </a:p>
          <a:p>
            <a:pPr marL="0" indent="0" algn="ctr">
              <a:buNone/>
            </a:pPr>
            <a:endParaRPr lang="en-US" sz="1800" dirty="0"/>
          </a:p>
          <a:p>
            <a:pPr marL="0" indent="0" algn="ctr">
              <a:buNone/>
            </a:pPr>
            <a:endParaRPr lang="en-US" sz="1800" dirty="0"/>
          </a:p>
        </p:txBody>
      </p:sp>
      <p:graphicFrame>
        <p:nvGraphicFramePr>
          <p:cNvPr id="4" name="Table 3">
            <a:extLst>
              <a:ext uri="{FF2B5EF4-FFF2-40B4-BE49-F238E27FC236}">
                <a16:creationId xmlns:a16="http://schemas.microsoft.com/office/drawing/2014/main" id="{8A049E72-2960-48C4-A426-047AB535EF88}"/>
              </a:ext>
            </a:extLst>
          </p:cNvPr>
          <p:cNvGraphicFramePr>
            <a:graphicFrameLocks noGrp="1"/>
          </p:cNvGraphicFramePr>
          <p:nvPr>
            <p:extLst>
              <p:ext uri="{D42A27DB-BD31-4B8C-83A1-F6EECF244321}">
                <p14:modId xmlns:p14="http://schemas.microsoft.com/office/powerpoint/2010/main" val="3791728216"/>
              </p:ext>
            </p:extLst>
          </p:nvPr>
        </p:nvGraphicFramePr>
        <p:xfrm>
          <a:off x="204865" y="2413000"/>
          <a:ext cx="5891134" cy="1127760"/>
        </p:xfrm>
        <a:graphic>
          <a:graphicData uri="http://schemas.openxmlformats.org/drawingml/2006/table">
            <a:tbl>
              <a:tblPr firstRow="1" bandRow="1">
                <a:tableStyleId>{5C22544A-7EE6-4342-B048-85BDC9FD1C3A}</a:tableStyleId>
              </a:tblPr>
              <a:tblGrid>
                <a:gridCol w="5891134">
                  <a:extLst>
                    <a:ext uri="{9D8B030D-6E8A-4147-A177-3AD203B41FA5}">
                      <a16:colId xmlns:a16="http://schemas.microsoft.com/office/drawing/2014/main" val="938971604"/>
                    </a:ext>
                  </a:extLst>
                </a:gridCol>
              </a:tblGrid>
              <a:tr h="1016000">
                <a:tc>
                  <a:txBody>
                    <a:bodyPr/>
                    <a:lstStyle/>
                    <a:p>
                      <a:pPr algn="ctr"/>
                      <a:r>
                        <a:rPr lang="en-US" sz="1700" b="1" i="0" u="none" strike="noStrike" kern="1200" baseline="0" dirty="0">
                          <a:solidFill>
                            <a:schemeClr val="tx1"/>
                          </a:solidFill>
                          <a:latin typeface="+mn-lt"/>
                          <a:ea typeface="+mn-ea"/>
                          <a:cs typeface="+mn-cs"/>
                        </a:rPr>
                        <a:t>IN Rd, A ;load from Address A of I/O memory into register Rd</a:t>
                      </a:r>
                    </a:p>
                    <a:p>
                      <a:pPr algn="ctr"/>
                      <a:endParaRPr lang="en-US" sz="1700" dirty="0">
                        <a:solidFill>
                          <a:schemeClr val="tx1"/>
                        </a:solidFill>
                      </a:endParaRPr>
                    </a:p>
                    <a:p>
                      <a:pPr algn="ctr"/>
                      <a:endParaRPr lang="en-US" sz="1700" dirty="0">
                        <a:solidFill>
                          <a:schemeClr val="tx1"/>
                        </a:solidFill>
                      </a:endParaRPr>
                    </a:p>
                    <a:p>
                      <a:pPr algn="ctr"/>
                      <a:r>
                        <a:rPr lang="en-US" sz="1700" dirty="0">
                          <a:solidFill>
                            <a:schemeClr val="tx1"/>
                          </a:solidFill>
                        </a:rPr>
                        <a:t>0&lt;=d&lt;=31, 0&lt;=A&lt;=63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0800415"/>
                  </a:ext>
                </a:extLst>
              </a:tr>
            </a:tbl>
          </a:graphicData>
        </a:graphic>
      </p:graphicFrame>
      <p:graphicFrame>
        <p:nvGraphicFramePr>
          <p:cNvPr id="5" name="Table 4">
            <a:extLst>
              <a:ext uri="{FF2B5EF4-FFF2-40B4-BE49-F238E27FC236}">
                <a16:creationId xmlns:a16="http://schemas.microsoft.com/office/drawing/2014/main" id="{1802C99D-B910-43D4-BDD9-0768D74F8615}"/>
              </a:ext>
            </a:extLst>
          </p:cNvPr>
          <p:cNvGraphicFramePr>
            <a:graphicFrameLocks noGrp="1"/>
          </p:cNvGraphicFramePr>
          <p:nvPr>
            <p:extLst>
              <p:ext uri="{D42A27DB-BD31-4B8C-83A1-F6EECF244321}">
                <p14:modId xmlns:p14="http://schemas.microsoft.com/office/powerpoint/2010/main" val="2770282317"/>
              </p:ext>
            </p:extLst>
          </p:nvPr>
        </p:nvGraphicFramePr>
        <p:xfrm>
          <a:off x="6190796" y="2396067"/>
          <a:ext cx="5891134" cy="1188720"/>
        </p:xfrm>
        <a:graphic>
          <a:graphicData uri="http://schemas.openxmlformats.org/drawingml/2006/table">
            <a:tbl>
              <a:tblPr firstRow="1" bandRow="1">
                <a:tableStyleId>{5C22544A-7EE6-4342-B048-85BDC9FD1C3A}</a:tableStyleId>
              </a:tblPr>
              <a:tblGrid>
                <a:gridCol w="5891134">
                  <a:extLst>
                    <a:ext uri="{9D8B030D-6E8A-4147-A177-3AD203B41FA5}">
                      <a16:colId xmlns:a16="http://schemas.microsoft.com/office/drawing/2014/main" val="1498245237"/>
                    </a:ext>
                  </a:extLst>
                </a:gridCol>
              </a:tblGrid>
              <a:tr h="1127760">
                <a:tc>
                  <a:txBody>
                    <a:bodyPr/>
                    <a:lstStyle/>
                    <a:p>
                      <a:pPr algn="ctr"/>
                      <a:r>
                        <a:rPr lang="en-US" sz="1800" b="1" i="0" u="none" strike="noStrike" kern="1200" baseline="0" dirty="0">
                          <a:solidFill>
                            <a:schemeClr val="tx1"/>
                          </a:solidFill>
                          <a:latin typeface="+mn-lt"/>
                          <a:ea typeface="+mn-ea"/>
                          <a:cs typeface="+mn-cs"/>
                        </a:rPr>
                        <a:t>OUT A, Rr ;Store register Rr in I/O memory location A</a:t>
                      </a:r>
                    </a:p>
                    <a:p>
                      <a:pPr algn="ctr"/>
                      <a:endParaRPr lang="en-US" sz="1800" b="1" i="0" u="none" strike="noStrike" kern="1200" baseline="0" dirty="0">
                        <a:solidFill>
                          <a:schemeClr val="tx1"/>
                        </a:solidFill>
                        <a:latin typeface="+mn-lt"/>
                        <a:ea typeface="+mn-ea"/>
                        <a:cs typeface="+mn-cs"/>
                      </a:endParaRPr>
                    </a:p>
                    <a:p>
                      <a:pPr algn="ctr"/>
                      <a:endParaRPr lang="en-US" sz="1800" b="1" i="0" u="none" strike="noStrike" kern="1200" baseline="0" dirty="0">
                        <a:solidFill>
                          <a:schemeClr val="tx1"/>
                        </a:solidFill>
                        <a:latin typeface="+mn-lt"/>
                        <a:ea typeface="+mn-ea"/>
                        <a:cs typeface="+mn-cs"/>
                      </a:endParaRPr>
                    </a:p>
                    <a:p>
                      <a:pPr algn="ctr"/>
                      <a:r>
                        <a:rPr lang="en-US" sz="1800" b="1" i="0" u="none" strike="noStrike" kern="1200" baseline="0" dirty="0">
                          <a:solidFill>
                            <a:schemeClr val="tx1"/>
                          </a:solidFill>
                          <a:latin typeface="+mn-lt"/>
                          <a:ea typeface="+mn-ea"/>
                          <a:cs typeface="+mn-cs"/>
                        </a:rPr>
                        <a:t>0&lt;=d&lt;=31, 0&lt;=A&lt;=63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0990255"/>
                  </a:ext>
                </a:extLst>
              </a:tr>
            </a:tbl>
          </a:graphicData>
        </a:graphic>
      </p:graphicFrame>
      <p:graphicFrame>
        <p:nvGraphicFramePr>
          <p:cNvPr id="6" name="Table 5">
            <a:extLst>
              <a:ext uri="{FF2B5EF4-FFF2-40B4-BE49-F238E27FC236}">
                <a16:creationId xmlns:a16="http://schemas.microsoft.com/office/drawing/2014/main" id="{A9E38E6D-D76D-4373-A77D-B44507A3002C}"/>
              </a:ext>
            </a:extLst>
          </p:cNvPr>
          <p:cNvGraphicFramePr>
            <a:graphicFrameLocks noGrp="1"/>
          </p:cNvGraphicFramePr>
          <p:nvPr>
            <p:extLst>
              <p:ext uri="{D42A27DB-BD31-4B8C-83A1-F6EECF244321}">
                <p14:modId xmlns:p14="http://schemas.microsoft.com/office/powerpoint/2010/main" val="316562254"/>
              </p:ext>
            </p:extLst>
          </p:nvPr>
        </p:nvGraphicFramePr>
        <p:xfrm>
          <a:off x="1338565" y="2791460"/>
          <a:ext cx="3623732" cy="370840"/>
        </p:xfrm>
        <a:graphic>
          <a:graphicData uri="http://schemas.openxmlformats.org/drawingml/2006/table">
            <a:tbl>
              <a:tblPr firstRow="1" bandRow="1">
                <a:tableStyleId>{5C22544A-7EE6-4342-B048-85BDC9FD1C3A}</a:tableStyleId>
              </a:tblPr>
              <a:tblGrid>
                <a:gridCol w="905933">
                  <a:extLst>
                    <a:ext uri="{9D8B030D-6E8A-4147-A177-3AD203B41FA5}">
                      <a16:colId xmlns:a16="http://schemas.microsoft.com/office/drawing/2014/main" val="2825155336"/>
                    </a:ext>
                  </a:extLst>
                </a:gridCol>
                <a:gridCol w="905933">
                  <a:extLst>
                    <a:ext uri="{9D8B030D-6E8A-4147-A177-3AD203B41FA5}">
                      <a16:colId xmlns:a16="http://schemas.microsoft.com/office/drawing/2014/main" val="2122215904"/>
                    </a:ext>
                  </a:extLst>
                </a:gridCol>
                <a:gridCol w="905933">
                  <a:extLst>
                    <a:ext uri="{9D8B030D-6E8A-4147-A177-3AD203B41FA5}">
                      <a16:colId xmlns:a16="http://schemas.microsoft.com/office/drawing/2014/main" val="112024616"/>
                    </a:ext>
                  </a:extLst>
                </a:gridCol>
                <a:gridCol w="905933">
                  <a:extLst>
                    <a:ext uri="{9D8B030D-6E8A-4147-A177-3AD203B41FA5}">
                      <a16:colId xmlns:a16="http://schemas.microsoft.com/office/drawing/2014/main" val="2250324642"/>
                    </a:ext>
                  </a:extLst>
                </a:gridCol>
              </a:tblGrid>
              <a:tr h="370840">
                <a:tc>
                  <a:txBody>
                    <a:bodyPr/>
                    <a:lstStyle/>
                    <a:p>
                      <a:pPr algn="ctr"/>
                      <a:r>
                        <a:rPr lang="en-US" dirty="0">
                          <a:solidFill>
                            <a:schemeClr val="tx1"/>
                          </a:solidFill>
                        </a:rPr>
                        <a:t>1 0 1 1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 A </a:t>
                      </a:r>
                      <a:r>
                        <a:rPr lang="en-US" dirty="0" err="1">
                          <a:solidFill>
                            <a:schemeClr val="tx1"/>
                          </a:solidFill>
                        </a:rPr>
                        <a:t>A</a:t>
                      </a:r>
                      <a:r>
                        <a:rPr lang="en-US" dirty="0">
                          <a:solidFill>
                            <a:schemeClr val="tx1"/>
                          </a:solidFill>
                        </a:rPr>
                        <a: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 </a:t>
                      </a:r>
                      <a:r>
                        <a:rPr lang="en-US" dirty="0" err="1">
                          <a:solidFill>
                            <a:schemeClr val="tx1"/>
                          </a:solidFill>
                        </a:rPr>
                        <a:t>d</a:t>
                      </a:r>
                      <a:r>
                        <a:rPr lang="en-US" dirty="0">
                          <a:solidFill>
                            <a:schemeClr val="tx1"/>
                          </a:solidFill>
                        </a:rPr>
                        <a:t> </a:t>
                      </a:r>
                      <a:r>
                        <a:rPr lang="en-US" dirty="0" err="1">
                          <a:solidFill>
                            <a:schemeClr val="tx1"/>
                          </a:solidFill>
                        </a:rPr>
                        <a:t>d</a:t>
                      </a:r>
                      <a:r>
                        <a:rPr lang="en-US" dirty="0">
                          <a:solidFill>
                            <a:schemeClr val="tx1"/>
                          </a:solidFill>
                        </a:rPr>
                        <a:t> </a:t>
                      </a:r>
                      <a:r>
                        <a:rPr lang="en-US" dirty="0" err="1">
                          <a:solidFill>
                            <a:schemeClr val="tx1"/>
                          </a:solidFill>
                        </a:rPr>
                        <a:t>d</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 </a:t>
                      </a:r>
                      <a:r>
                        <a:rPr lang="en-US" dirty="0" err="1">
                          <a:solidFill>
                            <a:schemeClr val="tx1"/>
                          </a:solidFill>
                        </a:rPr>
                        <a:t>A</a:t>
                      </a:r>
                      <a:r>
                        <a:rPr lang="en-US" dirty="0">
                          <a:solidFill>
                            <a:schemeClr val="tx1"/>
                          </a:solidFill>
                        </a:rPr>
                        <a:t> </a:t>
                      </a:r>
                      <a:r>
                        <a:rPr lang="en-US" dirty="0" err="1">
                          <a:solidFill>
                            <a:schemeClr val="tx1"/>
                          </a:solidFill>
                        </a:rPr>
                        <a:t>A</a:t>
                      </a:r>
                      <a:r>
                        <a:rPr lang="en-US" dirty="0">
                          <a:solidFill>
                            <a:schemeClr val="tx1"/>
                          </a:solidFill>
                        </a:rPr>
                        <a:t> </a:t>
                      </a:r>
                      <a:r>
                        <a:rPr lang="en-US" dirty="0" err="1">
                          <a:solidFill>
                            <a:schemeClr val="tx1"/>
                          </a:solidFill>
                        </a:rPr>
                        <a:t>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3659575"/>
                  </a:ext>
                </a:extLst>
              </a:tr>
            </a:tbl>
          </a:graphicData>
        </a:graphic>
      </p:graphicFrame>
      <p:graphicFrame>
        <p:nvGraphicFramePr>
          <p:cNvPr id="7" name="Table 6">
            <a:extLst>
              <a:ext uri="{FF2B5EF4-FFF2-40B4-BE49-F238E27FC236}">
                <a16:creationId xmlns:a16="http://schemas.microsoft.com/office/drawing/2014/main" id="{857F11FF-7763-452E-9145-3E7AC579359E}"/>
              </a:ext>
            </a:extLst>
          </p:cNvPr>
          <p:cNvGraphicFramePr>
            <a:graphicFrameLocks noGrp="1"/>
          </p:cNvGraphicFramePr>
          <p:nvPr>
            <p:extLst>
              <p:ext uri="{D42A27DB-BD31-4B8C-83A1-F6EECF244321}">
                <p14:modId xmlns:p14="http://schemas.microsoft.com/office/powerpoint/2010/main" val="3871382355"/>
              </p:ext>
            </p:extLst>
          </p:nvPr>
        </p:nvGraphicFramePr>
        <p:xfrm>
          <a:off x="7324497" y="2821940"/>
          <a:ext cx="3623732" cy="370840"/>
        </p:xfrm>
        <a:graphic>
          <a:graphicData uri="http://schemas.openxmlformats.org/drawingml/2006/table">
            <a:tbl>
              <a:tblPr firstRow="1" bandRow="1">
                <a:tableStyleId>{5C22544A-7EE6-4342-B048-85BDC9FD1C3A}</a:tableStyleId>
              </a:tblPr>
              <a:tblGrid>
                <a:gridCol w="905933">
                  <a:extLst>
                    <a:ext uri="{9D8B030D-6E8A-4147-A177-3AD203B41FA5}">
                      <a16:colId xmlns:a16="http://schemas.microsoft.com/office/drawing/2014/main" val="3344315736"/>
                    </a:ext>
                  </a:extLst>
                </a:gridCol>
                <a:gridCol w="905933">
                  <a:extLst>
                    <a:ext uri="{9D8B030D-6E8A-4147-A177-3AD203B41FA5}">
                      <a16:colId xmlns:a16="http://schemas.microsoft.com/office/drawing/2014/main" val="1627161352"/>
                    </a:ext>
                  </a:extLst>
                </a:gridCol>
                <a:gridCol w="905933">
                  <a:extLst>
                    <a:ext uri="{9D8B030D-6E8A-4147-A177-3AD203B41FA5}">
                      <a16:colId xmlns:a16="http://schemas.microsoft.com/office/drawing/2014/main" val="138355407"/>
                    </a:ext>
                  </a:extLst>
                </a:gridCol>
                <a:gridCol w="905933">
                  <a:extLst>
                    <a:ext uri="{9D8B030D-6E8A-4147-A177-3AD203B41FA5}">
                      <a16:colId xmlns:a16="http://schemas.microsoft.com/office/drawing/2014/main" val="2201169078"/>
                    </a:ext>
                  </a:extLst>
                </a:gridCol>
              </a:tblGrid>
              <a:tr h="370840">
                <a:tc>
                  <a:txBody>
                    <a:bodyPr/>
                    <a:lstStyle/>
                    <a:p>
                      <a:pPr algn="ctr"/>
                      <a:r>
                        <a:rPr lang="en-US" dirty="0">
                          <a:solidFill>
                            <a:schemeClr val="tx1"/>
                          </a:solidFill>
                        </a:rPr>
                        <a:t>1 0 1 1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 A </a:t>
                      </a:r>
                      <a:r>
                        <a:rPr lang="en-US" dirty="0" err="1">
                          <a:solidFill>
                            <a:schemeClr val="tx1"/>
                          </a:solidFill>
                        </a:rPr>
                        <a:t>A</a:t>
                      </a:r>
                      <a:r>
                        <a:rPr lang="en-US" dirty="0">
                          <a:solidFill>
                            <a:schemeClr val="tx1"/>
                          </a:solidFill>
                        </a:rPr>
                        <a:t>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r </a:t>
                      </a:r>
                      <a:r>
                        <a:rPr lang="en-US" dirty="0" err="1">
                          <a:solidFill>
                            <a:schemeClr val="tx1"/>
                          </a:solidFill>
                        </a:rPr>
                        <a:t>r</a:t>
                      </a:r>
                      <a:r>
                        <a:rPr lang="en-US" dirty="0">
                          <a:solidFill>
                            <a:schemeClr val="tx1"/>
                          </a:solidFill>
                        </a:rPr>
                        <a:t> </a:t>
                      </a:r>
                      <a:r>
                        <a:rPr lang="en-US" dirty="0" err="1">
                          <a:solidFill>
                            <a:schemeClr val="tx1"/>
                          </a:solidFill>
                        </a:rPr>
                        <a:t>r</a:t>
                      </a:r>
                      <a:r>
                        <a:rPr lang="en-US" dirty="0">
                          <a:solidFill>
                            <a:schemeClr val="tx1"/>
                          </a:solidFill>
                        </a:rPr>
                        <a:t> </a:t>
                      </a:r>
                      <a:r>
                        <a:rPr lang="en-US" dirty="0" err="1">
                          <a:solidFill>
                            <a:schemeClr val="tx1"/>
                          </a:solidFill>
                        </a:rPr>
                        <a:t>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 </a:t>
                      </a:r>
                      <a:r>
                        <a:rPr lang="en-US" dirty="0" err="1">
                          <a:solidFill>
                            <a:schemeClr val="tx1"/>
                          </a:solidFill>
                        </a:rPr>
                        <a:t>A</a:t>
                      </a:r>
                      <a:r>
                        <a:rPr lang="en-US" dirty="0">
                          <a:solidFill>
                            <a:schemeClr val="tx1"/>
                          </a:solidFill>
                        </a:rPr>
                        <a:t> </a:t>
                      </a:r>
                      <a:r>
                        <a:rPr lang="en-US" dirty="0" err="1">
                          <a:solidFill>
                            <a:schemeClr val="tx1"/>
                          </a:solidFill>
                        </a:rPr>
                        <a:t>A</a:t>
                      </a:r>
                      <a:r>
                        <a:rPr lang="en-US" dirty="0">
                          <a:solidFill>
                            <a:schemeClr val="tx1"/>
                          </a:solidFill>
                        </a:rPr>
                        <a:t> </a:t>
                      </a:r>
                      <a:r>
                        <a:rPr lang="en-US" dirty="0" err="1">
                          <a:solidFill>
                            <a:schemeClr val="tx1"/>
                          </a:solidFill>
                        </a:rPr>
                        <a:t>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5232868"/>
                  </a:ext>
                </a:extLst>
              </a:tr>
            </a:tbl>
          </a:graphicData>
        </a:graphic>
      </p:graphicFrame>
      <p:sp>
        <p:nvSpPr>
          <p:cNvPr id="8" name="TextBox 7">
            <a:extLst>
              <a:ext uri="{FF2B5EF4-FFF2-40B4-BE49-F238E27FC236}">
                <a16:creationId xmlns:a16="http://schemas.microsoft.com/office/drawing/2014/main" id="{A589B91D-D965-4260-A518-DD11781FA717}"/>
              </a:ext>
            </a:extLst>
          </p:cNvPr>
          <p:cNvSpPr txBox="1"/>
          <p:nvPr/>
        </p:nvSpPr>
        <p:spPr>
          <a:xfrm>
            <a:off x="6190795" y="795867"/>
            <a:ext cx="5891135" cy="1569660"/>
          </a:xfrm>
          <a:prstGeom prst="rect">
            <a:avLst/>
          </a:prstGeom>
          <a:noFill/>
        </p:spPr>
        <p:txBody>
          <a:bodyPr wrap="square" rtlCol="0">
            <a:spAutoFit/>
          </a:bodyPr>
          <a:lstStyle/>
          <a:p>
            <a:r>
              <a:rPr lang="en-US" sz="2400" b="1" dirty="0"/>
              <a:t>OUT instruction formation</a:t>
            </a:r>
          </a:p>
          <a:p>
            <a:r>
              <a:rPr lang="en-US" dirty="0"/>
              <a:t>The OUT is a 2-byte (16-bit) instruction. Of the 16 bits, the first 5 bits are set aside for the opcode, and the other 11 bits are used for the address of the source memory location and destination register. This is shown below.</a:t>
            </a:r>
          </a:p>
        </p:txBody>
      </p:sp>
      <p:sp>
        <p:nvSpPr>
          <p:cNvPr id="9" name="TextBox 8">
            <a:extLst>
              <a:ext uri="{FF2B5EF4-FFF2-40B4-BE49-F238E27FC236}">
                <a16:creationId xmlns:a16="http://schemas.microsoft.com/office/drawing/2014/main" id="{A228274A-CAFF-45D3-AFF0-6BE61B5BBE6C}"/>
              </a:ext>
            </a:extLst>
          </p:cNvPr>
          <p:cNvSpPr txBox="1"/>
          <p:nvPr/>
        </p:nvSpPr>
        <p:spPr>
          <a:xfrm>
            <a:off x="2647494" y="3663007"/>
            <a:ext cx="7086602" cy="1508105"/>
          </a:xfrm>
          <a:prstGeom prst="rect">
            <a:avLst/>
          </a:prstGeom>
          <a:noFill/>
        </p:spPr>
        <p:txBody>
          <a:bodyPr wrap="square" rtlCol="0">
            <a:spAutoFit/>
          </a:bodyPr>
          <a:lstStyle/>
          <a:p>
            <a:r>
              <a:rPr lang="en-US" sz="2400" b="1" dirty="0"/>
              <a:t>JMP instruction formation</a:t>
            </a:r>
          </a:p>
          <a:p>
            <a:r>
              <a:rPr lang="en-US" sz="1700" dirty="0"/>
              <a:t>The JMP is a 4-byte (32-bit) instruction. Of the 32 bits, only 10 bits are set aside for the opcode, and the rest (22 bits) are used for the target address of the JMP. This is shown below. The 22-bit address gives us 4M of address space; so, it can address all of the ROM space.</a:t>
            </a:r>
          </a:p>
        </p:txBody>
      </p:sp>
      <p:graphicFrame>
        <p:nvGraphicFramePr>
          <p:cNvPr id="10" name="Table 9">
            <a:extLst>
              <a:ext uri="{FF2B5EF4-FFF2-40B4-BE49-F238E27FC236}">
                <a16:creationId xmlns:a16="http://schemas.microsoft.com/office/drawing/2014/main" id="{4E30EB25-714F-4540-8C67-F6E9A29AC28C}"/>
              </a:ext>
            </a:extLst>
          </p:cNvPr>
          <p:cNvGraphicFramePr>
            <a:graphicFrameLocks noGrp="1"/>
          </p:cNvGraphicFramePr>
          <p:nvPr>
            <p:extLst>
              <p:ext uri="{D42A27DB-BD31-4B8C-83A1-F6EECF244321}">
                <p14:modId xmlns:p14="http://schemas.microsoft.com/office/powerpoint/2010/main" val="3043688554"/>
              </p:ext>
            </p:extLst>
          </p:nvPr>
        </p:nvGraphicFramePr>
        <p:xfrm>
          <a:off x="2647494" y="5141225"/>
          <a:ext cx="7086602" cy="1463040"/>
        </p:xfrm>
        <a:graphic>
          <a:graphicData uri="http://schemas.openxmlformats.org/drawingml/2006/table">
            <a:tbl>
              <a:tblPr firstRow="1" bandRow="1">
                <a:tableStyleId>{5C22544A-7EE6-4342-B048-85BDC9FD1C3A}</a:tableStyleId>
              </a:tblPr>
              <a:tblGrid>
                <a:gridCol w="7086602">
                  <a:extLst>
                    <a:ext uri="{9D8B030D-6E8A-4147-A177-3AD203B41FA5}">
                      <a16:colId xmlns:a16="http://schemas.microsoft.com/office/drawing/2014/main" val="2222407216"/>
                    </a:ext>
                  </a:extLst>
                </a:gridCol>
              </a:tblGrid>
              <a:tr h="1167613">
                <a:tc>
                  <a:txBody>
                    <a:bodyPr/>
                    <a:lstStyle/>
                    <a:p>
                      <a:pPr algn="ctr"/>
                      <a:r>
                        <a:rPr lang="en-US" sz="1800" b="1" i="0" u="none" strike="noStrike" kern="1200" baseline="0" dirty="0">
                          <a:solidFill>
                            <a:schemeClr val="tx1"/>
                          </a:solidFill>
                          <a:latin typeface="+mn-lt"/>
                          <a:ea typeface="+mn-ea"/>
                          <a:cs typeface="+mn-cs"/>
                        </a:rPr>
                        <a:t>JMP k   ;Jump to address k</a:t>
                      </a:r>
                    </a:p>
                    <a:p>
                      <a:pPr algn="ctr"/>
                      <a:endParaRPr lang="en-US" i="0" dirty="0">
                        <a:solidFill>
                          <a:schemeClr val="tx1"/>
                        </a:solidFill>
                      </a:endParaRPr>
                    </a:p>
                    <a:p>
                      <a:pPr algn="ctr"/>
                      <a:endParaRPr lang="en-US" i="0" dirty="0">
                        <a:solidFill>
                          <a:schemeClr val="tx1"/>
                        </a:solidFill>
                      </a:endParaRPr>
                    </a:p>
                    <a:p>
                      <a:pPr algn="ctr"/>
                      <a:endParaRPr lang="en-US" i="0" dirty="0">
                        <a:solidFill>
                          <a:schemeClr val="tx1"/>
                        </a:solidFill>
                      </a:endParaRPr>
                    </a:p>
                    <a:p>
                      <a:pPr algn="ctr"/>
                      <a:r>
                        <a:rPr lang="en-US" i="0" dirty="0">
                          <a:solidFill>
                            <a:schemeClr val="tx1"/>
                          </a:solidFill>
                        </a:rPr>
                        <a:t>0&lt;=k&lt;=4M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9067149"/>
                  </a:ext>
                </a:extLst>
              </a:tr>
            </a:tbl>
          </a:graphicData>
        </a:graphic>
      </p:graphicFrame>
      <p:graphicFrame>
        <p:nvGraphicFramePr>
          <p:cNvPr id="11" name="Table 10">
            <a:extLst>
              <a:ext uri="{FF2B5EF4-FFF2-40B4-BE49-F238E27FC236}">
                <a16:creationId xmlns:a16="http://schemas.microsoft.com/office/drawing/2014/main" id="{9443800F-90DE-48C6-9109-1175661F576A}"/>
              </a:ext>
            </a:extLst>
          </p:cNvPr>
          <p:cNvGraphicFramePr>
            <a:graphicFrameLocks noGrp="1"/>
          </p:cNvGraphicFramePr>
          <p:nvPr>
            <p:extLst>
              <p:ext uri="{D42A27DB-BD31-4B8C-83A1-F6EECF244321}">
                <p14:modId xmlns:p14="http://schemas.microsoft.com/office/powerpoint/2010/main" val="793698260"/>
              </p:ext>
            </p:extLst>
          </p:nvPr>
        </p:nvGraphicFramePr>
        <p:xfrm>
          <a:off x="3899315" y="5501905"/>
          <a:ext cx="4393368" cy="741680"/>
        </p:xfrm>
        <a:graphic>
          <a:graphicData uri="http://schemas.openxmlformats.org/drawingml/2006/table">
            <a:tbl>
              <a:tblPr firstRow="1" bandRow="1">
                <a:tableStyleId>{5C22544A-7EE6-4342-B048-85BDC9FD1C3A}</a:tableStyleId>
              </a:tblPr>
              <a:tblGrid>
                <a:gridCol w="1098342">
                  <a:extLst>
                    <a:ext uri="{9D8B030D-6E8A-4147-A177-3AD203B41FA5}">
                      <a16:colId xmlns:a16="http://schemas.microsoft.com/office/drawing/2014/main" val="1682971014"/>
                    </a:ext>
                  </a:extLst>
                </a:gridCol>
                <a:gridCol w="1098342">
                  <a:extLst>
                    <a:ext uri="{9D8B030D-6E8A-4147-A177-3AD203B41FA5}">
                      <a16:colId xmlns:a16="http://schemas.microsoft.com/office/drawing/2014/main" val="3508625010"/>
                    </a:ext>
                  </a:extLst>
                </a:gridCol>
                <a:gridCol w="1098342">
                  <a:extLst>
                    <a:ext uri="{9D8B030D-6E8A-4147-A177-3AD203B41FA5}">
                      <a16:colId xmlns:a16="http://schemas.microsoft.com/office/drawing/2014/main" val="2479588375"/>
                    </a:ext>
                  </a:extLst>
                </a:gridCol>
                <a:gridCol w="1098342">
                  <a:extLst>
                    <a:ext uri="{9D8B030D-6E8A-4147-A177-3AD203B41FA5}">
                      <a16:colId xmlns:a16="http://schemas.microsoft.com/office/drawing/2014/main" val="670953364"/>
                    </a:ext>
                  </a:extLst>
                </a:gridCol>
              </a:tblGrid>
              <a:tr h="370840">
                <a:tc>
                  <a:txBody>
                    <a:bodyPr/>
                    <a:lstStyle/>
                    <a:p>
                      <a:pPr algn="ctr"/>
                      <a:r>
                        <a:rPr lang="en-US" b="1" dirty="0">
                          <a:solidFill>
                            <a:schemeClr val="tx1"/>
                          </a:solidFill>
                        </a:rPr>
                        <a:t>1 0 0 1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 1 0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k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r>
                        <a:rPr lang="en-US" b="1" dirty="0" err="1">
                          <a:solidFill>
                            <a:schemeClr val="tx1"/>
                          </a:solidFill>
                        </a:rPr>
                        <a:t>k</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1 1 0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7309697"/>
                  </a:ext>
                </a:extLst>
              </a:tr>
              <a:tr h="370840">
                <a:tc>
                  <a:txBody>
                    <a:bodyPr/>
                    <a:lstStyle/>
                    <a:p>
                      <a:pPr algn="ctr"/>
                      <a:r>
                        <a:rPr lang="en-US" b="1" dirty="0">
                          <a:solidFill>
                            <a:schemeClr val="tx1"/>
                          </a:solidFill>
                        </a:rPr>
                        <a:t>k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r>
                        <a:rPr lang="en-US" b="1" dirty="0" err="1">
                          <a:solidFill>
                            <a:schemeClr val="tx1"/>
                          </a:solidFill>
                        </a:rPr>
                        <a:t>k</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k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k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k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r>
                        <a:rPr lang="en-US" b="1" dirty="0" err="1">
                          <a:solidFill>
                            <a:schemeClr val="tx1"/>
                          </a:solidFill>
                        </a:rPr>
                        <a:t>k</a:t>
                      </a:r>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9916798"/>
                  </a:ext>
                </a:extLst>
              </a:tr>
            </a:tbl>
          </a:graphicData>
        </a:graphic>
      </p:graphicFrame>
    </p:spTree>
    <p:extLst>
      <p:ext uri="{BB962C8B-B14F-4D97-AF65-F5344CB8AC3E}">
        <p14:creationId xmlns:p14="http://schemas.microsoft.com/office/powerpoint/2010/main" val="4147351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2549F-CCEC-4910-BF25-7BF141826EB8}"/>
              </a:ext>
            </a:extLst>
          </p:cNvPr>
          <p:cNvSpPr>
            <a:spLocks noGrp="1"/>
          </p:cNvSpPr>
          <p:nvPr>
            <p:ph type="title"/>
          </p:nvPr>
        </p:nvSpPr>
        <p:spPr>
          <a:xfrm>
            <a:off x="646112" y="452718"/>
            <a:ext cx="9403742" cy="849140"/>
          </a:xfrm>
        </p:spPr>
        <p:txBody>
          <a:bodyPr/>
          <a:lstStyle/>
          <a:p>
            <a:r>
              <a:rPr lang="en-US"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Program Counter in Microcontroller</a:t>
            </a:r>
          </a:p>
        </p:txBody>
      </p:sp>
      <p:sp>
        <p:nvSpPr>
          <p:cNvPr id="3" name="Content Placeholder 2">
            <a:extLst>
              <a:ext uri="{FF2B5EF4-FFF2-40B4-BE49-F238E27FC236}">
                <a16:creationId xmlns:a16="http://schemas.microsoft.com/office/drawing/2014/main" id="{CE512E15-368C-4C21-A944-AE68B86AEA60}"/>
              </a:ext>
            </a:extLst>
          </p:cNvPr>
          <p:cNvSpPr>
            <a:spLocks noGrp="1"/>
          </p:cNvSpPr>
          <p:nvPr>
            <p:ph idx="1"/>
          </p:nvPr>
        </p:nvSpPr>
        <p:spPr>
          <a:xfrm>
            <a:off x="646111" y="1301858"/>
            <a:ext cx="10157355" cy="4946541"/>
          </a:xfrm>
        </p:spPr>
        <p:txBody>
          <a:bodyPr>
            <a:normAutofit/>
          </a:bodyPr>
          <a:lstStyle/>
          <a:p>
            <a:pPr>
              <a:buClr>
                <a:schemeClr val="tx1"/>
              </a:buClr>
              <a:buSzPct val="11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 important internal register.</a:t>
            </a:r>
          </a:p>
          <a:p>
            <a:pPr>
              <a:buClr>
                <a:schemeClr val="tx1"/>
              </a:buClr>
              <a:buSzPct val="11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Used to point to the address of the next instruction to be executed.</a:t>
            </a:r>
          </a:p>
          <a:p>
            <a:pPr>
              <a:buClr>
                <a:schemeClr val="tx1"/>
              </a:buClr>
              <a:buSzPct val="11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As CPU fetches the opcode from the program ROM, the program counter is incremented automatically to point to the next instruction.</a:t>
            </a:r>
          </a:p>
          <a:p>
            <a:pPr>
              <a:buClr>
                <a:schemeClr val="tx1"/>
              </a:buClr>
              <a:buSzPct val="11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wider the program counter, more the memory locations a CPU can access. For example: 16-bit program counter has in total 2</a:t>
            </a:r>
            <a:r>
              <a:rPr lang="en-US" baseline="30000" dirty="0">
                <a:latin typeface="Times New Roman" panose="02020603050405020304" pitchFamily="18" charset="0"/>
                <a:cs typeface="Times New Roman" panose="02020603050405020304" pitchFamily="18" charset="0"/>
              </a:rPr>
              <a:t>16</a:t>
            </a:r>
            <a:r>
              <a:rPr lang="en-US" dirty="0">
                <a:latin typeface="Times New Roman" panose="02020603050405020304" pitchFamily="18" charset="0"/>
                <a:cs typeface="Times New Roman" panose="02020603050405020304" pitchFamily="18" charset="0"/>
              </a:rPr>
              <a:t>= 64K locations</a:t>
            </a:r>
          </a:p>
          <a:p>
            <a:pPr marL="0" indent="0">
              <a:buClr>
                <a:schemeClr val="bg1"/>
              </a:buClr>
              <a:buSzPct val="110000"/>
              <a:buNone/>
            </a:pPr>
            <a:r>
              <a:rPr lang="en-US" dirty="0">
                <a:latin typeface="Times New Roman" panose="02020603050405020304" pitchFamily="18" charset="0"/>
                <a:cs typeface="Times New Roman" panose="02020603050405020304" pitchFamily="18" charset="0"/>
              </a:rPr>
              <a:t>			Minimum address: 0000 0000 0000 0000B= 0000H</a:t>
            </a:r>
          </a:p>
          <a:p>
            <a:pPr marL="0" indent="0">
              <a:buClr>
                <a:schemeClr val="bg1"/>
              </a:buClr>
              <a:buSzPct val="110000"/>
              <a:buNone/>
            </a:pPr>
            <a:r>
              <a:rPr lang="en-US" dirty="0">
                <a:latin typeface="Times New Roman" panose="02020603050405020304" pitchFamily="18" charset="0"/>
                <a:cs typeface="Times New Roman" panose="02020603050405020304" pitchFamily="18" charset="0"/>
              </a:rPr>
              <a:t>			Maximum address: 1111 1111 1111 1111B= FFFFH</a:t>
            </a:r>
          </a:p>
          <a:p>
            <a:pPr>
              <a:buClr>
                <a:schemeClr val="tx1"/>
              </a:buClr>
              <a:buSzPct val="11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Each memory location can carry 2 bytes.</a:t>
            </a:r>
          </a:p>
        </p:txBody>
      </p:sp>
    </p:spTree>
    <p:extLst>
      <p:ext uri="{BB962C8B-B14F-4D97-AF65-F5344CB8AC3E}">
        <p14:creationId xmlns:p14="http://schemas.microsoft.com/office/powerpoint/2010/main" val="153575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F27-E3EC-4862-BBF6-5B064916FCD2}"/>
              </a:ext>
            </a:extLst>
          </p:cNvPr>
          <p:cNvSpPr>
            <a:spLocks noGrp="1"/>
          </p:cNvSpPr>
          <p:nvPr>
            <p:ph type="title"/>
          </p:nvPr>
        </p:nvSpPr>
        <p:spPr>
          <a:xfrm>
            <a:off x="646111" y="452718"/>
            <a:ext cx="9404723" cy="1343998"/>
          </a:xfrm>
        </p:spPr>
        <p:txBody>
          <a:bodyPr/>
          <a:lstStyle/>
          <a:p>
            <a:r>
              <a:rPr lang="en-US" dirty="0">
                <a:solidFill>
                  <a:schemeClr val="tx1"/>
                </a:solidFill>
                <a:effectLst>
                  <a:outerShdw blurRad="38100" dist="38100" dir="2700000" algn="tl">
                    <a:srgbClr val="000000">
                      <a:alpha val="43137"/>
                    </a:srgbClr>
                  </a:outerShdw>
                </a:effectLst>
              </a:rPr>
              <a:t>Table: Microcontroller </a:t>
            </a:r>
            <a:r>
              <a:rPr lang="en-US"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On-chip</a:t>
            </a:r>
            <a:r>
              <a:rPr lang="en-US" dirty="0">
                <a:solidFill>
                  <a:schemeClr val="tx1"/>
                </a:solidFill>
                <a:effectLst>
                  <a:outerShdw blurRad="38100" dist="38100" dir="2700000" algn="tl">
                    <a:srgbClr val="000000">
                      <a:alpha val="43137"/>
                    </a:srgbClr>
                  </a:outerShdw>
                </a:effectLst>
              </a:rPr>
              <a:t> ROM Size and Address Space</a:t>
            </a:r>
          </a:p>
        </p:txBody>
      </p:sp>
      <p:graphicFrame>
        <p:nvGraphicFramePr>
          <p:cNvPr id="4" name="Content Placeholder 3">
            <a:extLst>
              <a:ext uri="{FF2B5EF4-FFF2-40B4-BE49-F238E27FC236}">
                <a16:creationId xmlns:a16="http://schemas.microsoft.com/office/drawing/2014/main" id="{D5210198-C74C-4493-82ED-6DB6C6EFBECC}"/>
              </a:ext>
            </a:extLst>
          </p:cNvPr>
          <p:cNvGraphicFramePr>
            <a:graphicFrameLocks noGrp="1"/>
          </p:cNvGraphicFramePr>
          <p:nvPr>
            <p:ph idx="1"/>
            <p:extLst>
              <p:ext uri="{D42A27DB-BD31-4B8C-83A1-F6EECF244321}">
                <p14:modId xmlns:p14="http://schemas.microsoft.com/office/powerpoint/2010/main" val="2092170938"/>
              </p:ext>
            </p:extLst>
          </p:nvPr>
        </p:nvGraphicFramePr>
        <p:xfrm>
          <a:off x="1421296" y="2375975"/>
          <a:ext cx="9013394" cy="3042227"/>
        </p:xfrm>
        <a:graphic>
          <a:graphicData uri="http://schemas.openxmlformats.org/drawingml/2006/table">
            <a:tbl>
              <a:tblPr firstRow="1" firstCol="1" bandRow="1">
                <a:tableStyleId>{5C22544A-7EE6-4342-B048-85BDC9FD1C3A}</a:tableStyleId>
              </a:tblPr>
              <a:tblGrid>
                <a:gridCol w="2275230">
                  <a:extLst>
                    <a:ext uri="{9D8B030D-6E8A-4147-A177-3AD203B41FA5}">
                      <a16:colId xmlns:a16="http://schemas.microsoft.com/office/drawing/2014/main" val="3448936128"/>
                    </a:ext>
                  </a:extLst>
                </a:gridCol>
                <a:gridCol w="2245414">
                  <a:extLst>
                    <a:ext uri="{9D8B030D-6E8A-4147-A177-3AD203B41FA5}">
                      <a16:colId xmlns:a16="http://schemas.microsoft.com/office/drawing/2014/main" val="1930238327"/>
                    </a:ext>
                  </a:extLst>
                </a:gridCol>
                <a:gridCol w="2246375">
                  <a:extLst>
                    <a:ext uri="{9D8B030D-6E8A-4147-A177-3AD203B41FA5}">
                      <a16:colId xmlns:a16="http://schemas.microsoft.com/office/drawing/2014/main" val="4196980904"/>
                    </a:ext>
                  </a:extLst>
                </a:gridCol>
                <a:gridCol w="2246375">
                  <a:extLst>
                    <a:ext uri="{9D8B030D-6E8A-4147-A177-3AD203B41FA5}">
                      <a16:colId xmlns:a16="http://schemas.microsoft.com/office/drawing/2014/main" val="1668945346"/>
                    </a:ext>
                  </a:extLst>
                </a:gridCol>
              </a:tblGrid>
              <a:tr h="645521">
                <a:tc>
                  <a:txBody>
                    <a:bodyPr/>
                    <a:lstStyle/>
                    <a:p>
                      <a:pPr marL="0" marR="0">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solidFill>
                      <a:schemeClr val="accent4">
                        <a:lumMod val="60000"/>
                        <a:lumOff val="40000"/>
                      </a:schemeClr>
                    </a:solidFill>
                  </a:tcPr>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On-chip Code ROM</a:t>
                      </a:r>
                    </a:p>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(Bytes)</a:t>
                      </a:r>
                    </a:p>
                  </a:txBody>
                  <a:tcPr marL="68580" marR="68580" marT="0" marB="0">
                    <a:solidFill>
                      <a:schemeClr val="accent4">
                        <a:lumMod val="60000"/>
                        <a:lumOff val="40000"/>
                      </a:schemeClr>
                    </a:solidFill>
                  </a:tcPr>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Code Address Range</a:t>
                      </a:r>
                    </a:p>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(Hex)</a:t>
                      </a:r>
                    </a:p>
                  </a:txBody>
                  <a:tcPr marL="68580" marR="68580" marT="0" marB="0">
                    <a:solidFill>
                      <a:schemeClr val="accent4">
                        <a:lumMod val="60000"/>
                        <a:lumOff val="40000"/>
                      </a:schemeClr>
                    </a:solidFill>
                  </a:tcPr>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ROM</a:t>
                      </a:r>
                    </a:p>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Organization</a:t>
                      </a:r>
                    </a:p>
                  </a:txBody>
                  <a:tcPr marL="68580" marR="68580" marT="0" marB="0">
                    <a:solidFill>
                      <a:schemeClr val="accent4">
                        <a:lumMod val="60000"/>
                        <a:lumOff val="40000"/>
                      </a:schemeClr>
                    </a:solidFill>
                  </a:tcPr>
                </a:tc>
                <a:extLst>
                  <a:ext uri="{0D108BD9-81ED-4DB2-BD59-A6C34878D82A}">
                    <a16:rowId xmlns:a16="http://schemas.microsoft.com/office/drawing/2014/main" val="1298317835"/>
                  </a:ext>
                </a:extLst>
              </a:tr>
              <a:tr h="399451">
                <a:tc>
                  <a:txBody>
                    <a:bodyPr/>
                    <a:lstStyle/>
                    <a:p>
                      <a:pPr marL="0" marR="0">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ATtiny25</a:t>
                      </a:r>
                    </a:p>
                  </a:txBody>
                  <a:tcPr marL="68580" marR="68580" marT="0" marB="0">
                    <a:solidFill>
                      <a:schemeClr val="accent4">
                        <a:lumMod val="60000"/>
                        <a:lumOff val="40000"/>
                      </a:schemeClr>
                    </a:solidFill>
                  </a:tcPr>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2K</a:t>
                      </a:r>
                    </a:p>
                  </a:txBody>
                  <a:tcPr marL="68580" marR="68580" marT="0" marB="0"/>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00000-003FF</a:t>
                      </a:r>
                    </a:p>
                  </a:txBody>
                  <a:tcPr marL="68580" marR="68580" marT="0" marB="0"/>
                </a:tc>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Calibri" panose="020F0502020204030204" pitchFamily="34" charset="0"/>
                          <a:cs typeface="Calibri" panose="020F0502020204030204" pitchFamily="34" charset="0"/>
                        </a:rPr>
                        <a:t>1K*2 bytes</a:t>
                      </a:r>
                    </a:p>
                  </a:txBody>
                  <a:tcPr marL="68580" marR="68580" marT="0" marB="0"/>
                </a:tc>
                <a:extLst>
                  <a:ext uri="{0D108BD9-81ED-4DB2-BD59-A6C34878D82A}">
                    <a16:rowId xmlns:a16="http://schemas.microsoft.com/office/drawing/2014/main" val="3996426922"/>
                  </a:ext>
                </a:extLst>
              </a:tr>
              <a:tr h="399451">
                <a:tc>
                  <a:txBody>
                    <a:bodyPr/>
                    <a:lstStyle/>
                    <a:p>
                      <a:pPr marL="0" marR="0">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ATmega8</a:t>
                      </a:r>
                    </a:p>
                  </a:txBody>
                  <a:tcPr marL="68580" marR="68580" marT="0" marB="0">
                    <a:solidFill>
                      <a:schemeClr val="accent4">
                        <a:lumMod val="60000"/>
                        <a:lumOff val="40000"/>
                      </a:schemeClr>
                    </a:solidFill>
                  </a:tcPr>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8K</a:t>
                      </a:r>
                    </a:p>
                  </a:txBody>
                  <a:tcPr marL="68580" marR="68580" marT="0" marB="0"/>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00000-00FFF</a:t>
                      </a:r>
                    </a:p>
                  </a:txBody>
                  <a:tcPr marL="68580" marR="68580" marT="0" marB="0"/>
                </a:tc>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Calibri" panose="020F0502020204030204" pitchFamily="34" charset="0"/>
                          <a:cs typeface="Calibri" panose="020F0502020204030204" pitchFamily="34" charset="0"/>
                        </a:rPr>
                        <a:t>4K*2 bytes</a:t>
                      </a:r>
                    </a:p>
                  </a:txBody>
                  <a:tcPr marL="68580" marR="68580" marT="0" marB="0"/>
                </a:tc>
                <a:extLst>
                  <a:ext uri="{0D108BD9-81ED-4DB2-BD59-A6C34878D82A}">
                    <a16:rowId xmlns:a16="http://schemas.microsoft.com/office/drawing/2014/main" val="1711257953"/>
                  </a:ext>
                </a:extLst>
              </a:tr>
              <a:tr h="399451">
                <a:tc>
                  <a:txBody>
                    <a:bodyPr/>
                    <a:lstStyle/>
                    <a:p>
                      <a:pPr marL="0" marR="0">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ATmega32</a:t>
                      </a:r>
                    </a:p>
                  </a:txBody>
                  <a:tcPr marL="68580" marR="68580" marT="0" marB="0">
                    <a:solidFill>
                      <a:schemeClr val="accent4">
                        <a:lumMod val="60000"/>
                        <a:lumOff val="40000"/>
                      </a:schemeClr>
                    </a:solidFill>
                  </a:tcPr>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32K</a:t>
                      </a:r>
                    </a:p>
                  </a:txBody>
                  <a:tcPr marL="68580" marR="68580" marT="0" marB="0"/>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00000-03FFF</a:t>
                      </a:r>
                    </a:p>
                  </a:txBody>
                  <a:tcPr marL="68580" marR="68580" marT="0" marB="0"/>
                </a:tc>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Calibri" panose="020F0502020204030204" pitchFamily="34" charset="0"/>
                          <a:cs typeface="Calibri" panose="020F0502020204030204" pitchFamily="34" charset="0"/>
                        </a:rPr>
                        <a:t>16K*2 bytes</a:t>
                      </a:r>
                    </a:p>
                  </a:txBody>
                  <a:tcPr marL="68580" marR="68580" marT="0" marB="0"/>
                </a:tc>
                <a:extLst>
                  <a:ext uri="{0D108BD9-81ED-4DB2-BD59-A6C34878D82A}">
                    <a16:rowId xmlns:a16="http://schemas.microsoft.com/office/drawing/2014/main" val="978782490"/>
                  </a:ext>
                </a:extLst>
              </a:tr>
              <a:tr h="399451">
                <a:tc>
                  <a:txBody>
                    <a:bodyPr/>
                    <a:lstStyle/>
                    <a:p>
                      <a:pPr marL="0" marR="0">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ATmega64</a:t>
                      </a:r>
                    </a:p>
                  </a:txBody>
                  <a:tcPr marL="68580" marR="68580" marT="0" marB="0">
                    <a:solidFill>
                      <a:schemeClr val="accent4">
                        <a:lumMod val="60000"/>
                        <a:lumOff val="40000"/>
                      </a:schemeClr>
                    </a:solidFill>
                  </a:tcPr>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64K</a:t>
                      </a:r>
                    </a:p>
                  </a:txBody>
                  <a:tcPr marL="68580" marR="68580" marT="0" marB="0"/>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00000-07FFF</a:t>
                      </a:r>
                    </a:p>
                  </a:txBody>
                  <a:tcPr marL="68580" marR="68580" marT="0" marB="0"/>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32K*2 bytes</a:t>
                      </a:r>
                    </a:p>
                  </a:txBody>
                  <a:tcPr marL="68580" marR="68580" marT="0" marB="0"/>
                </a:tc>
                <a:extLst>
                  <a:ext uri="{0D108BD9-81ED-4DB2-BD59-A6C34878D82A}">
                    <a16:rowId xmlns:a16="http://schemas.microsoft.com/office/drawing/2014/main" val="1340502202"/>
                  </a:ext>
                </a:extLst>
              </a:tr>
              <a:tr h="399451">
                <a:tc>
                  <a:txBody>
                    <a:bodyPr/>
                    <a:lstStyle/>
                    <a:p>
                      <a:pPr marL="0" marR="0">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ATmega128</a:t>
                      </a:r>
                    </a:p>
                  </a:txBody>
                  <a:tcPr marL="68580" marR="68580" marT="0" marB="0">
                    <a:solidFill>
                      <a:schemeClr val="accent4">
                        <a:lumMod val="60000"/>
                        <a:lumOff val="40000"/>
                      </a:schemeClr>
                    </a:solidFill>
                  </a:tcPr>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128K</a:t>
                      </a:r>
                    </a:p>
                  </a:txBody>
                  <a:tcPr marL="68580" marR="68580" marT="0" marB="0"/>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00000-0FFFF</a:t>
                      </a:r>
                    </a:p>
                  </a:txBody>
                  <a:tcPr marL="68580" marR="68580" marT="0" marB="0"/>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64K*2 bytes</a:t>
                      </a:r>
                    </a:p>
                  </a:txBody>
                  <a:tcPr marL="68580" marR="68580" marT="0" marB="0"/>
                </a:tc>
                <a:extLst>
                  <a:ext uri="{0D108BD9-81ED-4DB2-BD59-A6C34878D82A}">
                    <a16:rowId xmlns:a16="http://schemas.microsoft.com/office/drawing/2014/main" val="1640290350"/>
                  </a:ext>
                </a:extLst>
              </a:tr>
              <a:tr h="399451">
                <a:tc>
                  <a:txBody>
                    <a:bodyPr/>
                    <a:lstStyle/>
                    <a:p>
                      <a:pPr marL="0" marR="0">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ATmega256</a:t>
                      </a:r>
                    </a:p>
                  </a:txBody>
                  <a:tcPr marL="68580" marR="68580" marT="0" marB="0">
                    <a:solidFill>
                      <a:schemeClr val="accent4">
                        <a:lumMod val="60000"/>
                        <a:lumOff val="40000"/>
                      </a:schemeClr>
                    </a:solidFill>
                  </a:tcPr>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256K</a:t>
                      </a:r>
                    </a:p>
                  </a:txBody>
                  <a:tcPr marL="68580" marR="68580" marT="0" marB="0"/>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00000-1FFFF</a:t>
                      </a:r>
                    </a:p>
                  </a:txBody>
                  <a:tcPr marL="68580" marR="68580" marT="0" marB="0"/>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128K*2 bytes</a:t>
                      </a:r>
                    </a:p>
                  </a:txBody>
                  <a:tcPr marL="68580" marR="68580" marT="0" marB="0"/>
                </a:tc>
                <a:extLst>
                  <a:ext uri="{0D108BD9-81ED-4DB2-BD59-A6C34878D82A}">
                    <a16:rowId xmlns:a16="http://schemas.microsoft.com/office/drawing/2014/main" val="193291322"/>
                  </a:ext>
                </a:extLst>
              </a:tr>
            </a:tbl>
          </a:graphicData>
        </a:graphic>
      </p:graphicFrame>
      <p:sp>
        <p:nvSpPr>
          <p:cNvPr id="5" name="Rectangle 1">
            <a:extLst>
              <a:ext uri="{FF2B5EF4-FFF2-40B4-BE49-F238E27FC236}">
                <a16:creationId xmlns:a16="http://schemas.microsoft.com/office/drawing/2014/main" id="{AD778057-82FE-4E44-9F47-9305A141212D}"/>
              </a:ext>
            </a:extLst>
          </p:cNvPr>
          <p:cNvSpPr>
            <a:spLocks noChangeArrowheads="1"/>
          </p:cNvSpPr>
          <p:nvPr/>
        </p:nvSpPr>
        <p:spPr bwMode="auto">
          <a:xfrm>
            <a:off x="-3007253" y="-358525"/>
            <a:ext cx="18447561" cy="974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7093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8612-3DF1-4174-8FEC-ED6FF72B393F}"/>
              </a:ext>
            </a:extLst>
          </p:cNvPr>
          <p:cNvSpPr>
            <a:spLocks noGrp="1"/>
          </p:cNvSpPr>
          <p:nvPr>
            <p:ph type="title"/>
          </p:nvPr>
        </p:nvSpPr>
        <p:spPr>
          <a:xfrm>
            <a:off x="646111" y="452718"/>
            <a:ext cx="9404723" cy="1343998"/>
          </a:xfrm>
        </p:spPr>
        <p:txBody>
          <a:bodyPr/>
          <a:lstStyle/>
          <a:p>
            <a:r>
              <a:rPr lang="en-US" dirty="0">
                <a:solidFill>
                  <a:schemeClr val="tx1"/>
                </a:solidFill>
                <a:effectLst>
                  <a:outerShdw blurRad="38100" dist="38100" dir="2700000" algn="tl">
                    <a:srgbClr val="000000">
                      <a:alpha val="43137"/>
                    </a:srgbClr>
                  </a:outerShdw>
                </a:effectLst>
              </a:rPr>
              <a:t>Where the microcontroller wakes up when it is powered up</a:t>
            </a:r>
          </a:p>
        </p:txBody>
      </p:sp>
      <p:sp>
        <p:nvSpPr>
          <p:cNvPr id="3" name="Content Placeholder 2">
            <a:extLst>
              <a:ext uri="{FF2B5EF4-FFF2-40B4-BE49-F238E27FC236}">
                <a16:creationId xmlns:a16="http://schemas.microsoft.com/office/drawing/2014/main" id="{99EB24B4-E076-40B1-93F0-1C0E770E4DF7}"/>
              </a:ext>
            </a:extLst>
          </p:cNvPr>
          <p:cNvSpPr>
            <a:spLocks noGrp="1"/>
          </p:cNvSpPr>
          <p:nvPr>
            <p:ph idx="1"/>
          </p:nvPr>
        </p:nvSpPr>
        <p:spPr>
          <a:xfrm>
            <a:off x="645132" y="2005264"/>
            <a:ext cx="10454668" cy="4243136"/>
          </a:xfrm>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In the case of the microcontroller(that is, all members regardless of the family and variation), the microcontroller wakes up at memory address 0000 when it is powered. By powering up it is meant that V</a:t>
            </a:r>
            <a:r>
              <a:rPr lang="en-US" baseline="-25000" dirty="0">
                <a:latin typeface="Calibri" panose="020F0502020204030204" pitchFamily="34" charset="0"/>
                <a:ea typeface="Calibri" panose="020F0502020204030204" pitchFamily="34" charset="0"/>
                <a:cs typeface="Calibri" panose="020F0502020204030204" pitchFamily="34" charset="0"/>
              </a:rPr>
              <a:t>CC</a:t>
            </a:r>
            <a:r>
              <a:rPr lang="en-US" dirty="0">
                <a:latin typeface="Calibri" panose="020F0502020204030204" pitchFamily="34" charset="0"/>
                <a:ea typeface="Calibri" panose="020F0502020204030204" pitchFamily="34" charset="0"/>
                <a:cs typeface="Calibri" panose="020F0502020204030204" pitchFamily="34" charset="0"/>
              </a:rPr>
              <a:t> is applied to the RESET pin.</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In other words, when the microcontroller is powered up, the program counter has the value of 0000 in it. This means that it expects the first opcode to be stored at ROM address $00000. </a:t>
            </a:r>
            <a:br>
              <a:rPr lang="en-US" dirty="0">
                <a:latin typeface="Calibri" panose="020F0502020204030204" pitchFamily="34" charset="0"/>
                <a:ea typeface="Calibri" panose="020F0502020204030204" pitchFamily="34" charset="0"/>
                <a:cs typeface="Calibri" panose="020F0502020204030204" pitchFamily="34" charset="0"/>
              </a:rPr>
            </a:b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For this reason, in the microcontroller system, the first must be burned into memory location $00000 of program ROM because this is where it looks for the first instruction when it is booted.</a:t>
            </a:r>
          </a:p>
        </p:txBody>
      </p:sp>
    </p:spTree>
    <p:extLst>
      <p:ext uri="{BB962C8B-B14F-4D97-AF65-F5344CB8AC3E}">
        <p14:creationId xmlns:p14="http://schemas.microsoft.com/office/powerpoint/2010/main" val="60185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C7F0-5F2D-4328-8B27-787D8C18832B}"/>
              </a:ext>
            </a:extLst>
          </p:cNvPr>
          <p:cNvSpPr>
            <a:spLocks noGrp="1"/>
          </p:cNvSpPr>
          <p:nvPr>
            <p:ph type="title"/>
          </p:nvPr>
        </p:nvSpPr>
        <p:spPr>
          <a:xfrm>
            <a:off x="646111" y="452718"/>
            <a:ext cx="9404723" cy="885015"/>
          </a:xfrm>
        </p:spPr>
        <p:txBody>
          <a:bodyPr/>
          <a:lstStyle/>
          <a:p>
            <a:r>
              <a:rPr lang="en-US" dirty="0">
                <a:solidFill>
                  <a:schemeClr val="tx1"/>
                </a:solidFill>
                <a:effectLst>
                  <a:outerShdw blurRad="38100" dist="38100" dir="2700000" algn="tl">
                    <a:srgbClr val="000000">
                      <a:alpha val="43137"/>
                    </a:srgbClr>
                  </a:outerShdw>
                </a:effectLst>
              </a:rPr>
              <a:t>Placing code in program ROM</a:t>
            </a:r>
          </a:p>
        </p:txBody>
      </p:sp>
      <p:sp>
        <p:nvSpPr>
          <p:cNvPr id="3" name="Content Placeholder 2">
            <a:extLst>
              <a:ext uri="{FF2B5EF4-FFF2-40B4-BE49-F238E27FC236}">
                <a16:creationId xmlns:a16="http://schemas.microsoft.com/office/drawing/2014/main" id="{CF90BB78-8480-4FAA-A1B0-F83E472DDF6C}"/>
              </a:ext>
            </a:extLst>
          </p:cNvPr>
          <p:cNvSpPr>
            <a:spLocks noGrp="1"/>
          </p:cNvSpPr>
          <p:nvPr>
            <p:ph idx="1"/>
          </p:nvPr>
        </p:nvSpPr>
        <p:spPr>
          <a:xfrm>
            <a:off x="645130" y="1430868"/>
            <a:ext cx="10480070" cy="4974414"/>
          </a:xfrm>
        </p:spPr>
        <p:txBody>
          <a:bodyPr>
            <a:normAutofit lnSpcReduction="10000"/>
          </a:bodyPr>
          <a:lstStyle/>
          <a:p>
            <a:pPr marL="0" indent="0">
              <a:buNone/>
            </a:pPr>
            <a:r>
              <a:rPr lang="en-US" dirty="0"/>
              <a:t>The list file of a sample program is examined and showed how the code is placed into the Flash ROM of the AVR chip. The opcode and the operand for each instruction are listed on the left side of the list file.</a:t>
            </a:r>
          </a:p>
          <a:p>
            <a:pPr marL="0" indent="0">
              <a:buNone/>
            </a:pPr>
            <a:r>
              <a:rPr lang="en-US" dirty="0"/>
              <a:t>After the program is burned into ROM of an </a:t>
            </a:r>
          </a:p>
          <a:p>
            <a:pPr marL="0" indent="0">
              <a:buNone/>
            </a:pPr>
            <a:r>
              <a:rPr lang="en-US" dirty="0"/>
              <a:t>AVR family member such as ATmega32 or </a:t>
            </a:r>
          </a:p>
          <a:p>
            <a:pPr marL="0" indent="0">
              <a:buNone/>
            </a:pPr>
            <a:r>
              <a:rPr lang="en-US" dirty="0"/>
              <a:t>ATtiny11, the opcode and operand are placed </a:t>
            </a:r>
          </a:p>
          <a:p>
            <a:pPr marL="0" indent="0">
              <a:buNone/>
            </a:pPr>
            <a:r>
              <a:rPr lang="en-US" dirty="0"/>
              <a:t>in ROM memory locations starting at 0000.</a:t>
            </a:r>
          </a:p>
          <a:p>
            <a:pPr marL="0" indent="0">
              <a:buNone/>
            </a:pPr>
            <a:r>
              <a:rPr lang="en-US" dirty="0"/>
              <a:t>The list shows that address 0000 contains </a:t>
            </a:r>
          </a:p>
          <a:p>
            <a:pPr marL="0" indent="0">
              <a:buNone/>
            </a:pPr>
            <a:r>
              <a:rPr lang="en-US" dirty="0"/>
              <a:t>E205, which is the opcode for moving a value </a:t>
            </a:r>
          </a:p>
          <a:p>
            <a:pPr marL="0" indent="0">
              <a:buNone/>
            </a:pPr>
            <a:r>
              <a:rPr lang="en-US" dirty="0"/>
              <a:t>in R16, and the operand to be moved to R16.</a:t>
            </a:r>
          </a:p>
          <a:p>
            <a:pPr marL="0" indent="0">
              <a:buNone/>
            </a:pPr>
            <a:r>
              <a:rPr lang="en-US" dirty="0"/>
              <a:t>Therefore, the instruction </a:t>
            </a:r>
            <a:r>
              <a:rPr lang="en-US" dirty="0">
                <a:solidFill>
                  <a:schemeClr val="tx2">
                    <a:lumMod val="60000"/>
                    <a:lumOff val="40000"/>
                  </a:schemeClr>
                </a:solidFill>
              </a:rPr>
              <a:t>“LDI R16, 0X25” </a:t>
            </a:r>
            <a:r>
              <a:rPr lang="en-US" dirty="0"/>
              <a:t>has a </a:t>
            </a:r>
          </a:p>
          <a:p>
            <a:pPr marL="0" indent="0">
              <a:buNone/>
            </a:pPr>
            <a:r>
              <a:rPr lang="en-US" dirty="0"/>
              <a:t>machine code of “E205”, where E is the opcode </a:t>
            </a:r>
          </a:p>
          <a:p>
            <a:pPr marL="0" indent="0">
              <a:buNone/>
            </a:pPr>
            <a:r>
              <a:rPr lang="en-US" dirty="0"/>
              <a:t>and 205 is the operand. </a:t>
            </a:r>
          </a:p>
        </p:txBody>
      </p:sp>
      <p:sp>
        <p:nvSpPr>
          <p:cNvPr id="4" name="TextBox 3">
            <a:extLst>
              <a:ext uri="{FF2B5EF4-FFF2-40B4-BE49-F238E27FC236}">
                <a16:creationId xmlns:a16="http://schemas.microsoft.com/office/drawing/2014/main" id="{DD000228-A73E-4EC2-9E86-1FCE517C7518}"/>
              </a:ext>
            </a:extLst>
          </p:cNvPr>
          <p:cNvSpPr txBox="1"/>
          <p:nvPr/>
        </p:nvSpPr>
        <p:spPr>
          <a:xfrm>
            <a:off x="5885165" y="2548467"/>
            <a:ext cx="6256866" cy="4247317"/>
          </a:xfrm>
          <a:prstGeom prst="rect">
            <a:avLst/>
          </a:prstGeom>
          <a:solidFill>
            <a:schemeClr val="accent6">
              <a:lumMod val="60000"/>
              <a:lumOff val="40000"/>
            </a:schemeClr>
          </a:solidFill>
        </p:spPr>
        <p:txBody>
          <a:bodyPr wrap="square" rtlCol="0">
            <a:spAutoFit/>
          </a:bodyPr>
          <a:lstStyle/>
          <a:p>
            <a:r>
              <a:rPr lang="en-US" dirty="0"/>
              <a:t>		;AVR Assembly Language Program to Add Some Data</a:t>
            </a:r>
          </a:p>
          <a:p>
            <a:r>
              <a:rPr lang="en-US" dirty="0"/>
              <a:t>		;store SUM in SRAM location 0x300</a:t>
            </a:r>
          </a:p>
          <a:p>
            <a:endParaRPr lang="en-US" dirty="0"/>
          </a:p>
          <a:p>
            <a:r>
              <a:rPr lang="en-US" dirty="0"/>
              <a:t>		.EQU SUM = 0X300			;SRAM loc $300 for SUM</a:t>
            </a:r>
          </a:p>
          <a:p>
            <a:endParaRPr lang="en-US" dirty="0"/>
          </a:p>
          <a:p>
            <a:r>
              <a:rPr lang="en-US" dirty="0"/>
              <a:t>		.ORG 00					;start at address 0</a:t>
            </a:r>
          </a:p>
          <a:p>
            <a:r>
              <a:rPr lang="en-US" dirty="0"/>
              <a:t>		LDI R16, 0x25				;R16= 0x25</a:t>
            </a:r>
          </a:p>
          <a:p>
            <a:r>
              <a:rPr lang="en-US" dirty="0"/>
              <a:t>		LDI R17, $34				;R17= 0x34</a:t>
            </a:r>
          </a:p>
          <a:p>
            <a:r>
              <a:rPr lang="en-US" dirty="0"/>
              <a:t>		LDI R18, 0B00110001		;R18= 0x31</a:t>
            </a:r>
          </a:p>
          <a:p>
            <a:r>
              <a:rPr lang="en-US" dirty="0"/>
              <a:t>		ADD R16, R17				;add R17 to R16</a:t>
            </a:r>
          </a:p>
          <a:p>
            <a:r>
              <a:rPr lang="en-US" dirty="0"/>
              <a:t>		ADD R16, R18				;add R18 to R16</a:t>
            </a:r>
          </a:p>
          <a:p>
            <a:r>
              <a:rPr lang="en-US" dirty="0"/>
              <a:t>		LDI R17, 11				;R17= 0x0B</a:t>
            </a:r>
          </a:p>
          <a:p>
            <a:r>
              <a:rPr lang="en-US" dirty="0"/>
              <a:t>		ADD R16, R17				;add R17 to R16</a:t>
            </a:r>
          </a:p>
          <a:p>
            <a:r>
              <a:rPr lang="en-US" dirty="0"/>
              <a:t>		STS SUM, R16				;save the SUM in loc $300</a:t>
            </a:r>
          </a:p>
          <a:p>
            <a:r>
              <a:rPr lang="en-US" dirty="0"/>
              <a:t>HERE: 	JMP HERE				;stay here forever</a:t>
            </a:r>
          </a:p>
        </p:txBody>
      </p:sp>
    </p:spTree>
    <p:extLst>
      <p:ext uri="{BB962C8B-B14F-4D97-AF65-F5344CB8AC3E}">
        <p14:creationId xmlns:p14="http://schemas.microsoft.com/office/powerpoint/2010/main" val="130002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A043-D8B5-467E-8754-CA42F396219C}"/>
              </a:ext>
            </a:extLst>
          </p:cNvPr>
          <p:cNvSpPr>
            <a:spLocks noGrp="1"/>
          </p:cNvSpPr>
          <p:nvPr>
            <p:ph type="title"/>
          </p:nvPr>
        </p:nvSpPr>
        <p:spPr>
          <a:xfrm>
            <a:off x="122682" y="0"/>
            <a:ext cx="224451" cy="215107"/>
          </a:xfrm>
        </p:spPr>
        <p:txBody>
          <a:bodyPr/>
          <a:lstStyle/>
          <a:p>
            <a:endParaRPr lang="en-US" dirty="0"/>
          </a:p>
        </p:txBody>
      </p:sp>
      <p:sp>
        <p:nvSpPr>
          <p:cNvPr id="6" name="TextBox 5">
            <a:extLst>
              <a:ext uri="{FF2B5EF4-FFF2-40B4-BE49-F238E27FC236}">
                <a16:creationId xmlns:a16="http://schemas.microsoft.com/office/drawing/2014/main" id="{68E43017-DAB6-450B-99D2-AA76D4544B09}"/>
              </a:ext>
            </a:extLst>
          </p:cNvPr>
          <p:cNvSpPr txBox="1"/>
          <p:nvPr/>
        </p:nvSpPr>
        <p:spPr>
          <a:xfrm>
            <a:off x="939799" y="327204"/>
            <a:ext cx="4411135" cy="923330"/>
          </a:xfrm>
          <a:prstGeom prst="rect">
            <a:avLst/>
          </a:prstGeom>
          <a:noFill/>
          <a:ln w="19050">
            <a:solidFill>
              <a:schemeClr val="tx1"/>
            </a:solidFill>
          </a:ln>
        </p:spPr>
        <p:txBody>
          <a:bodyPr wrap="square" rtlCol="0">
            <a:spAutoFit/>
          </a:bodyPr>
          <a:lstStyle/>
          <a:p>
            <a:endParaRPr lang="en-US" dirty="0"/>
          </a:p>
          <a:p>
            <a:endParaRPr lang="en-US" dirty="0"/>
          </a:p>
          <a:p>
            <a:r>
              <a:rPr lang="en-US" dirty="0"/>
              <a:t>	LDI Rd, k	           16&lt;=d&lt;=31, 0&lt;=K&lt;=255</a:t>
            </a:r>
          </a:p>
        </p:txBody>
      </p:sp>
      <p:graphicFrame>
        <p:nvGraphicFramePr>
          <p:cNvPr id="5" name="Content Placeholder 4">
            <a:extLst>
              <a:ext uri="{FF2B5EF4-FFF2-40B4-BE49-F238E27FC236}">
                <a16:creationId xmlns:a16="http://schemas.microsoft.com/office/drawing/2014/main" id="{15979DBB-6849-4B00-A1E2-F4AE2302909B}"/>
              </a:ext>
            </a:extLst>
          </p:cNvPr>
          <p:cNvGraphicFramePr>
            <a:graphicFrameLocks noGrp="1"/>
          </p:cNvGraphicFramePr>
          <p:nvPr>
            <p:ph idx="1"/>
            <p:extLst>
              <p:ext uri="{D42A27DB-BD31-4B8C-83A1-F6EECF244321}">
                <p14:modId xmlns:p14="http://schemas.microsoft.com/office/powerpoint/2010/main" val="2921225296"/>
              </p:ext>
            </p:extLst>
          </p:nvPr>
        </p:nvGraphicFramePr>
        <p:xfrm>
          <a:off x="1028700" y="423863"/>
          <a:ext cx="4229100" cy="365760"/>
        </p:xfrm>
        <a:graphic>
          <a:graphicData uri="http://schemas.openxmlformats.org/drawingml/2006/table">
            <a:tbl>
              <a:tblPr firstRow="1" bandRow="1">
                <a:tableStyleId>{5C22544A-7EE6-4342-B048-85BDC9FD1C3A}</a:tableStyleId>
              </a:tblPr>
              <a:tblGrid>
                <a:gridCol w="981119">
                  <a:extLst>
                    <a:ext uri="{9D8B030D-6E8A-4147-A177-3AD203B41FA5}">
                      <a16:colId xmlns:a16="http://schemas.microsoft.com/office/drawing/2014/main" val="499272875"/>
                    </a:ext>
                  </a:extLst>
                </a:gridCol>
                <a:gridCol w="1024637">
                  <a:extLst>
                    <a:ext uri="{9D8B030D-6E8A-4147-A177-3AD203B41FA5}">
                      <a16:colId xmlns:a16="http://schemas.microsoft.com/office/drawing/2014/main" val="806848322"/>
                    </a:ext>
                  </a:extLst>
                </a:gridCol>
                <a:gridCol w="1024637">
                  <a:extLst>
                    <a:ext uri="{9D8B030D-6E8A-4147-A177-3AD203B41FA5}">
                      <a16:colId xmlns:a16="http://schemas.microsoft.com/office/drawing/2014/main" val="3165613457"/>
                    </a:ext>
                  </a:extLst>
                </a:gridCol>
                <a:gridCol w="1198707">
                  <a:extLst>
                    <a:ext uri="{9D8B030D-6E8A-4147-A177-3AD203B41FA5}">
                      <a16:colId xmlns:a16="http://schemas.microsoft.com/office/drawing/2014/main" val="951732238"/>
                    </a:ext>
                  </a:extLst>
                </a:gridCol>
              </a:tblGrid>
              <a:tr h="338137">
                <a:tc>
                  <a:txBody>
                    <a:bodyPr/>
                    <a:lstStyle/>
                    <a:p>
                      <a:r>
                        <a:rPr lang="en-US" dirty="0">
                          <a:solidFill>
                            <a:schemeClr val="tx1"/>
                          </a:solidFill>
                          <a:latin typeface="+mn-lt"/>
                        </a:rPr>
                        <a:t>  1 1 1 0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latin typeface="+mn-lt"/>
                        </a:rPr>
                        <a:t>   k </a:t>
                      </a:r>
                      <a:r>
                        <a:rPr lang="en-US" dirty="0" err="1">
                          <a:solidFill>
                            <a:schemeClr val="tx1"/>
                          </a:solidFill>
                          <a:latin typeface="+mn-lt"/>
                        </a:rPr>
                        <a:t>k</a:t>
                      </a:r>
                      <a:r>
                        <a:rPr lang="en-US" dirty="0">
                          <a:solidFill>
                            <a:schemeClr val="tx1"/>
                          </a:solidFill>
                          <a:latin typeface="+mn-lt"/>
                        </a:rPr>
                        <a:t> </a:t>
                      </a:r>
                      <a:r>
                        <a:rPr lang="en-US" dirty="0" err="1">
                          <a:solidFill>
                            <a:schemeClr val="tx1"/>
                          </a:solidFill>
                          <a:latin typeface="+mn-lt"/>
                        </a:rPr>
                        <a:t>k</a:t>
                      </a:r>
                      <a:r>
                        <a:rPr lang="en-US" dirty="0">
                          <a:solidFill>
                            <a:schemeClr val="tx1"/>
                          </a:solidFill>
                          <a:latin typeface="+mn-lt"/>
                        </a:rPr>
                        <a:t> </a:t>
                      </a:r>
                      <a:r>
                        <a:rPr lang="en-US" dirty="0" err="1">
                          <a:solidFill>
                            <a:schemeClr val="tx1"/>
                          </a:solidFill>
                          <a:latin typeface="+mn-lt"/>
                        </a:rPr>
                        <a:t>k</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latin typeface="+mn-lt"/>
                        </a:rPr>
                        <a:t>   d </a:t>
                      </a:r>
                      <a:r>
                        <a:rPr lang="en-US" dirty="0" err="1">
                          <a:solidFill>
                            <a:schemeClr val="tx1"/>
                          </a:solidFill>
                          <a:latin typeface="+mn-lt"/>
                        </a:rPr>
                        <a:t>d</a:t>
                      </a:r>
                      <a:r>
                        <a:rPr lang="en-US" dirty="0">
                          <a:solidFill>
                            <a:schemeClr val="tx1"/>
                          </a:solidFill>
                          <a:latin typeface="+mn-lt"/>
                        </a:rPr>
                        <a:t> </a:t>
                      </a:r>
                      <a:r>
                        <a:rPr lang="en-US" dirty="0" err="1">
                          <a:solidFill>
                            <a:schemeClr val="tx1"/>
                          </a:solidFill>
                          <a:latin typeface="+mn-lt"/>
                        </a:rPr>
                        <a:t>d</a:t>
                      </a:r>
                      <a:r>
                        <a:rPr lang="en-US" dirty="0">
                          <a:solidFill>
                            <a:schemeClr val="tx1"/>
                          </a:solidFill>
                          <a:latin typeface="+mn-lt"/>
                        </a:rPr>
                        <a:t> </a:t>
                      </a:r>
                      <a:r>
                        <a:rPr lang="en-US" dirty="0" err="1">
                          <a:solidFill>
                            <a:schemeClr val="tx1"/>
                          </a:solidFill>
                          <a:latin typeface="+mn-lt"/>
                        </a:rPr>
                        <a:t>d</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latin typeface="+mn-lt"/>
                        </a:rPr>
                        <a:t>    k </a:t>
                      </a:r>
                      <a:r>
                        <a:rPr lang="en-US" dirty="0" err="1">
                          <a:solidFill>
                            <a:schemeClr val="tx1"/>
                          </a:solidFill>
                          <a:latin typeface="+mn-lt"/>
                        </a:rPr>
                        <a:t>k</a:t>
                      </a:r>
                      <a:r>
                        <a:rPr lang="en-US" dirty="0">
                          <a:solidFill>
                            <a:schemeClr val="tx1"/>
                          </a:solidFill>
                          <a:latin typeface="+mn-lt"/>
                        </a:rPr>
                        <a:t> </a:t>
                      </a:r>
                      <a:r>
                        <a:rPr lang="en-US" dirty="0" err="1">
                          <a:solidFill>
                            <a:schemeClr val="tx1"/>
                          </a:solidFill>
                          <a:latin typeface="+mn-lt"/>
                        </a:rPr>
                        <a:t>k</a:t>
                      </a:r>
                      <a:r>
                        <a:rPr lang="en-US" dirty="0">
                          <a:solidFill>
                            <a:schemeClr val="tx1"/>
                          </a:solidFill>
                          <a:latin typeface="+mn-lt"/>
                        </a:rPr>
                        <a:t> </a:t>
                      </a:r>
                      <a:r>
                        <a:rPr lang="en-US" dirty="0" err="1">
                          <a:solidFill>
                            <a:schemeClr val="tx1"/>
                          </a:solidFill>
                          <a:latin typeface="+mn-lt"/>
                        </a:rPr>
                        <a:t>k</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4123199"/>
                  </a:ext>
                </a:extLst>
              </a:tr>
            </a:tbl>
          </a:graphicData>
        </a:graphic>
      </p:graphicFrame>
      <p:sp>
        <p:nvSpPr>
          <p:cNvPr id="7" name="TextBox 6">
            <a:extLst>
              <a:ext uri="{FF2B5EF4-FFF2-40B4-BE49-F238E27FC236}">
                <a16:creationId xmlns:a16="http://schemas.microsoft.com/office/drawing/2014/main" id="{00A1D466-FCC0-4361-BB9C-7F7F6F1220AC}"/>
              </a:ext>
            </a:extLst>
          </p:cNvPr>
          <p:cNvSpPr txBox="1"/>
          <p:nvPr/>
        </p:nvSpPr>
        <p:spPr>
          <a:xfrm>
            <a:off x="939799" y="1382778"/>
            <a:ext cx="4411135" cy="646331"/>
          </a:xfrm>
          <a:prstGeom prst="rect">
            <a:avLst/>
          </a:prstGeom>
          <a:noFill/>
        </p:spPr>
        <p:txBody>
          <a:bodyPr wrap="square" rtlCol="0">
            <a:spAutoFit/>
          </a:bodyPr>
          <a:lstStyle/>
          <a:p>
            <a:pPr algn="ctr"/>
            <a:r>
              <a:rPr lang="en-US" dirty="0"/>
              <a:t>Figure 1: The machine code for instruction “LDI Rd, k” in binary</a:t>
            </a:r>
          </a:p>
        </p:txBody>
      </p:sp>
      <p:graphicFrame>
        <p:nvGraphicFramePr>
          <p:cNvPr id="10" name="Table 9">
            <a:extLst>
              <a:ext uri="{FF2B5EF4-FFF2-40B4-BE49-F238E27FC236}">
                <a16:creationId xmlns:a16="http://schemas.microsoft.com/office/drawing/2014/main" id="{BF44653A-3D34-462D-BFAE-00067E448FE2}"/>
              </a:ext>
            </a:extLst>
          </p:cNvPr>
          <p:cNvGraphicFramePr>
            <a:graphicFrameLocks noGrp="1"/>
          </p:cNvGraphicFramePr>
          <p:nvPr>
            <p:extLst>
              <p:ext uri="{D42A27DB-BD31-4B8C-83A1-F6EECF244321}">
                <p14:modId xmlns:p14="http://schemas.microsoft.com/office/powerpoint/2010/main" val="3298572062"/>
              </p:ext>
            </p:extLst>
          </p:nvPr>
        </p:nvGraphicFramePr>
        <p:xfrm>
          <a:off x="5600698" y="327204"/>
          <a:ext cx="4411135" cy="1909415"/>
        </p:xfrm>
        <a:graphic>
          <a:graphicData uri="http://schemas.openxmlformats.org/drawingml/2006/table">
            <a:tbl>
              <a:tblPr firstRow="1" bandRow="1">
                <a:tableStyleId>{5C22544A-7EE6-4342-B048-85BDC9FD1C3A}</a:tableStyleId>
              </a:tblPr>
              <a:tblGrid>
                <a:gridCol w="2209082">
                  <a:extLst>
                    <a:ext uri="{9D8B030D-6E8A-4147-A177-3AD203B41FA5}">
                      <a16:colId xmlns:a16="http://schemas.microsoft.com/office/drawing/2014/main" val="1746191674"/>
                    </a:ext>
                  </a:extLst>
                </a:gridCol>
                <a:gridCol w="2202053">
                  <a:extLst>
                    <a:ext uri="{9D8B030D-6E8A-4147-A177-3AD203B41FA5}">
                      <a16:colId xmlns:a16="http://schemas.microsoft.com/office/drawing/2014/main" val="1618882328"/>
                    </a:ext>
                  </a:extLst>
                </a:gridCol>
              </a:tblGrid>
              <a:tr h="995015">
                <a:tc>
                  <a:txBody>
                    <a:bodyPr/>
                    <a:lstStyle/>
                    <a:p>
                      <a:pPr algn="ctr"/>
                      <a:endParaRPr lang="en-US" b="1" dirty="0"/>
                    </a:p>
                    <a:p>
                      <a:pPr algn="ctr"/>
                      <a:endParaRPr lang="en-US" b="1" dirty="0">
                        <a:solidFill>
                          <a:schemeClr val="lt1"/>
                        </a:solidFill>
                      </a:endParaRPr>
                    </a:p>
                    <a:p>
                      <a:pPr algn="ctr"/>
                      <a:r>
                        <a:rPr lang="en-US" b="1" dirty="0">
                          <a:solidFill>
                            <a:schemeClr val="tx1"/>
                          </a:solidFill>
                        </a:rPr>
                        <a:t>LDI Rd, k</a:t>
                      </a:r>
                      <a:r>
                        <a:rPr lang="en-US" b="1" baseline="-25000" dirty="0">
                          <a:solidFill>
                            <a:schemeClr val="tx1"/>
                          </a:solidFill>
                        </a:rPr>
                        <a:t>1</a:t>
                      </a:r>
                      <a:r>
                        <a:rPr lang="en-US" b="1" dirty="0">
                          <a:solidFill>
                            <a:schemeClr val="tx1"/>
                          </a:solidFill>
                        </a:rPr>
                        <a:t>k</a:t>
                      </a:r>
                      <a:r>
                        <a:rPr lang="en-US" b="1" baseline="-25000" dirty="0">
                          <a:solidFill>
                            <a:schemeClr val="tx1"/>
                          </a:solidFill>
                        </a:rPr>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a:p>
                    <a:p>
                      <a:pPr algn="ctr"/>
                      <a:endParaRPr lang="en-US" b="1" dirty="0">
                        <a:solidFill>
                          <a:schemeClr val="lt1"/>
                        </a:solidFill>
                      </a:endParaRPr>
                    </a:p>
                    <a:p>
                      <a:pPr algn="ctr"/>
                      <a:r>
                        <a:rPr lang="en-US" b="1" dirty="0">
                          <a:solidFill>
                            <a:schemeClr val="tx1"/>
                          </a:solidFill>
                        </a:rPr>
                        <a:t>LDI R16, 0x25</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7775512"/>
                  </a:ext>
                </a:extLst>
              </a:tr>
              <a:tr h="820755">
                <a:tc>
                  <a:txBody>
                    <a:bodyPr/>
                    <a:lstStyle/>
                    <a:p>
                      <a:pPr algn="ctr"/>
                      <a:endParaRPr lang="en-US" b="1" dirty="0"/>
                    </a:p>
                    <a:p>
                      <a:pPr algn="ctr"/>
                      <a:endParaRPr lang="en-US" b="1" dirty="0">
                        <a:solidFill>
                          <a:schemeClr val="dk1"/>
                        </a:solidFill>
                      </a:endParaRPr>
                    </a:p>
                    <a:p>
                      <a:pPr algn="ctr"/>
                      <a:r>
                        <a:rPr lang="en-US" b="1" dirty="0">
                          <a:solidFill>
                            <a:schemeClr val="tx1"/>
                          </a:solidFill>
                        </a:rPr>
                        <a:t>LDI R17, 0x34</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a:p>
                    <a:p>
                      <a:pPr algn="ctr"/>
                      <a:endParaRPr lang="en-US" b="1" dirty="0"/>
                    </a:p>
                    <a:p>
                      <a:pPr algn="ctr"/>
                      <a:r>
                        <a:rPr lang="en-US" b="1" dirty="0"/>
                        <a:t>LDI R18, 0x31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306777"/>
                  </a:ext>
                </a:extLst>
              </a:tr>
            </a:tbl>
          </a:graphicData>
        </a:graphic>
      </p:graphicFrame>
      <p:graphicFrame>
        <p:nvGraphicFramePr>
          <p:cNvPr id="11" name="Table 10">
            <a:extLst>
              <a:ext uri="{FF2B5EF4-FFF2-40B4-BE49-F238E27FC236}">
                <a16:creationId xmlns:a16="http://schemas.microsoft.com/office/drawing/2014/main" id="{337CC276-414A-4FBD-AE84-F3A9C84CE413}"/>
              </a:ext>
            </a:extLst>
          </p:cNvPr>
          <p:cNvGraphicFramePr>
            <a:graphicFrameLocks noGrp="1"/>
          </p:cNvGraphicFramePr>
          <p:nvPr>
            <p:extLst>
              <p:ext uri="{D42A27DB-BD31-4B8C-83A1-F6EECF244321}">
                <p14:modId xmlns:p14="http://schemas.microsoft.com/office/powerpoint/2010/main" val="4234808391"/>
              </p:ext>
            </p:extLst>
          </p:nvPr>
        </p:nvGraphicFramePr>
        <p:xfrm>
          <a:off x="5850467" y="423863"/>
          <a:ext cx="1676400" cy="37084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97513384"/>
                    </a:ext>
                  </a:extLst>
                </a:gridCol>
                <a:gridCol w="838200">
                  <a:extLst>
                    <a:ext uri="{9D8B030D-6E8A-4147-A177-3AD203B41FA5}">
                      <a16:colId xmlns:a16="http://schemas.microsoft.com/office/drawing/2014/main" val="2999823027"/>
                    </a:ext>
                  </a:extLst>
                </a:gridCol>
              </a:tblGrid>
              <a:tr h="370840">
                <a:tc>
                  <a:txBody>
                    <a:bodyPr/>
                    <a:lstStyle/>
                    <a:p>
                      <a:r>
                        <a:rPr lang="en-US" dirty="0">
                          <a:solidFill>
                            <a:schemeClr val="tx1"/>
                          </a:solidFill>
                          <a:latin typeface="+mn-lt"/>
                        </a:rPr>
                        <a:t>  E   k</a:t>
                      </a:r>
                      <a:r>
                        <a:rPr lang="en-US" baseline="-25000" dirty="0">
                          <a:solidFill>
                            <a:schemeClr val="tx1"/>
                          </a:solidFill>
                          <a:latin typeface="+mn-lt"/>
                        </a:rPr>
                        <a:t>1</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latin typeface="+mn-lt"/>
                        </a:rPr>
                        <a:t> D   k</a:t>
                      </a:r>
                      <a:r>
                        <a:rPr lang="en-US" baseline="-25000" dirty="0">
                          <a:solidFill>
                            <a:schemeClr val="tx1"/>
                          </a:solidFill>
                          <a:latin typeface="+mn-lt"/>
                        </a:rPr>
                        <a:t>0</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3191478"/>
                  </a:ext>
                </a:extLst>
              </a:tr>
            </a:tbl>
          </a:graphicData>
        </a:graphic>
      </p:graphicFrame>
      <p:graphicFrame>
        <p:nvGraphicFramePr>
          <p:cNvPr id="12" name="Table 11">
            <a:extLst>
              <a:ext uri="{FF2B5EF4-FFF2-40B4-BE49-F238E27FC236}">
                <a16:creationId xmlns:a16="http://schemas.microsoft.com/office/drawing/2014/main" id="{F427EDA3-199D-4C06-81CC-26B3EF0638AA}"/>
              </a:ext>
            </a:extLst>
          </p:cNvPr>
          <p:cNvGraphicFramePr>
            <a:graphicFrameLocks noGrp="1"/>
          </p:cNvGraphicFramePr>
          <p:nvPr>
            <p:extLst>
              <p:ext uri="{D42A27DB-BD31-4B8C-83A1-F6EECF244321}">
                <p14:modId xmlns:p14="http://schemas.microsoft.com/office/powerpoint/2010/main" val="2226071373"/>
              </p:ext>
            </p:extLst>
          </p:nvPr>
        </p:nvGraphicFramePr>
        <p:xfrm>
          <a:off x="8114443" y="423863"/>
          <a:ext cx="1727200" cy="370840"/>
        </p:xfrm>
        <a:graphic>
          <a:graphicData uri="http://schemas.openxmlformats.org/drawingml/2006/table">
            <a:tbl>
              <a:tblPr firstRow="1" bandRow="1">
                <a:tableStyleId>{5C22544A-7EE6-4342-B048-85BDC9FD1C3A}</a:tableStyleId>
              </a:tblPr>
              <a:tblGrid>
                <a:gridCol w="863600">
                  <a:extLst>
                    <a:ext uri="{9D8B030D-6E8A-4147-A177-3AD203B41FA5}">
                      <a16:colId xmlns:a16="http://schemas.microsoft.com/office/drawing/2014/main" val="425540362"/>
                    </a:ext>
                  </a:extLst>
                </a:gridCol>
                <a:gridCol w="863600">
                  <a:extLst>
                    <a:ext uri="{9D8B030D-6E8A-4147-A177-3AD203B41FA5}">
                      <a16:colId xmlns:a16="http://schemas.microsoft.com/office/drawing/2014/main" val="1185126835"/>
                    </a:ext>
                  </a:extLst>
                </a:gridCol>
              </a:tblGrid>
              <a:tr h="370840">
                <a:tc>
                  <a:txBody>
                    <a:bodyPr/>
                    <a:lstStyle/>
                    <a:p>
                      <a:r>
                        <a:rPr lang="en-US" dirty="0"/>
                        <a:t>   </a:t>
                      </a:r>
                      <a:r>
                        <a:rPr lang="en-US" dirty="0">
                          <a:solidFill>
                            <a:schemeClr val="tx1"/>
                          </a:solidFill>
                        </a:rPr>
                        <a:t>E   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  </a:t>
                      </a:r>
                      <a:r>
                        <a:rPr lang="en-US" dirty="0">
                          <a:solidFill>
                            <a:schemeClr val="tx1"/>
                          </a:solidFill>
                        </a:rPr>
                        <a:t>0   5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3856153"/>
                  </a:ext>
                </a:extLst>
              </a:tr>
            </a:tbl>
          </a:graphicData>
        </a:graphic>
      </p:graphicFrame>
      <p:graphicFrame>
        <p:nvGraphicFramePr>
          <p:cNvPr id="13" name="Table 12">
            <a:extLst>
              <a:ext uri="{FF2B5EF4-FFF2-40B4-BE49-F238E27FC236}">
                <a16:creationId xmlns:a16="http://schemas.microsoft.com/office/drawing/2014/main" id="{7B917F56-1D9F-4B2F-AFC2-49A95945908E}"/>
              </a:ext>
            </a:extLst>
          </p:cNvPr>
          <p:cNvGraphicFramePr>
            <a:graphicFrameLocks noGrp="1"/>
          </p:cNvGraphicFramePr>
          <p:nvPr>
            <p:extLst>
              <p:ext uri="{D42A27DB-BD31-4B8C-83A1-F6EECF244321}">
                <p14:modId xmlns:p14="http://schemas.microsoft.com/office/powerpoint/2010/main" val="1652332740"/>
              </p:ext>
            </p:extLst>
          </p:nvPr>
        </p:nvGraphicFramePr>
        <p:xfrm>
          <a:off x="5850467" y="1423247"/>
          <a:ext cx="1720445" cy="370840"/>
        </p:xfrm>
        <a:graphic>
          <a:graphicData uri="http://schemas.openxmlformats.org/drawingml/2006/table">
            <a:tbl>
              <a:tblPr firstRow="1" bandRow="1">
                <a:tableStyleId>{5C22544A-7EE6-4342-B048-85BDC9FD1C3A}</a:tableStyleId>
              </a:tblPr>
              <a:tblGrid>
                <a:gridCol w="855133">
                  <a:extLst>
                    <a:ext uri="{9D8B030D-6E8A-4147-A177-3AD203B41FA5}">
                      <a16:colId xmlns:a16="http://schemas.microsoft.com/office/drawing/2014/main" val="186288870"/>
                    </a:ext>
                  </a:extLst>
                </a:gridCol>
                <a:gridCol w="865312">
                  <a:extLst>
                    <a:ext uri="{9D8B030D-6E8A-4147-A177-3AD203B41FA5}">
                      <a16:colId xmlns:a16="http://schemas.microsoft.com/office/drawing/2014/main" val="2638825267"/>
                    </a:ext>
                  </a:extLst>
                </a:gridCol>
              </a:tblGrid>
              <a:tr h="370840">
                <a:tc>
                  <a:txBody>
                    <a:bodyPr/>
                    <a:lstStyle/>
                    <a:p>
                      <a:r>
                        <a:rPr lang="en-US" dirty="0">
                          <a:solidFill>
                            <a:schemeClr val="tx1"/>
                          </a:solidFill>
                        </a:rPr>
                        <a:t>   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  </a:t>
                      </a:r>
                      <a:r>
                        <a:rPr lang="en-US" dirty="0">
                          <a:solidFill>
                            <a:schemeClr val="tx1"/>
                          </a:solidFill>
                        </a:rPr>
                        <a:t>1   4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360930"/>
                  </a:ext>
                </a:extLst>
              </a:tr>
            </a:tbl>
          </a:graphicData>
        </a:graphic>
      </p:graphicFrame>
      <p:graphicFrame>
        <p:nvGraphicFramePr>
          <p:cNvPr id="14" name="Table 13">
            <a:extLst>
              <a:ext uri="{FF2B5EF4-FFF2-40B4-BE49-F238E27FC236}">
                <a16:creationId xmlns:a16="http://schemas.microsoft.com/office/drawing/2014/main" id="{C829B589-C8EE-4ED5-87F6-18F7F863D03C}"/>
              </a:ext>
            </a:extLst>
          </p:cNvPr>
          <p:cNvGraphicFramePr>
            <a:graphicFrameLocks noGrp="1"/>
          </p:cNvGraphicFramePr>
          <p:nvPr>
            <p:extLst>
              <p:ext uri="{D42A27DB-BD31-4B8C-83A1-F6EECF244321}">
                <p14:modId xmlns:p14="http://schemas.microsoft.com/office/powerpoint/2010/main" val="2347536980"/>
              </p:ext>
            </p:extLst>
          </p:nvPr>
        </p:nvGraphicFramePr>
        <p:xfrm>
          <a:off x="8114443" y="1423247"/>
          <a:ext cx="1720446" cy="370840"/>
        </p:xfrm>
        <a:graphic>
          <a:graphicData uri="http://schemas.openxmlformats.org/drawingml/2006/table">
            <a:tbl>
              <a:tblPr firstRow="1" bandRow="1">
                <a:tableStyleId>{5C22544A-7EE6-4342-B048-85BDC9FD1C3A}</a:tableStyleId>
              </a:tblPr>
              <a:tblGrid>
                <a:gridCol w="860223">
                  <a:extLst>
                    <a:ext uri="{9D8B030D-6E8A-4147-A177-3AD203B41FA5}">
                      <a16:colId xmlns:a16="http://schemas.microsoft.com/office/drawing/2014/main" val="369030738"/>
                    </a:ext>
                  </a:extLst>
                </a:gridCol>
                <a:gridCol w="860223">
                  <a:extLst>
                    <a:ext uri="{9D8B030D-6E8A-4147-A177-3AD203B41FA5}">
                      <a16:colId xmlns:a16="http://schemas.microsoft.com/office/drawing/2014/main" val="3135115005"/>
                    </a:ext>
                  </a:extLst>
                </a:gridCol>
              </a:tblGrid>
              <a:tr h="370840">
                <a:tc>
                  <a:txBody>
                    <a:bodyPr/>
                    <a:lstStyle/>
                    <a:p>
                      <a:r>
                        <a:rPr lang="en-US" dirty="0"/>
                        <a:t>   </a:t>
                      </a:r>
                      <a:r>
                        <a:rPr lang="en-US" dirty="0">
                          <a:solidFill>
                            <a:schemeClr val="tx1"/>
                          </a:solidFill>
                        </a:rPr>
                        <a:t>E   3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  </a:t>
                      </a:r>
                      <a:r>
                        <a:rPr lang="en-US" dirty="0">
                          <a:solidFill>
                            <a:schemeClr val="tx1"/>
                          </a:solidFill>
                        </a:rPr>
                        <a:t>2   1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9101130"/>
                  </a:ext>
                </a:extLst>
              </a:tr>
            </a:tbl>
          </a:graphicData>
        </a:graphic>
      </p:graphicFrame>
      <p:sp>
        <p:nvSpPr>
          <p:cNvPr id="15" name="TextBox 14">
            <a:extLst>
              <a:ext uri="{FF2B5EF4-FFF2-40B4-BE49-F238E27FC236}">
                <a16:creationId xmlns:a16="http://schemas.microsoft.com/office/drawing/2014/main" id="{C2459CD2-F8A2-43BB-9EF6-A4F5454F4D56}"/>
              </a:ext>
            </a:extLst>
          </p:cNvPr>
          <p:cNvSpPr txBox="1"/>
          <p:nvPr/>
        </p:nvSpPr>
        <p:spPr>
          <a:xfrm>
            <a:off x="5600698" y="2333278"/>
            <a:ext cx="4411135" cy="646331"/>
          </a:xfrm>
          <a:prstGeom prst="rect">
            <a:avLst/>
          </a:prstGeom>
          <a:noFill/>
        </p:spPr>
        <p:txBody>
          <a:bodyPr wrap="square" rtlCol="0">
            <a:spAutoFit/>
          </a:bodyPr>
          <a:lstStyle/>
          <a:p>
            <a:pPr algn="ctr"/>
            <a:r>
              <a:rPr lang="en-US" dirty="0"/>
              <a:t>Figure 2: The machine code for instruction “LDI Rd, k” in Hex</a:t>
            </a:r>
          </a:p>
        </p:txBody>
      </p:sp>
      <p:sp>
        <p:nvSpPr>
          <p:cNvPr id="16" name="TextBox 15">
            <a:extLst>
              <a:ext uri="{FF2B5EF4-FFF2-40B4-BE49-F238E27FC236}">
                <a16:creationId xmlns:a16="http://schemas.microsoft.com/office/drawing/2014/main" id="{C36DF8D4-2E2C-4E0F-81BA-E9D96588E6CA}"/>
              </a:ext>
            </a:extLst>
          </p:cNvPr>
          <p:cNvSpPr txBox="1"/>
          <p:nvPr/>
        </p:nvSpPr>
        <p:spPr>
          <a:xfrm>
            <a:off x="939799" y="4012811"/>
            <a:ext cx="4411130" cy="646331"/>
          </a:xfrm>
          <a:prstGeom prst="rect">
            <a:avLst/>
          </a:prstGeom>
          <a:noFill/>
        </p:spPr>
        <p:txBody>
          <a:bodyPr wrap="square" rtlCol="0">
            <a:spAutoFit/>
          </a:bodyPr>
          <a:lstStyle/>
          <a:p>
            <a:pPr algn="ctr"/>
            <a:r>
              <a:rPr lang="en-US" dirty="0"/>
              <a:t>Figure 3: The machine code for instruction “ADD Rd, Rd” in binary</a:t>
            </a:r>
          </a:p>
        </p:txBody>
      </p:sp>
      <p:graphicFrame>
        <p:nvGraphicFramePr>
          <p:cNvPr id="17" name="Table 16">
            <a:extLst>
              <a:ext uri="{FF2B5EF4-FFF2-40B4-BE49-F238E27FC236}">
                <a16:creationId xmlns:a16="http://schemas.microsoft.com/office/drawing/2014/main" id="{10578E86-7803-40FC-BEE1-DA4AA1BB8905}"/>
              </a:ext>
            </a:extLst>
          </p:cNvPr>
          <p:cNvGraphicFramePr>
            <a:graphicFrameLocks noGrp="1"/>
          </p:cNvGraphicFramePr>
          <p:nvPr>
            <p:extLst>
              <p:ext uri="{D42A27DB-BD31-4B8C-83A1-F6EECF244321}">
                <p14:modId xmlns:p14="http://schemas.microsoft.com/office/powerpoint/2010/main" val="969690337"/>
              </p:ext>
            </p:extLst>
          </p:nvPr>
        </p:nvGraphicFramePr>
        <p:xfrm>
          <a:off x="1028698" y="3073801"/>
          <a:ext cx="4229104" cy="370840"/>
        </p:xfrm>
        <a:graphic>
          <a:graphicData uri="http://schemas.openxmlformats.org/drawingml/2006/table">
            <a:tbl>
              <a:tblPr firstRow="1" bandRow="1">
                <a:tableStyleId>{5C22544A-7EE6-4342-B048-85BDC9FD1C3A}</a:tableStyleId>
              </a:tblPr>
              <a:tblGrid>
                <a:gridCol w="1057276">
                  <a:extLst>
                    <a:ext uri="{9D8B030D-6E8A-4147-A177-3AD203B41FA5}">
                      <a16:colId xmlns:a16="http://schemas.microsoft.com/office/drawing/2014/main" val="920540186"/>
                    </a:ext>
                  </a:extLst>
                </a:gridCol>
                <a:gridCol w="1057276">
                  <a:extLst>
                    <a:ext uri="{9D8B030D-6E8A-4147-A177-3AD203B41FA5}">
                      <a16:colId xmlns:a16="http://schemas.microsoft.com/office/drawing/2014/main" val="3314988239"/>
                    </a:ext>
                  </a:extLst>
                </a:gridCol>
                <a:gridCol w="1057276">
                  <a:extLst>
                    <a:ext uri="{9D8B030D-6E8A-4147-A177-3AD203B41FA5}">
                      <a16:colId xmlns:a16="http://schemas.microsoft.com/office/drawing/2014/main" val="667336431"/>
                    </a:ext>
                  </a:extLst>
                </a:gridCol>
                <a:gridCol w="1057276">
                  <a:extLst>
                    <a:ext uri="{9D8B030D-6E8A-4147-A177-3AD203B41FA5}">
                      <a16:colId xmlns:a16="http://schemas.microsoft.com/office/drawing/2014/main" val="931424605"/>
                    </a:ext>
                  </a:extLst>
                </a:gridCol>
              </a:tblGrid>
              <a:tr h="370840">
                <a:tc>
                  <a:txBody>
                    <a:bodyPr/>
                    <a:lstStyle/>
                    <a:p>
                      <a:r>
                        <a:rPr lang="en-US" dirty="0"/>
                        <a:t>   </a:t>
                      </a:r>
                      <a:r>
                        <a:rPr lang="en-US" dirty="0">
                          <a:solidFill>
                            <a:schemeClr val="tx1"/>
                          </a:solidFill>
                        </a:rPr>
                        <a:t>0 0 0 0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   </a:t>
                      </a:r>
                      <a:r>
                        <a:rPr lang="en-US" dirty="0">
                          <a:solidFill>
                            <a:schemeClr val="tx1"/>
                          </a:solidFill>
                        </a:rPr>
                        <a:t>1 1 r 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   </a:t>
                      </a:r>
                      <a:r>
                        <a:rPr lang="en-US" dirty="0">
                          <a:solidFill>
                            <a:schemeClr val="tx1"/>
                          </a:solidFill>
                        </a:rPr>
                        <a:t>d </a:t>
                      </a:r>
                      <a:r>
                        <a:rPr lang="en-US" dirty="0" err="1">
                          <a:solidFill>
                            <a:schemeClr val="tx1"/>
                          </a:solidFill>
                        </a:rPr>
                        <a:t>d</a:t>
                      </a:r>
                      <a:r>
                        <a:rPr lang="en-US" dirty="0">
                          <a:solidFill>
                            <a:schemeClr val="tx1"/>
                          </a:solidFill>
                        </a:rPr>
                        <a:t> </a:t>
                      </a:r>
                      <a:r>
                        <a:rPr lang="en-US" dirty="0" err="1">
                          <a:solidFill>
                            <a:schemeClr val="tx1"/>
                          </a:solidFill>
                        </a:rPr>
                        <a:t>d</a:t>
                      </a:r>
                      <a:r>
                        <a:rPr lang="en-US" dirty="0">
                          <a:solidFill>
                            <a:schemeClr val="tx1"/>
                          </a:solidFill>
                        </a:rPr>
                        <a:t> </a:t>
                      </a:r>
                      <a:r>
                        <a:rPr lang="en-US" dirty="0" err="1">
                          <a:solidFill>
                            <a:schemeClr val="tx1"/>
                          </a:solidFill>
                        </a:rPr>
                        <a:t>d</a:t>
                      </a:r>
                      <a:r>
                        <a:rPr lang="en-US" dirty="0">
                          <a:solidFill>
                            <a:schemeClr val="tx1"/>
                          </a:solidFil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 </a:t>
                      </a:r>
                      <a:r>
                        <a:rPr lang="en-US" dirty="0">
                          <a:solidFill>
                            <a:schemeClr val="tx1"/>
                          </a:solidFill>
                        </a:rPr>
                        <a:t>  r </a:t>
                      </a:r>
                      <a:r>
                        <a:rPr lang="en-US" dirty="0" err="1">
                          <a:solidFill>
                            <a:schemeClr val="tx1"/>
                          </a:solidFill>
                        </a:rPr>
                        <a:t>r</a:t>
                      </a:r>
                      <a:r>
                        <a:rPr lang="en-US" dirty="0">
                          <a:solidFill>
                            <a:schemeClr val="tx1"/>
                          </a:solidFill>
                        </a:rPr>
                        <a:t> </a:t>
                      </a:r>
                      <a:r>
                        <a:rPr lang="en-US" dirty="0" err="1">
                          <a:solidFill>
                            <a:schemeClr val="tx1"/>
                          </a:solidFill>
                        </a:rPr>
                        <a:t>r</a:t>
                      </a:r>
                      <a:r>
                        <a:rPr lang="en-US" dirty="0">
                          <a:solidFill>
                            <a:schemeClr val="tx1"/>
                          </a:solidFill>
                        </a:rPr>
                        <a:t> </a:t>
                      </a:r>
                      <a:r>
                        <a:rPr lang="en-US" dirty="0" err="1">
                          <a:solidFill>
                            <a:schemeClr val="tx1"/>
                          </a:solidFill>
                        </a:rPr>
                        <a:t>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2821117"/>
                  </a:ext>
                </a:extLst>
              </a:tr>
            </a:tbl>
          </a:graphicData>
        </a:graphic>
      </p:graphicFrame>
      <p:graphicFrame>
        <p:nvGraphicFramePr>
          <p:cNvPr id="18" name="Table 17">
            <a:extLst>
              <a:ext uri="{FF2B5EF4-FFF2-40B4-BE49-F238E27FC236}">
                <a16:creationId xmlns:a16="http://schemas.microsoft.com/office/drawing/2014/main" id="{D2320BCF-FA9A-4A05-8FFB-C293B0865F72}"/>
              </a:ext>
            </a:extLst>
          </p:cNvPr>
          <p:cNvGraphicFramePr>
            <a:graphicFrameLocks noGrp="1"/>
          </p:cNvGraphicFramePr>
          <p:nvPr>
            <p:extLst>
              <p:ext uri="{D42A27DB-BD31-4B8C-83A1-F6EECF244321}">
                <p14:modId xmlns:p14="http://schemas.microsoft.com/office/powerpoint/2010/main" val="446774171"/>
              </p:ext>
            </p:extLst>
          </p:nvPr>
        </p:nvGraphicFramePr>
        <p:xfrm>
          <a:off x="939799" y="2982076"/>
          <a:ext cx="4411130" cy="1033019"/>
        </p:xfrm>
        <a:graphic>
          <a:graphicData uri="http://schemas.openxmlformats.org/drawingml/2006/table">
            <a:tbl>
              <a:tblPr firstRow="1" bandRow="1">
                <a:tableStyleId>{5C22544A-7EE6-4342-B048-85BDC9FD1C3A}</a:tableStyleId>
              </a:tblPr>
              <a:tblGrid>
                <a:gridCol w="4411130">
                  <a:extLst>
                    <a:ext uri="{9D8B030D-6E8A-4147-A177-3AD203B41FA5}">
                      <a16:colId xmlns:a16="http://schemas.microsoft.com/office/drawing/2014/main" val="3826372288"/>
                    </a:ext>
                  </a:extLst>
                </a:gridCol>
              </a:tblGrid>
              <a:tr h="1033019">
                <a:tc>
                  <a:txBody>
                    <a:bodyPr/>
                    <a:lstStyle/>
                    <a:p>
                      <a:endParaRPr lang="en-US" dirty="0"/>
                    </a:p>
                    <a:p>
                      <a:endParaRPr lang="en-US" dirty="0"/>
                    </a:p>
                    <a:p>
                      <a:r>
                        <a:rPr lang="en-US" dirty="0"/>
                        <a:t>          </a:t>
                      </a:r>
                      <a:r>
                        <a:rPr lang="en-US" dirty="0">
                          <a:solidFill>
                            <a:schemeClr val="tx1"/>
                          </a:solidFill>
                        </a:rPr>
                        <a:t>ADD Rd, Rr           0&lt;=d&lt;=31, 0&lt;=r&lt;=31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283994"/>
                  </a:ext>
                </a:extLst>
              </a:tr>
            </a:tbl>
          </a:graphicData>
        </a:graphic>
      </p:graphicFrame>
      <p:graphicFrame>
        <p:nvGraphicFramePr>
          <p:cNvPr id="19" name="Table 18">
            <a:extLst>
              <a:ext uri="{FF2B5EF4-FFF2-40B4-BE49-F238E27FC236}">
                <a16:creationId xmlns:a16="http://schemas.microsoft.com/office/drawing/2014/main" id="{A292EC43-3B5A-4F2D-9DFB-A30FED2D2458}"/>
              </a:ext>
            </a:extLst>
          </p:cNvPr>
          <p:cNvGraphicFramePr>
            <a:graphicFrameLocks noGrp="1"/>
          </p:cNvGraphicFramePr>
          <p:nvPr>
            <p:extLst>
              <p:ext uri="{D42A27DB-BD31-4B8C-83A1-F6EECF244321}">
                <p14:modId xmlns:p14="http://schemas.microsoft.com/office/powerpoint/2010/main" val="1498616592"/>
              </p:ext>
            </p:extLst>
          </p:nvPr>
        </p:nvGraphicFramePr>
        <p:xfrm>
          <a:off x="5600698" y="2978951"/>
          <a:ext cx="4411130" cy="1059931"/>
        </p:xfrm>
        <a:graphic>
          <a:graphicData uri="http://schemas.openxmlformats.org/drawingml/2006/table">
            <a:tbl>
              <a:tblPr firstRow="1" bandRow="1">
                <a:tableStyleId>{5C22544A-7EE6-4342-B048-85BDC9FD1C3A}</a:tableStyleId>
              </a:tblPr>
              <a:tblGrid>
                <a:gridCol w="2205565">
                  <a:extLst>
                    <a:ext uri="{9D8B030D-6E8A-4147-A177-3AD203B41FA5}">
                      <a16:colId xmlns:a16="http://schemas.microsoft.com/office/drawing/2014/main" val="1685053502"/>
                    </a:ext>
                  </a:extLst>
                </a:gridCol>
                <a:gridCol w="2205565">
                  <a:extLst>
                    <a:ext uri="{9D8B030D-6E8A-4147-A177-3AD203B41FA5}">
                      <a16:colId xmlns:a16="http://schemas.microsoft.com/office/drawing/2014/main" val="1451432833"/>
                    </a:ext>
                  </a:extLst>
                </a:gridCol>
              </a:tblGrid>
              <a:tr h="1059931">
                <a:tc>
                  <a:txBody>
                    <a:bodyPr/>
                    <a:lstStyle/>
                    <a:p>
                      <a:pPr algn="ctr"/>
                      <a:endParaRPr lang="en-US" dirty="0"/>
                    </a:p>
                    <a:p>
                      <a:pPr algn="ctr"/>
                      <a:endParaRPr lang="en-US" dirty="0"/>
                    </a:p>
                    <a:p>
                      <a:pPr algn="ctr"/>
                      <a:r>
                        <a:rPr lang="en-US" dirty="0">
                          <a:solidFill>
                            <a:schemeClr val="tx1"/>
                          </a:solidFill>
                        </a:rPr>
                        <a:t>ADD R16, R17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p>
                      <a:pPr algn="ctr"/>
                      <a:endParaRPr lang="en-US" dirty="0"/>
                    </a:p>
                    <a:p>
                      <a:pPr algn="ctr"/>
                      <a:r>
                        <a:rPr lang="en-US" dirty="0">
                          <a:solidFill>
                            <a:schemeClr val="tx1"/>
                          </a:solidFill>
                        </a:rPr>
                        <a:t>ADD R16, R18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4628621"/>
                  </a:ext>
                </a:extLst>
              </a:tr>
            </a:tbl>
          </a:graphicData>
        </a:graphic>
      </p:graphicFrame>
      <p:graphicFrame>
        <p:nvGraphicFramePr>
          <p:cNvPr id="20" name="Table 19">
            <a:extLst>
              <a:ext uri="{FF2B5EF4-FFF2-40B4-BE49-F238E27FC236}">
                <a16:creationId xmlns:a16="http://schemas.microsoft.com/office/drawing/2014/main" id="{2B0E571C-B1B3-4C32-987E-9FA7A2B4F298}"/>
              </a:ext>
            </a:extLst>
          </p:cNvPr>
          <p:cNvGraphicFramePr>
            <a:graphicFrameLocks noGrp="1"/>
          </p:cNvGraphicFramePr>
          <p:nvPr>
            <p:extLst>
              <p:ext uri="{D42A27DB-BD31-4B8C-83A1-F6EECF244321}">
                <p14:modId xmlns:p14="http://schemas.microsoft.com/office/powerpoint/2010/main" val="903422233"/>
              </p:ext>
            </p:extLst>
          </p:nvPr>
        </p:nvGraphicFramePr>
        <p:xfrm>
          <a:off x="5845375" y="3073801"/>
          <a:ext cx="1681492" cy="370840"/>
        </p:xfrm>
        <a:graphic>
          <a:graphicData uri="http://schemas.openxmlformats.org/drawingml/2006/table">
            <a:tbl>
              <a:tblPr firstRow="1" bandRow="1">
                <a:tableStyleId>{5C22544A-7EE6-4342-B048-85BDC9FD1C3A}</a:tableStyleId>
              </a:tblPr>
              <a:tblGrid>
                <a:gridCol w="840746">
                  <a:extLst>
                    <a:ext uri="{9D8B030D-6E8A-4147-A177-3AD203B41FA5}">
                      <a16:colId xmlns:a16="http://schemas.microsoft.com/office/drawing/2014/main" val="2594339426"/>
                    </a:ext>
                  </a:extLst>
                </a:gridCol>
                <a:gridCol w="840746">
                  <a:extLst>
                    <a:ext uri="{9D8B030D-6E8A-4147-A177-3AD203B41FA5}">
                      <a16:colId xmlns:a16="http://schemas.microsoft.com/office/drawing/2014/main" val="3283153818"/>
                    </a:ext>
                  </a:extLst>
                </a:gridCol>
              </a:tblGrid>
              <a:tr h="370840">
                <a:tc>
                  <a:txBody>
                    <a:bodyPr/>
                    <a:lstStyle/>
                    <a:p>
                      <a:r>
                        <a:rPr lang="en-US" dirty="0"/>
                        <a:t>   </a:t>
                      </a:r>
                      <a:r>
                        <a:rPr lang="en-US" dirty="0">
                          <a:solidFill>
                            <a:schemeClr val="tx1"/>
                          </a:solidFill>
                        </a:rPr>
                        <a:t>0   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   </a:t>
                      </a:r>
                      <a:r>
                        <a:rPr lang="en-US" dirty="0">
                          <a:solidFill>
                            <a:schemeClr val="tx1"/>
                          </a:solidFill>
                        </a:rPr>
                        <a:t>0   1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9496456"/>
                  </a:ext>
                </a:extLst>
              </a:tr>
            </a:tbl>
          </a:graphicData>
        </a:graphic>
      </p:graphicFrame>
      <p:graphicFrame>
        <p:nvGraphicFramePr>
          <p:cNvPr id="21" name="Table 20">
            <a:extLst>
              <a:ext uri="{FF2B5EF4-FFF2-40B4-BE49-F238E27FC236}">
                <a16:creationId xmlns:a16="http://schemas.microsoft.com/office/drawing/2014/main" id="{FDC9EDF3-971E-4E7B-91F5-4934D7A1CED9}"/>
              </a:ext>
            </a:extLst>
          </p:cNvPr>
          <p:cNvGraphicFramePr>
            <a:graphicFrameLocks noGrp="1"/>
          </p:cNvGraphicFramePr>
          <p:nvPr>
            <p:extLst>
              <p:ext uri="{D42A27DB-BD31-4B8C-83A1-F6EECF244321}">
                <p14:modId xmlns:p14="http://schemas.microsoft.com/office/powerpoint/2010/main" val="2444817938"/>
              </p:ext>
            </p:extLst>
          </p:nvPr>
        </p:nvGraphicFramePr>
        <p:xfrm>
          <a:off x="8114443" y="3073801"/>
          <a:ext cx="1676400" cy="37084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4161914896"/>
                    </a:ext>
                  </a:extLst>
                </a:gridCol>
                <a:gridCol w="838200">
                  <a:extLst>
                    <a:ext uri="{9D8B030D-6E8A-4147-A177-3AD203B41FA5}">
                      <a16:colId xmlns:a16="http://schemas.microsoft.com/office/drawing/2014/main" val="3079692324"/>
                    </a:ext>
                  </a:extLst>
                </a:gridCol>
              </a:tblGrid>
              <a:tr h="370840">
                <a:tc>
                  <a:txBody>
                    <a:bodyPr/>
                    <a:lstStyle/>
                    <a:p>
                      <a:r>
                        <a:rPr lang="en-US" dirty="0">
                          <a:solidFill>
                            <a:schemeClr val="tx1"/>
                          </a:solidFill>
                        </a:rPr>
                        <a:t>   0  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   </a:t>
                      </a:r>
                      <a:r>
                        <a:rPr lang="en-US" dirty="0">
                          <a:solidFill>
                            <a:schemeClr val="tx1"/>
                          </a:solidFill>
                        </a:rPr>
                        <a:t>0  2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4729409"/>
                  </a:ext>
                </a:extLst>
              </a:tr>
            </a:tbl>
          </a:graphicData>
        </a:graphic>
      </p:graphicFrame>
      <p:sp>
        <p:nvSpPr>
          <p:cNvPr id="22" name="TextBox 21">
            <a:extLst>
              <a:ext uri="{FF2B5EF4-FFF2-40B4-BE49-F238E27FC236}">
                <a16:creationId xmlns:a16="http://schemas.microsoft.com/office/drawing/2014/main" id="{3B945D30-409A-43DA-973A-1AB2EB45999E}"/>
              </a:ext>
            </a:extLst>
          </p:cNvPr>
          <p:cNvSpPr txBox="1"/>
          <p:nvPr/>
        </p:nvSpPr>
        <p:spPr>
          <a:xfrm>
            <a:off x="5600698" y="4114800"/>
            <a:ext cx="4411130" cy="646331"/>
          </a:xfrm>
          <a:prstGeom prst="rect">
            <a:avLst/>
          </a:prstGeom>
          <a:noFill/>
        </p:spPr>
        <p:txBody>
          <a:bodyPr wrap="square" rtlCol="0">
            <a:spAutoFit/>
          </a:bodyPr>
          <a:lstStyle/>
          <a:p>
            <a:pPr algn="ctr"/>
            <a:r>
              <a:rPr lang="en-US" dirty="0"/>
              <a:t>Figure 4: The machine code for “ADD Rd, Rr” in Hex</a:t>
            </a:r>
          </a:p>
        </p:txBody>
      </p:sp>
      <p:sp>
        <p:nvSpPr>
          <p:cNvPr id="23" name="TextBox 22">
            <a:extLst>
              <a:ext uri="{FF2B5EF4-FFF2-40B4-BE49-F238E27FC236}">
                <a16:creationId xmlns:a16="http://schemas.microsoft.com/office/drawing/2014/main" id="{EDE212BD-DC66-4FBD-8CB8-AAA618F2037E}"/>
              </a:ext>
            </a:extLst>
          </p:cNvPr>
          <p:cNvSpPr txBox="1"/>
          <p:nvPr/>
        </p:nvSpPr>
        <p:spPr>
          <a:xfrm>
            <a:off x="939799" y="4659142"/>
            <a:ext cx="10659534" cy="1754326"/>
          </a:xfrm>
          <a:prstGeom prst="rect">
            <a:avLst/>
          </a:prstGeom>
          <a:noFill/>
        </p:spPr>
        <p:txBody>
          <a:bodyPr wrap="square" rtlCol="0">
            <a:spAutoFit/>
          </a:bodyPr>
          <a:lstStyle/>
          <a:p>
            <a:r>
              <a:rPr lang="en-US" dirty="0"/>
              <a:t>Similarly, the machine code “E314” is located in ROM memory location 0001 and represents the opcode and the operands of the instruction “</a:t>
            </a:r>
            <a:r>
              <a:rPr lang="en-US" dirty="0">
                <a:solidFill>
                  <a:schemeClr val="tx2">
                    <a:lumMod val="60000"/>
                    <a:lumOff val="40000"/>
                  </a:schemeClr>
                </a:solidFill>
              </a:rPr>
              <a:t>LDI R17, $34</a:t>
            </a:r>
            <a:r>
              <a:rPr lang="en-US" dirty="0"/>
              <a:t>”. In the same way, machine code “E321” is located in memory location 0002 and represents the opcode and the operand for the instruction “</a:t>
            </a:r>
            <a:r>
              <a:rPr lang="en-US" dirty="0">
                <a:solidFill>
                  <a:schemeClr val="tx2">
                    <a:lumMod val="60000"/>
                    <a:lumOff val="40000"/>
                  </a:schemeClr>
                </a:solidFill>
              </a:rPr>
              <a:t>LDI R18, 0b00110001</a:t>
            </a:r>
            <a:r>
              <a:rPr lang="en-US" dirty="0"/>
              <a:t>”. The memory location 0003 has the machine code o 0F01, which is the opcode and the operands for the instruction “</a:t>
            </a:r>
            <a:r>
              <a:rPr lang="en-US" dirty="0">
                <a:solidFill>
                  <a:schemeClr val="tx2">
                    <a:lumMod val="60000"/>
                    <a:lumOff val="40000"/>
                  </a:schemeClr>
                </a:solidFill>
              </a:rPr>
              <a:t>ADD R16, R17</a:t>
            </a:r>
            <a:r>
              <a:rPr lang="en-US" dirty="0"/>
              <a:t>”. Similarly, the machine code “0F02” is located in memory location 0004 and represents the opcode and the operands for the instruction “</a:t>
            </a:r>
            <a:r>
              <a:rPr lang="en-US" dirty="0">
                <a:solidFill>
                  <a:schemeClr val="tx2">
                    <a:lumMod val="60000"/>
                    <a:lumOff val="40000"/>
                  </a:schemeClr>
                </a:solidFill>
              </a:rPr>
              <a:t>ADD R16, R18</a:t>
            </a:r>
            <a:r>
              <a:rPr lang="en-US" dirty="0"/>
              <a:t>”.</a:t>
            </a:r>
          </a:p>
        </p:txBody>
      </p:sp>
    </p:spTree>
    <p:extLst>
      <p:ext uri="{BB962C8B-B14F-4D97-AF65-F5344CB8AC3E}">
        <p14:creationId xmlns:p14="http://schemas.microsoft.com/office/powerpoint/2010/main" val="243530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7106-9A3A-4690-910E-C75D3B121EB1}"/>
              </a:ext>
            </a:extLst>
          </p:cNvPr>
          <p:cNvSpPr>
            <a:spLocks noGrp="1"/>
          </p:cNvSpPr>
          <p:nvPr>
            <p:ph type="title"/>
          </p:nvPr>
        </p:nvSpPr>
        <p:spPr>
          <a:xfrm>
            <a:off x="0" y="224118"/>
            <a:ext cx="217489" cy="190749"/>
          </a:xfrm>
        </p:spPr>
        <p:txBody>
          <a:bodyPr/>
          <a:lstStyle/>
          <a:p>
            <a:endParaRPr lang="en-US" dirty="0">
              <a:solidFill>
                <a:schemeClr val="tx1"/>
              </a:solidFill>
            </a:endParaRPr>
          </a:p>
        </p:txBody>
      </p:sp>
      <p:sp>
        <p:nvSpPr>
          <p:cNvPr id="3" name="Content Placeholder 2">
            <a:extLst>
              <a:ext uri="{FF2B5EF4-FFF2-40B4-BE49-F238E27FC236}">
                <a16:creationId xmlns:a16="http://schemas.microsoft.com/office/drawing/2014/main" id="{B8A6C06E-F33C-4280-9898-10E401EB5335}"/>
              </a:ext>
            </a:extLst>
          </p:cNvPr>
          <p:cNvSpPr>
            <a:spLocks noGrp="1"/>
          </p:cNvSpPr>
          <p:nvPr>
            <p:ph idx="1"/>
          </p:nvPr>
        </p:nvSpPr>
        <p:spPr>
          <a:xfrm>
            <a:off x="863600" y="1524000"/>
            <a:ext cx="9186253" cy="4724399"/>
          </a:xfrm>
        </p:spPr>
        <p:txBody>
          <a:bodyPr/>
          <a:lstStyle/>
          <a:p>
            <a:pPr marL="0" indent="0">
              <a:buNone/>
            </a:pPr>
            <a:r>
              <a:rPr lang="en-US" dirty="0">
                <a:latin typeface="+mn-lt"/>
              </a:rPr>
              <a:t>The memory location 0005 has the opcode and the operand for the “</a:t>
            </a:r>
            <a:r>
              <a:rPr lang="en-US" dirty="0">
                <a:solidFill>
                  <a:schemeClr val="tx2">
                    <a:lumMod val="60000"/>
                    <a:lumOff val="40000"/>
                  </a:schemeClr>
                </a:solidFill>
                <a:latin typeface="+mn-lt"/>
              </a:rPr>
              <a:t>LDI R17, 11</a:t>
            </a:r>
            <a:r>
              <a:rPr lang="en-US" dirty="0">
                <a:latin typeface="+mn-lt"/>
              </a:rPr>
              <a:t>” instruction.</a:t>
            </a:r>
          </a:p>
          <a:p>
            <a:pPr marL="0" indent="0">
              <a:buNone/>
            </a:pPr>
            <a:r>
              <a:rPr lang="en-US" dirty="0"/>
              <a:t>The memory location 0006 has the opcode and the operand for the “</a:t>
            </a:r>
            <a:r>
              <a:rPr lang="en-US" dirty="0">
                <a:solidFill>
                  <a:schemeClr val="tx2">
                    <a:lumMod val="60000"/>
                    <a:lumOff val="40000"/>
                  </a:schemeClr>
                </a:solidFill>
              </a:rPr>
              <a:t>ADD R16, R17</a:t>
            </a:r>
            <a:r>
              <a:rPr lang="en-US" dirty="0"/>
              <a:t>” instruction.</a:t>
            </a:r>
          </a:p>
          <a:p>
            <a:pPr marL="0" indent="0">
              <a:buNone/>
            </a:pPr>
            <a:r>
              <a:rPr lang="en-US" dirty="0">
                <a:latin typeface="+mn-lt"/>
              </a:rPr>
              <a:t>The opcode for instruction “</a:t>
            </a:r>
            <a:r>
              <a:rPr lang="en-US" dirty="0">
                <a:solidFill>
                  <a:schemeClr val="tx2">
                    <a:lumMod val="60000"/>
                    <a:lumOff val="40000"/>
                  </a:schemeClr>
                </a:solidFill>
                <a:latin typeface="+mn-lt"/>
              </a:rPr>
              <a:t>STS SUM, R16</a:t>
            </a:r>
            <a:r>
              <a:rPr lang="en-US" dirty="0">
                <a:latin typeface="+mn-lt"/>
              </a:rPr>
              <a:t>” is located at address 00007 and its address 0x300 at address 00008. </a:t>
            </a:r>
          </a:p>
          <a:p>
            <a:pPr marL="0" indent="0">
              <a:buNone/>
            </a:pPr>
            <a:r>
              <a:rPr lang="en-US" dirty="0">
                <a:latin typeface="+mn-lt"/>
              </a:rPr>
              <a:t>The opcode for “</a:t>
            </a:r>
            <a:r>
              <a:rPr lang="en-US" dirty="0">
                <a:solidFill>
                  <a:schemeClr val="tx2">
                    <a:lumMod val="60000"/>
                    <a:lumOff val="40000"/>
                  </a:schemeClr>
                </a:solidFill>
                <a:latin typeface="+mn-lt"/>
              </a:rPr>
              <a:t>JMP HERE</a:t>
            </a:r>
            <a:r>
              <a:rPr lang="en-US" dirty="0">
                <a:latin typeface="+mn-lt"/>
              </a:rPr>
              <a:t>” and its target address are located in locations 00009 and 0000A. </a:t>
            </a:r>
          </a:p>
          <a:p>
            <a:pPr marL="0" indent="0">
              <a:buNone/>
            </a:pPr>
            <a:r>
              <a:rPr lang="en-US" dirty="0">
                <a:latin typeface="+mn-lt"/>
              </a:rPr>
              <a:t>While all the instructions in this program are 2-byte instructions, the JMP and STS instructions are 4 byte instructions. </a:t>
            </a:r>
          </a:p>
        </p:txBody>
      </p:sp>
    </p:spTree>
    <p:extLst>
      <p:ext uri="{BB962C8B-B14F-4D97-AF65-F5344CB8AC3E}">
        <p14:creationId xmlns:p14="http://schemas.microsoft.com/office/powerpoint/2010/main" val="3771940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1568-999E-4A85-8790-E3A3E847E58D}"/>
              </a:ext>
            </a:extLst>
          </p:cNvPr>
          <p:cNvSpPr>
            <a:spLocks noGrp="1"/>
          </p:cNvSpPr>
          <p:nvPr>
            <p:ph type="title"/>
          </p:nvPr>
        </p:nvSpPr>
        <p:spPr>
          <a:xfrm>
            <a:off x="180446" y="188736"/>
            <a:ext cx="10208154" cy="1400530"/>
          </a:xfrm>
        </p:spPr>
        <p:txBody>
          <a:bodyPr/>
          <a:lstStyle/>
          <a:p>
            <a:r>
              <a:rPr lang="en-US" dirty="0">
                <a:solidFill>
                  <a:schemeClr val="tx1"/>
                </a:solidFill>
                <a:effectLst>
                  <a:outerShdw blurRad="38100" dist="38100" dir="2700000" algn="tl">
                    <a:srgbClr val="000000">
                      <a:alpha val="43137"/>
                    </a:srgbClr>
                  </a:outerShdw>
                </a:effectLst>
              </a:rPr>
              <a:t>Executing a program instruction by instruction</a:t>
            </a:r>
          </a:p>
        </p:txBody>
      </p:sp>
      <p:sp>
        <p:nvSpPr>
          <p:cNvPr id="3" name="Content Placeholder 2">
            <a:extLst>
              <a:ext uri="{FF2B5EF4-FFF2-40B4-BE49-F238E27FC236}">
                <a16:creationId xmlns:a16="http://schemas.microsoft.com/office/drawing/2014/main" id="{95793D54-2082-4670-96CB-B63F3F22CEC3}"/>
              </a:ext>
            </a:extLst>
          </p:cNvPr>
          <p:cNvSpPr>
            <a:spLocks noGrp="1"/>
          </p:cNvSpPr>
          <p:nvPr>
            <p:ph idx="1"/>
          </p:nvPr>
        </p:nvSpPr>
        <p:spPr>
          <a:xfrm>
            <a:off x="298979" y="1252591"/>
            <a:ext cx="11712575" cy="5182076"/>
          </a:xfrm>
        </p:spPr>
        <p:txBody>
          <a:bodyPr>
            <a:normAutofit fontScale="92500" lnSpcReduction="10000"/>
          </a:bodyPr>
          <a:lstStyle/>
          <a:p>
            <a:pPr marL="457200" indent="-457200">
              <a:buClr>
                <a:schemeClr val="tx1"/>
              </a:buClr>
              <a:buFont typeface="+mj-lt"/>
              <a:buAutoNum type="arabicPeriod"/>
            </a:pPr>
            <a:r>
              <a:rPr lang="en-US" dirty="0"/>
              <a:t>When the AVR is powered up, the program counter has 00000 and starts to fetch the first instruction from location 00000 of the program ROM. In the case of the above program the first code is E205, which is the code for moving operand 0x25 to R16. upon executing the code, the CPU places the value of 25 in R16. Now one instruction is finished. Then program counter is incremented to point 00001, which contains code E324, the machine code for the instruction “</a:t>
            </a:r>
            <a:r>
              <a:rPr lang="en-US" dirty="0">
                <a:solidFill>
                  <a:schemeClr val="tx2">
                    <a:lumMod val="60000"/>
                    <a:lumOff val="40000"/>
                  </a:schemeClr>
                </a:solidFill>
              </a:rPr>
              <a:t>LDI R17, 0x34</a:t>
            </a:r>
            <a:r>
              <a:rPr lang="en-US" dirty="0"/>
              <a:t>”.</a:t>
            </a:r>
          </a:p>
          <a:p>
            <a:pPr marL="457200" indent="-457200">
              <a:buClr>
                <a:schemeClr val="tx1"/>
              </a:buClr>
              <a:buFont typeface="+mj-lt"/>
              <a:buAutoNum type="arabicPeriod"/>
            </a:pPr>
            <a:r>
              <a:rPr lang="en-US" dirty="0"/>
              <a:t>Upon executing the machine code E314, the value 0x34 is loaded to R17. Then the program counter is incremented to 0002.</a:t>
            </a:r>
          </a:p>
          <a:p>
            <a:pPr marL="457200" indent="-457200">
              <a:buClr>
                <a:schemeClr val="tx1"/>
              </a:buClr>
              <a:buFont typeface="+mj-lt"/>
              <a:buAutoNum type="arabicPeriod"/>
            </a:pPr>
            <a:r>
              <a:rPr lang="en-US" dirty="0"/>
              <a:t>ROM location 0002 has the machine code for instruction “</a:t>
            </a:r>
            <a:r>
              <a:rPr lang="en-US" dirty="0">
                <a:solidFill>
                  <a:schemeClr val="tx2">
                    <a:lumMod val="60000"/>
                    <a:lumOff val="40000"/>
                  </a:schemeClr>
                </a:solidFill>
              </a:rPr>
              <a:t>LDI R18, 0x32</a:t>
            </a:r>
            <a:r>
              <a:rPr lang="en-US" dirty="0"/>
              <a:t>”. This instruction is executed and now program counter= 0003.</a:t>
            </a:r>
          </a:p>
          <a:p>
            <a:pPr marL="457200" indent="-457200">
              <a:buClr>
                <a:schemeClr val="tx1"/>
              </a:buClr>
              <a:buFont typeface="+mj-lt"/>
              <a:buAutoNum type="arabicPeriod"/>
            </a:pPr>
            <a:r>
              <a:rPr lang="en-US" dirty="0"/>
              <a:t>This process goes on until all the instructions up to “</a:t>
            </a:r>
            <a:r>
              <a:rPr lang="en-US" dirty="0">
                <a:solidFill>
                  <a:schemeClr val="tx2">
                    <a:lumMod val="60000"/>
                    <a:lumOff val="40000"/>
                  </a:schemeClr>
                </a:solidFill>
              </a:rPr>
              <a:t>ADD R16, R17</a:t>
            </a:r>
            <a:r>
              <a:rPr lang="en-US" dirty="0"/>
              <a:t>” are fetched and executed.</a:t>
            </a:r>
          </a:p>
          <a:p>
            <a:pPr marL="457200" indent="-457200">
              <a:buClr>
                <a:schemeClr val="tx1"/>
              </a:buClr>
              <a:buFont typeface="+mj-lt"/>
              <a:buAutoNum type="arabicPeriod"/>
            </a:pPr>
            <a:r>
              <a:rPr lang="en-US" dirty="0"/>
              <a:t>Now PC= 0007 points to the next instruction, which is “</a:t>
            </a:r>
            <a:r>
              <a:rPr lang="en-US" dirty="0">
                <a:solidFill>
                  <a:schemeClr val="tx2">
                    <a:lumMod val="60000"/>
                    <a:lumOff val="40000"/>
                  </a:schemeClr>
                </a:solidFill>
              </a:rPr>
              <a:t>STS SUM, R16</a:t>
            </a:r>
            <a:r>
              <a:rPr lang="en-US" dirty="0"/>
              <a:t>”. When the instruction is executed, the content of R16 is stored into memory location 0x300. After the execution of this instruction, PC = 0009.</a:t>
            </a:r>
          </a:p>
          <a:p>
            <a:pPr marL="457200" indent="-457200">
              <a:buClr>
                <a:schemeClr val="tx1"/>
              </a:buClr>
              <a:buFont typeface="+mj-lt"/>
              <a:buAutoNum type="arabicPeriod"/>
            </a:pPr>
            <a:r>
              <a:rPr lang="en-US" dirty="0"/>
              <a:t>Now PC = 0009 points to the next instruction, which is “</a:t>
            </a:r>
            <a:r>
              <a:rPr lang="en-US" dirty="0">
                <a:solidFill>
                  <a:schemeClr val="tx2">
                    <a:lumMod val="60000"/>
                    <a:lumOff val="40000"/>
                  </a:schemeClr>
                </a:solidFill>
              </a:rPr>
              <a:t>JMP HERE</a:t>
            </a:r>
            <a:r>
              <a:rPr lang="en-US" dirty="0"/>
              <a:t>”. After the execution of this instruction, PC = 0009. This keeps the program in an infinite loop. The fact that the program counter points at the next instruction to be executed explains why some microprocessors (notably the x86) call the program counter the </a:t>
            </a:r>
            <a:r>
              <a:rPr lang="en-US" i="1" dirty="0"/>
              <a:t>instruction pointer</a:t>
            </a:r>
            <a:r>
              <a:rPr lang="en-US" dirty="0"/>
              <a:t>.</a:t>
            </a:r>
          </a:p>
          <a:p>
            <a:pPr marL="457200" indent="-457200">
              <a:buClr>
                <a:schemeClr val="tx1"/>
              </a:buClr>
              <a:buFont typeface="+mj-lt"/>
              <a:buAutoNum type="arabicPeriod"/>
            </a:pPr>
            <a:endParaRPr lang="en-US" dirty="0"/>
          </a:p>
        </p:txBody>
      </p:sp>
    </p:spTree>
    <p:extLst>
      <p:ext uri="{BB962C8B-B14F-4D97-AF65-F5344CB8AC3E}">
        <p14:creationId xmlns:p14="http://schemas.microsoft.com/office/powerpoint/2010/main" val="59324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A771E-939C-4945-B28B-DD9DE00EFAEB}"/>
              </a:ext>
            </a:extLst>
          </p:cNvPr>
          <p:cNvSpPr>
            <a:spLocks noGrp="1"/>
          </p:cNvSpPr>
          <p:nvPr>
            <p:ph type="title"/>
          </p:nvPr>
        </p:nvSpPr>
        <p:spPr>
          <a:xfrm>
            <a:off x="646111" y="452718"/>
            <a:ext cx="9404723" cy="647949"/>
          </a:xfrm>
        </p:spPr>
        <p:txBody>
          <a:bodyPr/>
          <a:lstStyle/>
          <a:p>
            <a:r>
              <a:rPr lang="en-US" dirty="0">
                <a:solidFill>
                  <a:schemeClr val="tx1"/>
                </a:solidFill>
                <a:effectLst>
                  <a:outerShdw blurRad="38100" dist="38100" dir="2700000" algn="tl">
                    <a:srgbClr val="000000">
                      <a:alpha val="43137"/>
                    </a:srgbClr>
                  </a:outerShdw>
                </a:effectLst>
              </a:rPr>
              <a:t>ROM width in the AVR</a:t>
            </a:r>
          </a:p>
        </p:txBody>
      </p:sp>
      <p:sp>
        <p:nvSpPr>
          <p:cNvPr id="3" name="Content Placeholder 2">
            <a:extLst>
              <a:ext uri="{FF2B5EF4-FFF2-40B4-BE49-F238E27FC236}">
                <a16:creationId xmlns:a16="http://schemas.microsoft.com/office/drawing/2014/main" id="{6C695110-4F85-48AE-9F23-590F6E601DB4}"/>
              </a:ext>
            </a:extLst>
          </p:cNvPr>
          <p:cNvSpPr>
            <a:spLocks noGrp="1"/>
          </p:cNvSpPr>
          <p:nvPr>
            <p:ph idx="1"/>
          </p:nvPr>
        </p:nvSpPr>
        <p:spPr>
          <a:xfrm>
            <a:off x="645130" y="1185333"/>
            <a:ext cx="10988070" cy="5350933"/>
          </a:xfrm>
        </p:spPr>
        <p:txBody>
          <a:bodyPr>
            <a:normAutofit/>
          </a:bodyPr>
          <a:lstStyle/>
          <a:p>
            <a:pPr marL="0" indent="0">
              <a:lnSpc>
                <a:spcPct val="120000"/>
              </a:lnSpc>
              <a:buNone/>
            </a:pPr>
            <a:r>
              <a:rPr lang="en-US" dirty="0"/>
              <a:t>Each location of the address space holds two bytes (a word). If we have 16 address lines, this will give us 2</a:t>
            </a:r>
            <a:r>
              <a:rPr lang="en-US" baseline="30000" dirty="0"/>
              <a:t>16</a:t>
            </a:r>
            <a:r>
              <a:rPr lang="en-US" dirty="0"/>
              <a:t> locations, which is 64K of memory location with an address map of 0000–FFFFH. To bring in more information (code or data) into the CPU, AVR increased the width of the data bus to 16 bits. In other words, the AVR is word-addressable. In a sense, the data bus is like traffic lanes </a:t>
            </a:r>
          </a:p>
          <a:p>
            <a:pPr marL="0" indent="0">
              <a:lnSpc>
                <a:spcPct val="120000"/>
              </a:lnSpc>
              <a:buNone/>
            </a:pPr>
            <a:r>
              <a:rPr lang="en-US" dirty="0"/>
              <a:t>on the highway where each lane is 8 bits wide. The more lanes, the more </a:t>
            </a:r>
          </a:p>
          <a:p>
            <a:pPr marL="0" indent="0">
              <a:lnSpc>
                <a:spcPct val="120000"/>
              </a:lnSpc>
              <a:buNone/>
            </a:pPr>
            <a:r>
              <a:rPr lang="en-US" dirty="0"/>
              <a:t>information we can bring into the CPU for processing. For the AVR, the internal </a:t>
            </a:r>
          </a:p>
          <a:p>
            <a:pPr marL="0" indent="0">
              <a:lnSpc>
                <a:spcPct val="120000"/>
              </a:lnSpc>
              <a:buNone/>
            </a:pPr>
            <a:r>
              <a:rPr lang="en-US" dirty="0"/>
              <a:t>data bus between the code ROM and the CPU is 16 bits wide, as shown in the </a:t>
            </a:r>
          </a:p>
          <a:p>
            <a:pPr marL="0" indent="0">
              <a:lnSpc>
                <a:spcPct val="120000"/>
              </a:lnSpc>
              <a:buNone/>
            </a:pPr>
            <a:r>
              <a:rPr lang="en-US" dirty="0"/>
              <a:t>figure. Therefore, the 64K ROM space is shown as 32K × 16 using a 16-bit word </a:t>
            </a:r>
          </a:p>
          <a:p>
            <a:pPr marL="0" indent="0">
              <a:lnSpc>
                <a:spcPct val="120000"/>
              </a:lnSpc>
              <a:buNone/>
            </a:pPr>
            <a:r>
              <a:rPr lang="en-US" dirty="0"/>
              <a:t>data size. The same rule applies to the entire program address space of AVR, </a:t>
            </a:r>
          </a:p>
          <a:p>
            <a:pPr marL="0" indent="0">
              <a:lnSpc>
                <a:spcPct val="120000"/>
              </a:lnSpc>
              <a:buNone/>
            </a:pPr>
            <a:r>
              <a:rPr lang="en-US" dirty="0"/>
              <a:t>which is 8M, organized as 4M × 16. </a:t>
            </a:r>
          </a:p>
        </p:txBody>
      </p:sp>
      <p:pic>
        <p:nvPicPr>
          <p:cNvPr id="5" name="Picture 4">
            <a:extLst>
              <a:ext uri="{FF2B5EF4-FFF2-40B4-BE49-F238E27FC236}">
                <a16:creationId xmlns:a16="http://schemas.microsoft.com/office/drawing/2014/main" id="{2B86D7A5-36E1-4914-8CA1-329844228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65" y="2400247"/>
            <a:ext cx="2590933" cy="2057506"/>
          </a:xfrm>
          <a:prstGeom prst="rect">
            <a:avLst/>
          </a:prstGeom>
        </p:spPr>
      </p:pic>
      <p:sp>
        <p:nvSpPr>
          <p:cNvPr id="6" name="TextBox 5">
            <a:extLst>
              <a:ext uri="{FF2B5EF4-FFF2-40B4-BE49-F238E27FC236}">
                <a16:creationId xmlns:a16="http://schemas.microsoft.com/office/drawing/2014/main" id="{BF28881E-B5E5-4A33-8643-BA1A07AEF0AC}"/>
              </a:ext>
            </a:extLst>
          </p:cNvPr>
          <p:cNvSpPr txBox="1"/>
          <p:nvPr/>
        </p:nvSpPr>
        <p:spPr>
          <a:xfrm>
            <a:off x="9084931" y="4457753"/>
            <a:ext cx="2573867" cy="646331"/>
          </a:xfrm>
          <a:prstGeom prst="rect">
            <a:avLst/>
          </a:prstGeom>
          <a:noFill/>
        </p:spPr>
        <p:txBody>
          <a:bodyPr wrap="square" rtlCol="0">
            <a:spAutoFit/>
          </a:bodyPr>
          <a:lstStyle/>
          <a:p>
            <a:pPr algn="ctr"/>
            <a:r>
              <a:rPr lang="en-US" dirty="0"/>
              <a:t>Figure: Program ROM width for the AVR</a:t>
            </a:r>
          </a:p>
        </p:txBody>
      </p:sp>
    </p:spTree>
    <p:extLst>
      <p:ext uri="{BB962C8B-B14F-4D97-AF65-F5344CB8AC3E}">
        <p14:creationId xmlns:p14="http://schemas.microsoft.com/office/powerpoint/2010/main" val="2120247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Calibri"/>
        <a:ea typeface=""/>
        <a:cs typeface=""/>
      </a:majorFont>
      <a:minorFont>
        <a:latin typeface="Calibri"/>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2178</TotalTime>
  <Words>2300</Words>
  <Application>Microsoft Office PowerPoint</Application>
  <PresentationFormat>Widescreen</PresentationFormat>
  <Paragraphs>241</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Wingdings</vt:lpstr>
      <vt:lpstr>Wingdings 3</vt:lpstr>
      <vt:lpstr>Ion</vt:lpstr>
      <vt:lpstr>Topic: Program Counter and Program ROM Space in Microcontroller</vt:lpstr>
      <vt:lpstr>Program Counter in Microcontroller</vt:lpstr>
      <vt:lpstr>Table: Microcontroller On-chip ROM Size and Address Space</vt:lpstr>
      <vt:lpstr>Where the microcontroller wakes up when it is powered up</vt:lpstr>
      <vt:lpstr>Placing code in program ROM</vt:lpstr>
      <vt:lpstr>PowerPoint Presentation</vt:lpstr>
      <vt:lpstr>PowerPoint Presentation</vt:lpstr>
      <vt:lpstr>Executing a program instruction by instruction</vt:lpstr>
      <vt:lpstr>ROM width in the AVR</vt:lpstr>
      <vt:lpstr>Harvard architecture in the AVR</vt:lpstr>
      <vt:lpstr>Instruction size of the AVR</vt:lpstr>
      <vt:lpstr>Instruction size of the AVR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Thinkpad</dc:creator>
  <cp:lastModifiedBy>Tonmoy Islam</cp:lastModifiedBy>
  <cp:revision>51</cp:revision>
  <dcterms:created xsi:type="dcterms:W3CDTF">2023-12-27T15:41:00Z</dcterms:created>
  <dcterms:modified xsi:type="dcterms:W3CDTF">2024-01-02T02:14:50Z</dcterms:modified>
</cp:coreProperties>
</file>