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280" r:id="rId6"/>
    <p:sldId id="279" r:id="rId7"/>
    <p:sldId id="281" r:id="rId8"/>
    <p:sldId id="284" r:id="rId9"/>
    <p:sldId id="292" r:id="rId10"/>
    <p:sldId id="282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6A97D8"/>
    <a:srgbClr val="8BAEE1"/>
    <a:srgbClr val="AAC4E9"/>
    <a:srgbClr val="FDFBF6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39" y="744071"/>
            <a:ext cx="10524565" cy="2008274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Topic</a:t>
            </a:r>
            <a:br>
              <a:rPr lang="en-US" sz="1600" dirty="0"/>
            </a:br>
            <a:r>
              <a:rPr lang="en-US" sz="1600" dirty="0"/>
              <a:t>2. Microcontroller Architecture &amp; General-Purpose Registers in Microcontroller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382FED-7709-D871-C461-4FB152DA2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8735" y="3217970"/>
            <a:ext cx="4014575" cy="2008274"/>
          </a:xfrm>
        </p:spPr>
        <p:txBody>
          <a:bodyPr/>
          <a:lstStyle/>
          <a:p>
            <a:r>
              <a:rPr lang="en-US" dirty="0">
                <a:solidFill>
                  <a:srgbClr val="202C8F"/>
                </a:solidFill>
                <a:highlight>
                  <a:srgbClr val="FDFBF6"/>
                </a:highlight>
              </a:rPr>
              <a:t>Presented By,</a:t>
            </a:r>
          </a:p>
          <a:p>
            <a:r>
              <a:rPr lang="en-US" dirty="0">
                <a:solidFill>
                  <a:srgbClr val="202C8F"/>
                </a:solidFill>
                <a:highlight>
                  <a:srgbClr val="FDFBF6"/>
                </a:highlight>
              </a:rPr>
              <a:t>Farzana Haider</a:t>
            </a:r>
          </a:p>
          <a:p>
            <a:r>
              <a:rPr lang="en-US" dirty="0">
                <a:solidFill>
                  <a:srgbClr val="202C8F"/>
                </a:solidFill>
                <a:highlight>
                  <a:srgbClr val="FDFBF6"/>
                </a:highlight>
              </a:rPr>
              <a:t>Roll:2003026</a:t>
            </a:r>
          </a:p>
          <a:p>
            <a:r>
              <a:rPr lang="en-US" dirty="0">
                <a:solidFill>
                  <a:srgbClr val="202C8F"/>
                </a:solidFill>
                <a:highlight>
                  <a:srgbClr val="FDFBF6"/>
                </a:highlight>
              </a:rPr>
              <a:t>Section: A</a:t>
            </a:r>
          </a:p>
          <a:p>
            <a:r>
              <a:rPr lang="en-US" dirty="0">
                <a:solidFill>
                  <a:srgbClr val="202C8F"/>
                </a:solidFill>
                <a:highlight>
                  <a:srgbClr val="FDFBF6"/>
                </a:highlight>
              </a:rPr>
              <a:t>CSE 20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2078735"/>
            <a:ext cx="6766560" cy="38290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AVR uses Harvard Architecture.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There are separate buses for the separated code and the data memory.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Program Bus provides access to the Program Flash ROM whereas the Data Bus brings data to </a:t>
            </a:r>
            <a:r>
              <a:rPr lang="en-US" sz="2000" dirty="0">
                <a:solidFill>
                  <a:srgbClr val="202C8F"/>
                </a:solidFill>
              </a:rPr>
              <a:t>the CPU.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C8F"/>
                </a:solidFill>
                <a:effectLst/>
              </a:rPr>
              <a:t>This allows the AVR microcontroller to fetch instructions and data simultaneously, improving efficiency and performance in certain applications.</a:t>
            </a:r>
            <a:endParaRPr lang="en-US" sz="2000" dirty="0">
              <a:solidFill>
                <a:srgbClr val="202C8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02C8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6" y="786562"/>
            <a:ext cx="5098767" cy="412377"/>
          </a:xfrm>
        </p:spPr>
        <p:txBody>
          <a:bodyPr/>
          <a:lstStyle/>
          <a:p>
            <a:r>
              <a:rPr lang="en-US" sz="2400" b="1" dirty="0"/>
              <a:t>AVR Microcontroller Architecture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AVRASSEMBLY PROGRAMMING - ppt download">
            <a:extLst>
              <a:ext uri="{FF2B5EF4-FFF2-40B4-BE49-F238E27FC236}">
                <a16:creationId xmlns:a16="http://schemas.microsoft.com/office/drawing/2014/main" id="{A7180C8D-948E-8CB4-6AD0-4113AF18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7" y="959224"/>
            <a:ext cx="6586069" cy="49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545F91-3AE2-89EB-4D4B-89DAAA785360}"/>
              </a:ext>
            </a:extLst>
          </p:cNvPr>
          <p:cNvSpPr/>
          <p:nvPr/>
        </p:nvSpPr>
        <p:spPr>
          <a:xfrm>
            <a:off x="2451846" y="3231776"/>
            <a:ext cx="493059" cy="394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DAF51-D183-649C-90B6-34BC356A93F7}"/>
              </a:ext>
            </a:extLst>
          </p:cNvPr>
          <p:cNvSpPr/>
          <p:nvPr/>
        </p:nvSpPr>
        <p:spPr>
          <a:xfrm>
            <a:off x="2335305" y="3762934"/>
            <a:ext cx="567765" cy="188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D3B7E-813E-19D7-8097-1D2BAE892FFD}"/>
              </a:ext>
            </a:extLst>
          </p:cNvPr>
          <p:cNvSpPr/>
          <p:nvPr/>
        </p:nvSpPr>
        <p:spPr>
          <a:xfrm>
            <a:off x="2215775" y="4016188"/>
            <a:ext cx="806823" cy="313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Instruction Decoder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2636" y="683649"/>
            <a:ext cx="11779623" cy="768096"/>
          </a:xfrm>
        </p:spPr>
        <p:txBody>
          <a:bodyPr/>
          <a:lstStyle/>
          <a:p>
            <a:r>
              <a:rPr lang="en-US" sz="2800" dirty="0">
                <a:latin typeface="Arial Black" panose="020B0604020202020204" pitchFamily="34" charset="0"/>
                <a:cs typeface="Arial Black" panose="020B0604020202020204" pitchFamily="34" charset="0"/>
              </a:rPr>
              <a:t>The General Purpose registers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940" y="1894422"/>
            <a:ext cx="9260542" cy="427992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In the CPU, registers are used to store information temporarily.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That information could be a byte of data to be processed or an address pointing to the data to be fetched.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In AVR there are 32 general purpose registers. They are R0 to R31 and are located in the lowest location of a memory address. All of these are 8 bits.</a:t>
            </a:r>
          </a:p>
          <a:p>
            <a:pPr algn="l"/>
            <a:endParaRPr lang="en-US" sz="20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                                                               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                                                                            The 8 bits of a register </a:t>
            </a:r>
          </a:p>
          <a:p>
            <a:pPr algn="l"/>
            <a:endParaRPr lang="en-US" sz="1600" dirty="0">
              <a:solidFill>
                <a:srgbClr val="00206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C8F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They can be used by all arithmetic and logic instruction.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E2B6F-9F7A-C505-18DF-B0DA740CC753}"/>
              </a:ext>
            </a:extLst>
          </p:cNvPr>
          <p:cNvSpPr/>
          <p:nvPr/>
        </p:nvSpPr>
        <p:spPr>
          <a:xfrm>
            <a:off x="3702424" y="3711388"/>
            <a:ext cx="2662517" cy="403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02C8F"/>
                </a:solidFill>
              </a:rPr>
              <a:t>D7  D6  D5  D4  D3  D2  D1  D0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38F43-7F25-E2C5-4491-BA6A47C7ADE4}"/>
              </a:ext>
            </a:extLst>
          </p:cNvPr>
          <p:cNvCxnSpPr/>
          <p:nvPr/>
        </p:nvCxnSpPr>
        <p:spPr>
          <a:xfrm>
            <a:off x="4061012" y="3711388"/>
            <a:ext cx="0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58D7-0397-878E-DE23-6F93E1CE2C33}"/>
              </a:ext>
            </a:extLst>
          </p:cNvPr>
          <p:cNvCxnSpPr/>
          <p:nvPr/>
        </p:nvCxnSpPr>
        <p:spPr>
          <a:xfrm>
            <a:off x="4401671" y="3711388"/>
            <a:ext cx="0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FB7D13-AB92-AF42-4662-F7C944F2B5BD}"/>
              </a:ext>
            </a:extLst>
          </p:cNvPr>
          <p:cNvCxnSpPr/>
          <p:nvPr/>
        </p:nvCxnSpPr>
        <p:spPr>
          <a:xfrm>
            <a:off x="4706471" y="3711388"/>
            <a:ext cx="0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436923-C7F7-110B-9886-DC71D404C522}"/>
              </a:ext>
            </a:extLst>
          </p:cNvPr>
          <p:cNvCxnSpPr/>
          <p:nvPr/>
        </p:nvCxnSpPr>
        <p:spPr>
          <a:xfrm>
            <a:off x="5029200" y="3711388"/>
            <a:ext cx="0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56A8A5-0F13-8A13-F251-4EF6D4FC99E6}"/>
              </a:ext>
            </a:extLst>
          </p:cNvPr>
          <p:cNvCxnSpPr/>
          <p:nvPr/>
        </p:nvCxnSpPr>
        <p:spPr>
          <a:xfrm>
            <a:off x="5342965" y="3711388"/>
            <a:ext cx="0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AE4571-E3D9-B062-9374-CFB766ADFDC8}"/>
              </a:ext>
            </a:extLst>
          </p:cNvPr>
          <p:cNvCxnSpPr/>
          <p:nvPr/>
        </p:nvCxnSpPr>
        <p:spPr>
          <a:xfrm>
            <a:off x="5647764" y="3711388"/>
            <a:ext cx="0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2EC4F8-358A-2A23-83FB-63BBC9492F5B}"/>
              </a:ext>
            </a:extLst>
          </p:cNvPr>
          <p:cNvCxnSpPr/>
          <p:nvPr/>
        </p:nvCxnSpPr>
        <p:spPr>
          <a:xfrm>
            <a:off x="5997389" y="3711388"/>
            <a:ext cx="0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ECCB65-A0F5-6EAE-0472-2AC1A688AECE}"/>
              </a:ext>
            </a:extLst>
          </p:cNvPr>
          <p:cNvSpPr txBox="1"/>
          <p:nvPr/>
        </p:nvSpPr>
        <p:spPr>
          <a:xfrm>
            <a:off x="3594855" y="4087906"/>
            <a:ext cx="502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BE046-4B2A-6311-D50A-062C7F6B79D9}"/>
              </a:ext>
            </a:extLst>
          </p:cNvPr>
          <p:cNvSpPr txBox="1"/>
          <p:nvPr/>
        </p:nvSpPr>
        <p:spPr>
          <a:xfrm>
            <a:off x="5997389" y="4087905"/>
            <a:ext cx="546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LSB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C2901-A80D-B493-7A72-2E216CECC300}"/>
              </a:ext>
            </a:extLst>
          </p:cNvPr>
          <p:cNvSpPr/>
          <p:nvPr/>
        </p:nvSpPr>
        <p:spPr>
          <a:xfrm>
            <a:off x="8875059" y="3137647"/>
            <a:ext cx="761991" cy="3182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202C8F"/>
                </a:solidFill>
              </a:rPr>
              <a:t>R0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R1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R2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.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.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R14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R15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R16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R17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R18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.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.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R30</a:t>
            </a:r>
          </a:p>
          <a:p>
            <a:pPr algn="ctr"/>
            <a:r>
              <a:rPr lang="en-US" sz="1400" dirty="0">
                <a:solidFill>
                  <a:srgbClr val="202C8F"/>
                </a:solidFill>
              </a:rPr>
              <a:t>R31</a:t>
            </a:r>
          </a:p>
          <a:p>
            <a:pPr algn="ctr"/>
            <a:endParaRPr lang="en-US" sz="1400" dirty="0">
              <a:solidFill>
                <a:srgbClr val="202C8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D05C8B-4088-0F1B-F8C7-1098E9D1DAA7}"/>
              </a:ext>
            </a:extLst>
          </p:cNvPr>
          <p:cNvCxnSpPr/>
          <p:nvPr/>
        </p:nvCxnSpPr>
        <p:spPr>
          <a:xfrm>
            <a:off x="8875059" y="3384178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80EF91-06DF-A2D0-0EE5-20077C934BEE}"/>
              </a:ext>
            </a:extLst>
          </p:cNvPr>
          <p:cNvCxnSpPr/>
          <p:nvPr/>
        </p:nvCxnSpPr>
        <p:spPr>
          <a:xfrm>
            <a:off x="4213412" y="3863788"/>
            <a:ext cx="0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3D306F-6F9D-FFDE-1E48-3767D97150DD}"/>
              </a:ext>
            </a:extLst>
          </p:cNvPr>
          <p:cNvCxnSpPr/>
          <p:nvPr/>
        </p:nvCxnSpPr>
        <p:spPr>
          <a:xfrm>
            <a:off x="4365812" y="4016188"/>
            <a:ext cx="0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943D43-5BEA-6CB1-86F7-A5BE070DC947}"/>
              </a:ext>
            </a:extLst>
          </p:cNvPr>
          <p:cNvCxnSpPr/>
          <p:nvPr/>
        </p:nvCxnSpPr>
        <p:spPr>
          <a:xfrm>
            <a:off x="8875059" y="3590368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4344FF-30B6-39CB-7508-8E1A4A218E2A}"/>
              </a:ext>
            </a:extLst>
          </p:cNvPr>
          <p:cNvCxnSpPr/>
          <p:nvPr/>
        </p:nvCxnSpPr>
        <p:spPr>
          <a:xfrm>
            <a:off x="8875059" y="3814482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EEE2-624F-BB82-D4D4-497A45E7F7B0}"/>
              </a:ext>
            </a:extLst>
          </p:cNvPr>
          <p:cNvCxnSpPr/>
          <p:nvPr/>
        </p:nvCxnSpPr>
        <p:spPr>
          <a:xfrm>
            <a:off x="8875059" y="4029634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6B583-6A8C-99C7-84DA-64F43B256284}"/>
              </a:ext>
            </a:extLst>
          </p:cNvPr>
          <p:cNvCxnSpPr/>
          <p:nvPr/>
        </p:nvCxnSpPr>
        <p:spPr>
          <a:xfrm>
            <a:off x="8875059" y="4240305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E71609-4531-02F2-7285-AC9E2B1E0922}"/>
              </a:ext>
            </a:extLst>
          </p:cNvPr>
          <p:cNvCxnSpPr/>
          <p:nvPr/>
        </p:nvCxnSpPr>
        <p:spPr>
          <a:xfrm>
            <a:off x="8875059" y="4459941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B4779D-3F62-3815-CD5A-2261BE0F6557}"/>
              </a:ext>
            </a:extLst>
          </p:cNvPr>
          <p:cNvCxnSpPr/>
          <p:nvPr/>
        </p:nvCxnSpPr>
        <p:spPr>
          <a:xfrm>
            <a:off x="8875059" y="4675092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1C8442-CA14-27A7-0709-05B5F2DFAA8C}"/>
              </a:ext>
            </a:extLst>
          </p:cNvPr>
          <p:cNvCxnSpPr/>
          <p:nvPr/>
        </p:nvCxnSpPr>
        <p:spPr>
          <a:xfrm>
            <a:off x="8875059" y="4881279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C6980E-DDE6-A41B-6377-24BE821B3641}"/>
              </a:ext>
            </a:extLst>
          </p:cNvPr>
          <p:cNvCxnSpPr/>
          <p:nvPr/>
        </p:nvCxnSpPr>
        <p:spPr>
          <a:xfrm>
            <a:off x="8875059" y="5096431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041690-CCFA-4419-DA6C-40BA89029D87}"/>
              </a:ext>
            </a:extLst>
          </p:cNvPr>
          <p:cNvCxnSpPr/>
          <p:nvPr/>
        </p:nvCxnSpPr>
        <p:spPr>
          <a:xfrm>
            <a:off x="8875059" y="5320548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937DCC-E424-549F-CB44-3C7F7C51C8D4}"/>
              </a:ext>
            </a:extLst>
          </p:cNvPr>
          <p:cNvCxnSpPr/>
          <p:nvPr/>
        </p:nvCxnSpPr>
        <p:spPr>
          <a:xfrm>
            <a:off x="8875059" y="5526737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814087-36E5-733B-59E6-413D7606275C}"/>
              </a:ext>
            </a:extLst>
          </p:cNvPr>
          <p:cNvCxnSpPr/>
          <p:nvPr/>
        </p:nvCxnSpPr>
        <p:spPr>
          <a:xfrm>
            <a:off x="8875059" y="5741889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9DBBA1-7546-3A14-C966-780D11F4257D}"/>
              </a:ext>
            </a:extLst>
          </p:cNvPr>
          <p:cNvCxnSpPr/>
          <p:nvPr/>
        </p:nvCxnSpPr>
        <p:spPr>
          <a:xfrm>
            <a:off x="8875059" y="5966008"/>
            <a:ext cx="7619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27" y="600837"/>
            <a:ext cx="2203323" cy="768096"/>
          </a:xfrm>
        </p:spPr>
        <p:txBody>
          <a:bodyPr/>
          <a:lstStyle/>
          <a:p>
            <a:pPr algn="l"/>
            <a:r>
              <a:rPr lang="en-US" sz="2400" dirty="0">
                <a:latin typeface="Arial Black" panose="020B0604020202020204" pitchFamily="34" charset="0"/>
                <a:cs typeface="Arial Black" panose="020B0604020202020204" pitchFamily="34" charset="0"/>
              </a:rPr>
              <a:t>example</a:t>
            </a:r>
            <a:endParaRPr lang="en-US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C09DD-1B4E-0FC5-665D-8ECD9F153082}"/>
              </a:ext>
            </a:extLst>
          </p:cNvPr>
          <p:cNvSpPr txBox="1"/>
          <p:nvPr/>
        </p:nvSpPr>
        <p:spPr>
          <a:xfrm>
            <a:off x="887505" y="1368933"/>
            <a:ext cx="105335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C8F"/>
                </a:solidFill>
              </a:rPr>
              <a:t>To understand the use of general purpose registers, we will show it in the context of two simple instructions: LDI and ADD</a:t>
            </a:r>
          </a:p>
          <a:p>
            <a:r>
              <a:rPr lang="en-US" dirty="0">
                <a:solidFill>
                  <a:srgbClr val="202C8F"/>
                </a:solidFill>
              </a:rPr>
              <a:t>     </a:t>
            </a:r>
          </a:p>
          <a:p>
            <a:r>
              <a:rPr lang="en-US" b="1" dirty="0">
                <a:solidFill>
                  <a:srgbClr val="202C8F"/>
                </a:solidFill>
              </a:rPr>
              <a:t>LDI instruction:</a:t>
            </a:r>
          </a:p>
          <a:p>
            <a:endParaRPr lang="en-US" b="1" dirty="0">
              <a:solidFill>
                <a:srgbClr val="202C8F"/>
              </a:solidFill>
            </a:endParaRPr>
          </a:p>
          <a:p>
            <a:r>
              <a:rPr lang="en-US" dirty="0">
                <a:solidFill>
                  <a:srgbClr val="202C8F"/>
                </a:solidFill>
              </a:rPr>
              <a:t> The LDI instruction copies 8-bit data into the general purpose registers.</a:t>
            </a:r>
          </a:p>
          <a:p>
            <a:endParaRPr lang="en-US" dirty="0">
              <a:solidFill>
                <a:srgbClr val="202C8F"/>
              </a:solidFill>
            </a:endParaRPr>
          </a:p>
          <a:p>
            <a:r>
              <a:rPr lang="en-US" dirty="0">
                <a:solidFill>
                  <a:srgbClr val="202C8F"/>
                </a:solidFill>
              </a:rPr>
              <a:t>            </a:t>
            </a:r>
            <a:r>
              <a:rPr lang="en-US" sz="1600" dirty="0">
                <a:solidFill>
                  <a:srgbClr val="6A97D8"/>
                </a:solidFill>
              </a:rPr>
              <a:t>LDI Rd, K                        ;load Rd (destination) with immediate value K </a:t>
            </a:r>
          </a:p>
          <a:p>
            <a:r>
              <a:rPr lang="en-US" sz="1600" dirty="0">
                <a:solidFill>
                  <a:srgbClr val="6A97D8"/>
                </a:solidFill>
              </a:rPr>
              <a:t>                                                       ;d must be between 16 and 31</a:t>
            </a:r>
          </a:p>
          <a:p>
            <a:endParaRPr lang="en-US" sz="1600" dirty="0">
              <a:solidFill>
                <a:srgbClr val="202C8F"/>
              </a:solidFill>
            </a:endParaRPr>
          </a:p>
          <a:p>
            <a:r>
              <a:rPr lang="en-US" dirty="0">
                <a:solidFill>
                  <a:srgbClr val="202C8F"/>
                </a:solidFill>
              </a:rPr>
              <a:t>K is an 8-bit value that can be 0-255 in decimal or 00 to FF in hex and Rd is R16 to R31.</a:t>
            </a:r>
          </a:p>
          <a:p>
            <a:endParaRPr lang="en-US" dirty="0">
              <a:solidFill>
                <a:srgbClr val="202C8F"/>
              </a:solidFill>
            </a:endParaRPr>
          </a:p>
          <a:p>
            <a:r>
              <a:rPr lang="en-US" dirty="0">
                <a:solidFill>
                  <a:srgbClr val="202C8F"/>
                </a:solidFill>
              </a:rPr>
              <a:t>The following instruction loads the R20 register with the value 0x25 (25 in hex)</a:t>
            </a:r>
          </a:p>
          <a:p>
            <a:endParaRPr lang="en-US" dirty="0">
              <a:solidFill>
                <a:srgbClr val="202C8F"/>
              </a:solidFill>
            </a:endParaRPr>
          </a:p>
          <a:p>
            <a:r>
              <a:rPr lang="en-US" dirty="0">
                <a:solidFill>
                  <a:srgbClr val="202C8F"/>
                </a:solidFill>
              </a:rPr>
              <a:t>	</a:t>
            </a:r>
            <a:r>
              <a:rPr lang="en-US" sz="1600" dirty="0">
                <a:solidFill>
                  <a:srgbClr val="202C8F"/>
                </a:solidFill>
              </a:rPr>
              <a:t>     </a:t>
            </a:r>
            <a:r>
              <a:rPr lang="en-US" sz="1600" dirty="0">
                <a:solidFill>
                  <a:srgbClr val="6A97D8"/>
                </a:solidFill>
              </a:rPr>
              <a:t>LDI R20, 0x25                 ; R20 = 0x25</a:t>
            </a:r>
            <a:endParaRPr lang="en-US" dirty="0">
              <a:solidFill>
                <a:srgbClr val="202C8F"/>
              </a:solidFill>
            </a:endParaRPr>
          </a:p>
          <a:p>
            <a:endParaRPr lang="en-US" sz="1600" dirty="0">
              <a:solidFill>
                <a:srgbClr val="6A97D8"/>
              </a:solidFill>
            </a:endParaRPr>
          </a:p>
          <a:p>
            <a:endParaRPr lang="en-US" dirty="0">
              <a:solidFill>
                <a:srgbClr val="6A97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76" y="759490"/>
            <a:ext cx="6073461" cy="555963"/>
          </a:xfrm>
        </p:spPr>
        <p:txBody>
          <a:bodyPr/>
          <a:lstStyle/>
          <a:p>
            <a:r>
              <a:rPr lang="en-US" sz="1800" dirty="0"/>
              <a:t>Add instruction: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77" y="1859119"/>
            <a:ext cx="7549334" cy="34668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D174B-F7A6-A2C2-EF92-9C38B86D87D7}"/>
              </a:ext>
            </a:extLst>
          </p:cNvPr>
          <p:cNvSpPr txBox="1"/>
          <p:nvPr/>
        </p:nvSpPr>
        <p:spPr>
          <a:xfrm>
            <a:off x="1475874" y="1668379"/>
            <a:ext cx="739541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C8F"/>
                </a:solidFill>
              </a:rPr>
              <a:t>The ADD instruction has the following formal:</a:t>
            </a:r>
          </a:p>
          <a:p>
            <a:endParaRPr lang="en-US" dirty="0"/>
          </a:p>
          <a:p>
            <a:r>
              <a:rPr lang="en-US" dirty="0"/>
              <a:t>         	</a:t>
            </a:r>
            <a:r>
              <a:rPr lang="en-US" sz="1600" dirty="0">
                <a:solidFill>
                  <a:srgbClr val="6A97D8"/>
                </a:solidFill>
              </a:rPr>
              <a:t>ADD Rd, Rr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6A97D8"/>
                </a:solidFill>
              </a:rPr>
              <a:t>; Add Rr to Rd and store the result to Rd</a:t>
            </a:r>
          </a:p>
          <a:p>
            <a:endParaRPr lang="en-US" sz="1600" dirty="0">
              <a:solidFill>
                <a:srgbClr val="6A97D8"/>
              </a:solidFill>
            </a:endParaRPr>
          </a:p>
          <a:p>
            <a:r>
              <a:rPr lang="en-US" sz="1600" dirty="0">
                <a:solidFill>
                  <a:srgbClr val="202C8F"/>
                </a:solidFill>
              </a:rPr>
              <a:t>The add instruction tells the CPU to add the value of Rr to Rd and put the result                into the Rd register. </a:t>
            </a:r>
          </a:p>
          <a:p>
            <a:endParaRPr lang="en-US" sz="1600" dirty="0">
              <a:solidFill>
                <a:srgbClr val="202C8F"/>
              </a:solidFill>
            </a:endParaRPr>
          </a:p>
          <a:p>
            <a:r>
              <a:rPr lang="en-US" sz="1600" dirty="0">
                <a:solidFill>
                  <a:srgbClr val="202C8F"/>
                </a:solidFill>
              </a:rPr>
              <a:t>To add two numbers such as 0x25 and 0x34, one can do the following:</a:t>
            </a:r>
          </a:p>
          <a:p>
            <a:endParaRPr lang="en-US" sz="1600" dirty="0">
              <a:solidFill>
                <a:srgbClr val="202C8F"/>
              </a:solidFill>
            </a:endParaRPr>
          </a:p>
          <a:p>
            <a:r>
              <a:rPr lang="en-US" sz="1600" dirty="0">
                <a:solidFill>
                  <a:srgbClr val="202C8F"/>
                </a:solidFill>
              </a:rPr>
              <a:t>                  </a:t>
            </a:r>
            <a:r>
              <a:rPr lang="en-US" sz="1600" dirty="0">
                <a:solidFill>
                  <a:srgbClr val="6A97D8"/>
                </a:solidFill>
              </a:rPr>
              <a:t>LDI R16, 0x25</a:t>
            </a:r>
          </a:p>
          <a:p>
            <a:r>
              <a:rPr lang="en-US" sz="1600" dirty="0">
                <a:solidFill>
                  <a:srgbClr val="6A97D8"/>
                </a:solidFill>
              </a:rPr>
              <a:t>		LDI R17, 0x34</a:t>
            </a:r>
          </a:p>
          <a:p>
            <a:r>
              <a:rPr lang="en-US" sz="1600" dirty="0">
                <a:solidFill>
                  <a:srgbClr val="6A97D8"/>
                </a:solidFill>
              </a:rPr>
              <a:t>		ADD R16,R17</a:t>
            </a:r>
          </a:p>
          <a:p>
            <a:endParaRPr lang="en-US" sz="1600" dirty="0">
              <a:solidFill>
                <a:srgbClr val="6A97D8"/>
              </a:solidFill>
            </a:endParaRPr>
          </a:p>
          <a:p>
            <a:r>
              <a:rPr lang="en-US" sz="1600" dirty="0">
                <a:solidFill>
                  <a:srgbClr val="202C8F"/>
                </a:solidFill>
              </a:rPr>
              <a:t>Executing above line results in R16 = 0x59 (0x25 + 0x34 = 0x59)</a:t>
            </a:r>
          </a:p>
          <a:p>
            <a:endParaRPr lang="en-US" sz="16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30" y="2916398"/>
            <a:ext cx="4488270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{9F8E4809-7DE8-4E3C-9F25-ED14C7177CB6}tf78438558_win32</Template>
  <TotalTime>472</TotalTime>
  <Words>427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Wingdings</vt:lpstr>
      <vt:lpstr>Office Theme</vt:lpstr>
      <vt:lpstr>Topic 2. Microcontroller Architecture &amp; General-Purpose Registers in Microcontroller </vt:lpstr>
      <vt:lpstr>PowerPoint Presentation</vt:lpstr>
      <vt:lpstr>PowerPoint Presentation</vt:lpstr>
      <vt:lpstr>The General Purpose registers</vt:lpstr>
      <vt:lpstr>example</vt:lpstr>
      <vt:lpstr>Add instruction: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2. Microcontroller Architecture &amp; General Purpose Registers in Microcontroller </dc:title>
  <dc:subject/>
  <dc:creator>Farzana Haider</dc:creator>
  <cp:lastModifiedBy>Tonmoy Islam</cp:lastModifiedBy>
  <cp:revision>7</cp:revision>
  <dcterms:created xsi:type="dcterms:W3CDTF">2023-12-25T05:12:55Z</dcterms:created>
  <dcterms:modified xsi:type="dcterms:W3CDTF">2023-12-31T15:33:10Z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