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A6495D-E6F2-4C19-A8B9-C6E11FAE4A03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47657-EA2E-452D-BD9A-39CDE106C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620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947657-EA2E-452D-BD9A-39CDE106C43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36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28E3-ED2D-4405-81E3-1E2DEBAD70DF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46490-E48D-4EC4-8F49-BB89C62CB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644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28E3-ED2D-4405-81E3-1E2DEBAD70DF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46490-E48D-4EC4-8F49-BB89C62CB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971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28E3-ED2D-4405-81E3-1E2DEBAD70DF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46490-E48D-4EC4-8F49-BB89C62CB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91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28E3-ED2D-4405-81E3-1E2DEBAD70DF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46490-E48D-4EC4-8F49-BB89C62CBA8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7911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28E3-ED2D-4405-81E3-1E2DEBAD70DF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46490-E48D-4EC4-8F49-BB89C62CB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154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28E3-ED2D-4405-81E3-1E2DEBAD70DF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46490-E48D-4EC4-8F49-BB89C62CB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0849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28E3-ED2D-4405-81E3-1E2DEBAD70DF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46490-E48D-4EC4-8F49-BB89C62CB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265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28E3-ED2D-4405-81E3-1E2DEBAD70DF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46490-E48D-4EC4-8F49-BB89C62CB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359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28E3-ED2D-4405-81E3-1E2DEBAD70DF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46490-E48D-4EC4-8F49-BB89C62CB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7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28E3-ED2D-4405-81E3-1E2DEBAD70DF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46490-E48D-4EC4-8F49-BB89C62CB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535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28E3-ED2D-4405-81E3-1E2DEBAD70DF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46490-E48D-4EC4-8F49-BB89C62CB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35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28E3-ED2D-4405-81E3-1E2DEBAD70DF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46490-E48D-4EC4-8F49-BB89C62CB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867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28E3-ED2D-4405-81E3-1E2DEBAD70DF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46490-E48D-4EC4-8F49-BB89C62CB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41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28E3-ED2D-4405-81E3-1E2DEBAD70DF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46490-E48D-4EC4-8F49-BB89C62CB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94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28E3-ED2D-4405-81E3-1E2DEBAD70DF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46490-E48D-4EC4-8F49-BB89C62CB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0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28E3-ED2D-4405-81E3-1E2DEBAD70DF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46490-E48D-4EC4-8F49-BB89C62CB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574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28E3-ED2D-4405-81E3-1E2DEBAD70DF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46490-E48D-4EC4-8F49-BB89C62CB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26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228E3-ED2D-4405-81E3-1E2DEBAD70DF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46490-E48D-4EC4-8F49-BB89C62CB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059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97854-8431-4C84-A79F-FF018D724A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Microcontroller Assembly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FC2ABD-D56F-4D95-9CA3-045311A444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Microcontroller Assembly Programing</a:t>
            </a:r>
          </a:p>
          <a:p>
            <a:endParaRPr lang="en-US" dirty="0"/>
          </a:p>
          <a:p>
            <a:r>
              <a:rPr lang="en-US" dirty="0"/>
              <a:t>By Rashed-2003023</a:t>
            </a:r>
          </a:p>
        </p:txBody>
      </p:sp>
    </p:spTree>
    <p:extLst>
      <p:ext uri="{BB962C8B-B14F-4D97-AF65-F5344CB8AC3E}">
        <p14:creationId xmlns:p14="http://schemas.microsoft.com/office/powerpoint/2010/main" val="2886504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5602C-CC84-4EFF-82E2-7AB3ED4EB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Assembly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BA88D-D366-4D73-878F-915892997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dirty="0"/>
              <a:t>Binary and machine language challenges</a:t>
            </a:r>
            <a:endParaRPr lang="en-US" sz="2000" dirty="0"/>
          </a:p>
          <a:p>
            <a:pPr lvl="1"/>
            <a:r>
              <a:rPr lang="en-US" dirty="0"/>
              <a:t>Hexadecimal system introduction</a:t>
            </a:r>
            <a:endParaRPr lang="en-US" sz="2000" dirty="0"/>
          </a:p>
          <a:p>
            <a:pPr lvl="1"/>
            <a:r>
              <a:rPr lang="en-US" dirty="0"/>
              <a:t>Evolution to Assembly languages</a:t>
            </a:r>
          </a:p>
          <a:p>
            <a:pPr lvl="1"/>
            <a:r>
              <a:rPr lang="en-US" dirty="0"/>
              <a:t>Mnemonics for human-friendly coding</a:t>
            </a:r>
          </a:p>
          <a:p>
            <a:pPr lvl="1"/>
            <a:r>
              <a:rPr lang="en-US" sz="2000" dirty="0"/>
              <a:t>Low-level programming and CPU interaction</a:t>
            </a:r>
            <a:endParaRPr lang="en-US" sz="1800" dirty="0"/>
          </a:p>
          <a:p>
            <a:pPr lvl="1"/>
            <a:r>
              <a:rPr lang="en-US" sz="2000" dirty="0"/>
              <a:t>Role of the assembler in translation</a:t>
            </a:r>
          </a:p>
          <a:p>
            <a:pPr lvl="1"/>
            <a:r>
              <a:rPr lang="en-US" sz="2000" dirty="0"/>
              <a:t>Comparison with high-level languages</a:t>
            </a:r>
            <a:endParaRPr lang="en-US" sz="1800" dirty="0"/>
          </a:p>
          <a:p>
            <a:pPr lvl="1"/>
            <a:endParaRPr lang="en-US" sz="2000" dirty="0"/>
          </a:p>
          <a:p>
            <a:pPr lvl="0"/>
            <a:r>
              <a:rPr lang="en-US" dirty="0">
                <a:solidFill>
                  <a:schemeClr val="tx2"/>
                </a:solidFill>
              </a:rPr>
              <a:t>Key Message</a:t>
            </a:r>
            <a:r>
              <a:rPr lang="en-US" dirty="0"/>
              <a:t>: Assembly languages bridge the gap between machine language and human-readable code.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161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D32D1-C444-4CE7-9872-569E46E00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4" y="247228"/>
            <a:ext cx="10353761" cy="1326321"/>
          </a:xfrm>
        </p:spPr>
        <p:txBody>
          <a:bodyPr/>
          <a:lstStyle/>
          <a:p>
            <a:r>
              <a:rPr lang="en-US" b="1" dirty="0"/>
              <a:t>Assembly Language Structure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13A7C-8D13-4D16-B3F7-2C87BCEA4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762" y="1268962"/>
            <a:ext cx="11047445" cy="5341809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dirty="0"/>
              <a:t>An Assembly language instruction consists of four fields:</a:t>
            </a:r>
          </a:p>
          <a:p>
            <a:pPr marL="457200" lvl="1" indent="0">
              <a:buNone/>
            </a:pPr>
            <a:r>
              <a:rPr lang="en-US" dirty="0"/>
              <a:t>label:   mnemonic   operands  ; comment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chemeClr val="accent2"/>
                </a:solidFill>
              </a:rPr>
              <a:t>Important Points: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2"/>
                </a:solidFill>
              </a:rPr>
              <a:t> 1.</a:t>
            </a:r>
            <a:r>
              <a:rPr lang="en-US" dirty="0"/>
              <a:t> The label field allows the program to refer to a line of code by name. The label field cannot exceed a certain number of characters.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2"/>
                </a:solidFill>
              </a:rPr>
              <a:t>2</a:t>
            </a:r>
            <a:r>
              <a:rPr lang="en-US" dirty="0"/>
              <a:t>. The comment field begins with a semicolon comment indicator ";". Comments may be at the end of a line or on a line by themselves. The assembler ignores comments, but they are indispensable to programmers.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2"/>
                </a:solidFill>
              </a:rPr>
              <a:t>3</a:t>
            </a:r>
            <a:r>
              <a:rPr lang="en-US" dirty="0"/>
              <a:t>.The Assembly language mnemonic (instruction) and operand(s) fields togeth­er perform the real work of the program and accomplish the tasks for which the program was written. 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       Example</a:t>
            </a:r>
            <a:r>
              <a:rPr lang="en-US" sz="1800" dirty="0">
                <a:solidFill>
                  <a:schemeClr val="tx2"/>
                </a:solidFill>
              </a:rPr>
              <a:t>:           </a:t>
            </a:r>
            <a:r>
              <a:rPr lang="en-US" sz="1800" dirty="0"/>
              <a:t>LDI  R23,  $55</a:t>
            </a:r>
          </a:p>
          <a:p>
            <a:pPr marL="0" indent="0">
              <a:buNone/>
            </a:pPr>
            <a:r>
              <a:rPr lang="en-US" sz="1800" dirty="0"/>
              <a:t>                                      ADD  R23,  Rl9</a:t>
            </a:r>
          </a:p>
          <a:p>
            <a:pPr marL="0" indent="0">
              <a:buNone/>
            </a:pPr>
            <a:r>
              <a:rPr lang="en-US" sz="1800" dirty="0"/>
              <a:t>                                      SUBI  R23,  $67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633D383-6B6E-4E0B-8A34-919F4AD0E15C}"/>
              </a:ext>
            </a:extLst>
          </p:cNvPr>
          <p:cNvSpPr/>
          <p:nvPr/>
        </p:nvSpPr>
        <p:spPr>
          <a:xfrm>
            <a:off x="1268963" y="1670180"/>
            <a:ext cx="4488025" cy="345232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89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36062-6D1D-4226-A9B9-EBF9196F8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1" cy="1326321"/>
          </a:xfrm>
        </p:spPr>
        <p:txBody>
          <a:bodyPr/>
          <a:lstStyle/>
          <a:p>
            <a:r>
              <a:rPr lang="en-US" dirty="0"/>
              <a:t> Sample of an Assembly Language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24ED9-B30F-41C4-A932-7A6DABAF9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4416" y="1326320"/>
            <a:ext cx="5775649" cy="553167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;AVR Assembly Language Program To Add Some Data.</a:t>
            </a:r>
          </a:p>
          <a:p>
            <a:pPr marL="0" indent="0">
              <a:buNone/>
            </a:pPr>
            <a:r>
              <a:rPr lang="en-US" dirty="0"/>
              <a:t>;store SUM in SRAM location Ox300.</a:t>
            </a:r>
          </a:p>
          <a:p>
            <a:pPr marL="0" indent="0">
              <a:buNone/>
            </a:pPr>
            <a:r>
              <a:rPr lang="en-US" dirty="0"/>
              <a:t>.EQU SUM Ox300 ;SRAM loc $300 for SUM</a:t>
            </a:r>
          </a:p>
          <a:p>
            <a:pPr marL="0" indent="0">
              <a:buNone/>
            </a:pPr>
            <a:r>
              <a:rPr lang="en-US" dirty="0"/>
              <a:t>.ORG 00 ;start at address 0</a:t>
            </a:r>
          </a:p>
          <a:p>
            <a:pPr marL="0" indent="0">
              <a:buNone/>
            </a:pPr>
            <a:r>
              <a:rPr lang="fr-FR" dirty="0"/>
              <a:t>LDI  Rl6, 0x25 ; Rl6 0x25</a:t>
            </a:r>
          </a:p>
          <a:p>
            <a:pPr marL="0" indent="0">
              <a:buNone/>
            </a:pPr>
            <a:r>
              <a:rPr lang="fr-FR" dirty="0"/>
              <a:t>LDI  Rl7, $34 ; Rl7 0x34</a:t>
            </a:r>
          </a:p>
          <a:p>
            <a:pPr marL="0" indent="0">
              <a:buNone/>
            </a:pPr>
            <a:r>
              <a:rPr lang="fr-FR" dirty="0"/>
              <a:t>LDI Rl8, Ob00110001 ; Rl8 0x31</a:t>
            </a:r>
          </a:p>
          <a:p>
            <a:pPr marL="0" indent="0">
              <a:buNone/>
            </a:pPr>
            <a:r>
              <a:rPr lang="en-US" dirty="0"/>
              <a:t>ADD          Rl6, Rl7           ;add Rl7 to Rl6</a:t>
            </a:r>
          </a:p>
          <a:p>
            <a:pPr marL="0" indent="0">
              <a:buNone/>
            </a:pPr>
            <a:r>
              <a:rPr lang="en-US" dirty="0"/>
              <a:t>ADD Rl6, Rl8 ;add Rl8 to Rl6</a:t>
            </a:r>
          </a:p>
          <a:p>
            <a:pPr marL="0" indent="0">
              <a:buNone/>
            </a:pPr>
            <a:r>
              <a:rPr lang="fr-FR" dirty="0"/>
              <a:t>LDI Rl7, 11 ;Rl7 = 0x0B</a:t>
            </a:r>
          </a:p>
          <a:p>
            <a:pPr marL="0" indent="0">
              <a:buNone/>
            </a:pPr>
            <a:r>
              <a:rPr lang="en-US" dirty="0"/>
              <a:t>ADD Rl6, Rl7 ;add Rl7 to Rl6</a:t>
            </a:r>
          </a:p>
          <a:p>
            <a:pPr marL="0" indent="0">
              <a:buNone/>
            </a:pPr>
            <a:r>
              <a:rPr lang="en-US" dirty="0"/>
              <a:t>STS SUM, Rl6 ;save the SUM in loc $300</a:t>
            </a:r>
          </a:p>
          <a:p>
            <a:pPr marL="0" indent="0">
              <a:buNone/>
            </a:pPr>
            <a:r>
              <a:rPr lang="en-US" dirty="0"/>
              <a:t>HERE: JMP HERE ;stay here forever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5E58393-B5E8-4D9D-9224-F634FBA983B6}"/>
              </a:ext>
            </a:extLst>
          </p:cNvPr>
          <p:cNvSpPr/>
          <p:nvPr/>
        </p:nvSpPr>
        <p:spPr>
          <a:xfrm>
            <a:off x="3144416" y="4208106"/>
            <a:ext cx="653143" cy="38255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4CD228B-12F4-4F09-B628-AB34D9AC585E}"/>
              </a:ext>
            </a:extLst>
          </p:cNvPr>
          <p:cNvSpPr/>
          <p:nvPr/>
        </p:nvSpPr>
        <p:spPr>
          <a:xfrm>
            <a:off x="3181738" y="4245428"/>
            <a:ext cx="578498" cy="307910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DC674C4-C394-46CA-9A4B-79DFAE4BEC3D}"/>
              </a:ext>
            </a:extLst>
          </p:cNvPr>
          <p:cNvSpPr/>
          <p:nvPr/>
        </p:nvSpPr>
        <p:spPr>
          <a:xfrm>
            <a:off x="4012163" y="4245428"/>
            <a:ext cx="1063690" cy="307910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AD04E60-8BAC-4CBA-9EFE-089FE514D4A3}"/>
              </a:ext>
            </a:extLst>
          </p:cNvPr>
          <p:cNvSpPr/>
          <p:nvPr/>
        </p:nvSpPr>
        <p:spPr>
          <a:xfrm>
            <a:off x="5449078" y="4245428"/>
            <a:ext cx="1667071" cy="307910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27E0748-3F1D-4B8D-B657-B9186630E5E1}"/>
              </a:ext>
            </a:extLst>
          </p:cNvPr>
          <p:cNvCxnSpPr/>
          <p:nvPr/>
        </p:nvCxnSpPr>
        <p:spPr>
          <a:xfrm>
            <a:off x="1978089" y="4422710"/>
            <a:ext cx="12036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A4E979B-0B00-4E8C-B3BB-DC5938420447}"/>
              </a:ext>
            </a:extLst>
          </p:cNvPr>
          <p:cNvCxnSpPr/>
          <p:nvPr/>
        </p:nvCxnSpPr>
        <p:spPr>
          <a:xfrm flipH="1">
            <a:off x="7116149" y="4422710"/>
            <a:ext cx="11569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542191A-C43F-4A23-9D76-A75B1EDAB464}"/>
              </a:ext>
            </a:extLst>
          </p:cNvPr>
          <p:cNvCxnSpPr/>
          <p:nvPr/>
        </p:nvCxnSpPr>
        <p:spPr>
          <a:xfrm flipH="1" flipV="1">
            <a:off x="5075853" y="4553338"/>
            <a:ext cx="3197292" cy="1110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6A8B068-4270-4FB1-9BF9-990CA6DB7E39}"/>
              </a:ext>
            </a:extLst>
          </p:cNvPr>
          <p:cNvSpPr/>
          <p:nvPr/>
        </p:nvSpPr>
        <p:spPr>
          <a:xfrm>
            <a:off x="3181738" y="6288833"/>
            <a:ext cx="653143" cy="307910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49E43C0-0CAB-4251-B063-771B7EC27949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1940766" y="6442788"/>
            <a:ext cx="12409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B8A4006-4CE2-4543-9E94-840B9B48202C}"/>
              </a:ext>
            </a:extLst>
          </p:cNvPr>
          <p:cNvSpPr txBox="1"/>
          <p:nvPr/>
        </p:nvSpPr>
        <p:spPr>
          <a:xfrm>
            <a:off x="646921" y="4214717"/>
            <a:ext cx="134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Mnemonic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A2690E-25DF-4719-BB8C-58F86103D7C3}"/>
              </a:ext>
            </a:extLst>
          </p:cNvPr>
          <p:cNvSpPr txBox="1"/>
          <p:nvPr/>
        </p:nvSpPr>
        <p:spPr>
          <a:xfrm>
            <a:off x="1175656" y="6258122"/>
            <a:ext cx="821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Label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9FDD97-2DBA-4B8D-AF18-ADBACABA9DA4}"/>
              </a:ext>
            </a:extLst>
          </p:cNvPr>
          <p:cNvSpPr txBox="1"/>
          <p:nvPr/>
        </p:nvSpPr>
        <p:spPr>
          <a:xfrm>
            <a:off x="8360229" y="4208106"/>
            <a:ext cx="1306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Comment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8F42636-8040-494F-B4E4-C8D4CCB5078F}"/>
              </a:ext>
            </a:extLst>
          </p:cNvPr>
          <p:cNvSpPr txBox="1"/>
          <p:nvPr/>
        </p:nvSpPr>
        <p:spPr>
          <a:xfrm>
            <a:off x="8360229" y="5479016"/>
            <a:ext cx="149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Operands </a:t>
            </a:r>
          </a:p>
        </p:txBody>
      </p:sp>
    </p:spTree>
    <p:extLst>
      <p:ext uri="{BB962C8B-B14F-4D97-AF65-F5344CB8AC3E}">
        <p14:creationId xmlns:p14="http://schemas.microsoft.com/office/powerpoint/2010/main" val="200501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24" grpId="0" animBg="1"/>
      <p:bldP spid="27" grpId="0"/>
      <p:bldP spid="28" grpId="0"/>
      <p:bldP spid="29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73E06-7D78-4C69-9C71-05D763EE5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ASSEMBLING AN AVR PROGRAM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C2A75-501D-4886-BC6F-8442A6637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                                    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C2FA5B-DA7F-4C36-9150-BBD0DF365C5C}"/>
              </a:ext>
            </a:extLst>
          </p:cNvPr>
          <p:cNvSpPr/>
          <p:nvPr/>
        </p:nvSpPr>
        <p:spPr>
          <a:xfrm>
            <a:off x="4814596" y="1875453"/>
            <a:ext cx="1492897" cy="5318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Editor Program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DAE93C6-7166-45C4-AF8D-D0C314DD5F7C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561045" y="2407297"/>
            <a:ext cx="9329" cy="5683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C778E24-42FD-4740-AFFE-D4134B8ED64A}"/>
              </a:ext>
            </a:extLst>
          </p:cNvPr>
          <p:cNvSpPr/>
          <p:nvPr/>
        </p:nvSpPr>
        <p:spPr>
          <a:xfrm>
            <a:off x="4823926" y="2941475"/>
            <a:ext cx="1483567" cy="5365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Assembler</a:t>
            </a:r>
          </a:p>
          <a:p>
            <a:pPr algn="ctr"/>
            <a:r>
              <a:rPr lang="en-US" dirty="0"/>
              <a:t>Program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A7BFB7F-F441-452C-84AA-09F347D2C036}"/>
              </a:ext>
            </a:extLst>
          </p:cNvPr>
          <p:cNvCxnSpPr>
            <a:stCxn id="7" idx="2"/>
          </p:cNvCxnSpPr>
          <p:nvPr/>
        </p:nvCxnSpPr>
        <p:spPr>
          <a:xfrm>
            <a:off x="5565710" y="3477985"/>
            <a:ext cx="0" cy="5085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14EF9C-67E9-4999-BC2A-404B0B4EBE5A}"/>
              </a:ext>
            </a:extLst>
          </p:cNvPr>
          <p:cNvCxnSpPr>
            <a:cxnSpLocks/>
          </p:cNvCxnSpPr>
          <p:nvPr/>
        </p:nvCxnSpPr>
        <p:spPr>
          <a:xfrm>
            <a:off x="2659225" y="3937518"/>
            <a:ext cx="5971591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2B1F297-73CC-4E59-8B6C-92F6B6768E8D}"/>
              </a:ext>
            </a:extLst>
          </p:cNvPr>
          <p:cNvCxnSpPr/>
          <p:nvPr/>
        </p:nvCxnSpPr>
        <p:spPr>
          <a:xfrm>
            <a:off x="2659225" y="3937518"/>
            <a:ext cx="0" cy="7651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D88D101-FF26-41EC-99EA-16C7CFCA2E52}"/>
              </a:ext>
            </a:extLst>
          </p:cNvPr>
          <p:cNvCxnSpPr/>
          <p:nvPr/>
        </p:nvCxnSpPr>
        <p:spPr>
          <a:xfrm>
            <a:off x="4021494" y="3937518"/>
            <a:ext cx="0" cy="7651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67E2C77-006C-486F-A4A4-E5D71258518C}"/>
              </a:ext>
            </a:extLst>
          </p:cNvPr>
          <p:cNvCxnSpPr/>
          <p:nvPr/>
        </p:nvCxnSpPr>
        <p:spPr>
          <a:xfrm>
            <a:off x="5570374" y="3937518"/>
            <a:ext cx="0" cy="7651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600AB83-D650-4CA9-9C28-82798F19E6D2}"/>
              </a:ext>
            </a:extLst>
          </p:cNvPr>
          <p:cNvCxnSpPr/>
          <p:nvPr/>
        </p:nvCxnSpPr>
        <p:spPr>
          <a:xfrm>
            <a:off x="7091265" y="3937518"/>
            <a:ext cx="0" cy="7651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FD87BAD-CFA1-44C8-B2E5-DDBCD86CE1C8}"/>
              </a:ext>
            </a:extLst>
          </p:cNvPr>
          <p:cNvCxnSpPr/>
          <p:nvPr/>
        </p:nvCxnSpPr>
        <p:spPr>
          <a:xfrm>
            <a:off x="8630816" y="3937518"/>
            <a:ext cx="0" cy="7651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0FE137B-D8EB-445C-983B-E7841B57CFE9}"/>
              </a:ext>
            </a:extLst>
          </p:cNvPr>
          <p:cNvSpPr txBox="1"/>
          <p:nvPr/>
        </p:nvSpPr>
        <p:spPr>
          <a:xfrm>
            <a:off x="2001420" y="4635051"/>
            <a:ext cx="7889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myfile.eep</a:t>
            </a:r>
            <a:r>
              <a:rPr lang="en-US" dirty="0"/>
              <a:t>     </a:t>
            </a:r>
            <a:r>
              <a:rPr lang="en-US" dirty="0" err="1"/>
              <a:t>myfile.hex</a:t>
            </a:r>
            <a:r>
              <a:rPr lang="en-US" dirty="0"/>
              <a:t>        </a:t>
            </a:r>
            <a:r>
              <a:rPr lang="en-US" dirty="0" err="1"/>
              <a:t>myfile.map</a:t>
            </a:r>
            <a:r>
              <a:rPr lang="en-US" dirty="0"/>
              <a:t>      </a:t>
            </a:r>
            <a:r>
              <a:rPr lang="en-US" dirty="0" err="1"/>
              <a:t>myfile.lst</a:t>
            </a:r>
            <a:r>
              <a:rPr lang="en-US" dirty="0"/>
              <a:t>        myfile.obj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6020C2B-0BAC-4972-93FD-B7C25F661CC8}"/>
              </a:ext>
            </a:extLst>
          </p:cNvPr>
          <p:cNvCxnSpPr/>
          <p:nvPr/>
        </p:nvCxnSpPr>
        <p:spPr>
          <a:xfrm>
            <a:off x="2659225" y="4907902"/>
            <a:ext cx="0" cy="4758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9040557-AD9F-450F-BB0F-5D86A1292A46}"/>
              </a:ext>
            </a:extLst>
          </p:cNvPr>
          <p:cNvCxnSpPr/>
          <p:nvPr/>
        </p:nvCxnSpPr>
        <p:spPr>
          <a:xfrm>
            <a:off x="4021494" y="4907901"/>
            <a:ext cx="0" cy="4758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21F34751-9431-422C-885A-F2189AD581FB}"/>
              </a:ext>
            </a:extLst>
          </p:cNvPr>
          <p:cNvSpPr/>
          <p:nvPr/>
        </p:nvSpPr>
        <p:spPr>
          <a:xfrm>
            <a:off x="1371604" y="5383761"/>
            <a:ext cx="1842791" cy="6127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Download to AVR’s EEPROM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B11510D-F83D-428F-BEDB-3FB3060CB81F}"/>
              </a:ext>
            </a:extLst>
          </p:cNvPr>
          <p:cNvSpPr/>
          <p:nvPr/>
        </p:nvSpPr>
        <p:spPr>
          <a:xfrm>
            <a:off x="3578896" y="5359442"/>
            <a:ext cx="1730217" cy="6370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Download to</a:t>
            </a:r>
          </a:p>
          <a:p>
            <a:pPr algn="ctr"/>
            <a:r>
              <a:rPr lang="en-US" dirty="0"/>
              <a:t>AVR’s FLASH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671217-ED7B-44C3-9BD6-3ED3F2B53514}"/>
              </a:ext>
            </a:extLst>
          </p:cNvPr>
          <p:cNvSpPr txBox="1"/>
          <p:nvPr/>
        </p:nvSpPr>
        <p:spPr>
          <a:xfrm>
            <a:off x="5577374" y="2469507"/>
            <a:ext cx="1460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myfile.asm</a:t>
            </a:r>
          </a:p>
        </p:txBody>
      </p:sp>
    </p:spTree>
    <p:extLst>
      <p:ext uri="{BB962C8B-B14F-4D97-AF65-F5344CB8AC3E}">
        <p14:creationId xmlns:p14="http://schemas.microsoft.com/office/powerpoint/2010/main" val="380122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  <p:bldP spid="27" grpId="0"/>
      <p:bldP spid="32" grpId="0" animBg="1"/>
      <p:bldP spid="33" grpId="0" animBg="1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3CDB4-AF68-46C4-BE5A-55123AA46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ASSEMBLING AN AVR PROGRAM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65567-F746-45D8-9128-BB0407A36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2"/>
                </a:solidFill>
              </a:rPr>
              <a:t>Editor Program</a:t>
            </a:r>
            <a:r>
              <a:rPr lang="en-US" dirty="0"/>
              <a:t>: Used to write and modify code files; common ones include Notepad, Visual Studio Code, or Atmel Studio for AVR programming.</a:t>
            </a:r>
          </a:p>
          <a:p>
            <a:r>
              <a:rPr lang="en-US" dirty="0">
                <a:solidFill>
                  <a:schemeClr val="accent2"/>
                </a:solidFill>
              </a:rPr>
              <a:t>ASM File (Assembler Code): </a:t>
            </a:r>
            <a:r>
              <a:rPr lang="en-US" dirty="0"/>
              <a:t>AVR assembly code written by the programmer, providing low-level instructions for the AVR microcontroller.</a:t>
            </a:r>
          </a:p>
          <a:p>
            <a:r>
              <a:rPr lang="en-US" dirty="0">
                <a:solidFill>
                  <a:schemeClr val="accent2"/>
                </a:solidFill>
              </a:rPr>
              <a:t>Assembler Program</a:t>
            </a:r>
            <a:r>
              <a:rPr lang="en-US" dirty="0"/>
              <a:t>: Converts ASM code into machine code (binary), creating an OBJ file for AVR programs.</a:t>
            </a:r>
          </a:p>
          <a:p>
            <a:r>
              <a:rPr lang="en-US" dirty="0">
                <a:solidFill>
                  <a:schemeClr val="accent2"/>
                </a:solidFill>
              </a:rPr>
              <a:t>EEP File</a:t>
            </a:r>
            <a:r>
              <a:rPr lang="en-US" dirty="0"/>
              <a:t>: Stands for Electrically Erasable Programmable Read-Only Memory; contains non-volatile data for the AVR's EEPROM, preserving data between power cycles.</a:t>
            </a:r>
          </a:p>
        </p:txBody>
      </p:sp>
    </p:spTree>
    <p:extLst>
      <p:ext uri="{BB962C8B-B14F-4D97-AF65-F5344CB8AC3E}">
        <p14:creationId xmlns:p14="http://schemas.microsoft.com/office/powerpoint/2010/main" val="1432031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250BE-CAE6-42FA-A00B-78EA59C0C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ASSEMBLING AN AVR PROGRAM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47CA6-0897-418D-AD8E-7065457AD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2"/>
                </a:solidFill>
              </a:rPr>
              <a:t>Hex File</a:t>
            </a:r>
            <a:r>
              <a:rPr lang="en-US" dirty="0"/>
              <a:t>: Compiled machine code in hexadecimal format; loaded onto AVR microcontrollers for execution.</a:t>
            </a:r>
          </a:p>
          <a:p>
            <a:r>
              <a:rPr lang="en-US" dirty="0">
                <a:solidFill>
                  <a:schemeClr val="accent2"/>
                </a:solidFill>
              </a:rPr>
              <a:t>Map File</a:t>
            </a:r>
            <a:r>
              <a:rPr lang="en-US" dirty="0"/>
              <a:t>: Offers a detailed map of memory usage, showing how program elements occupy space in the AVR's memory.</a:t>
            </a:r>
          </a:p>
          <a:p>
            <a:r>
              <a:rPr lang="en-US" dirty="0">
                <a:solidFill>
                  <a:schemeClr val="accent2"/>
                </a:solidFill>
              </a:rPr>
              <a:t>LST File</a:t>
            </a:r>
            <a:r>
              <a:rPr lang="en-US" dirty="0"/>
              <a:t>: Lists the assembly instructions with corresponding memory addresses, aiding in program analysis and debugging.</a:t>
            </a:r>
          </a:p>
          <a:p>
            <a:r>
              <a:rPr lang="en-US" dirty="0">
                <a:solidFill>
                  <a:schemeClr val="accent2"/>
                </a:solidFill>
              </a:rPr>
              <a:t>OBJ File</a:t>
            </a:r>
            <a:r>
              <a:rPr lang="en-US" dirty="0"/>
              <a:t>: Intermediate file generated by the AVR assembler, containing relocatable machine code before being linked to create the final HEX file for AVR microcontrollers.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97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250</TotalTime>
  <Words>554</Words>
  <Application>Microsoft Office PowerPoint</Application>
  <PresentationFormat>Widescreen</PresentationFormat>
  <Paragraphs>65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Bookman Old Style</vt:lpstr>
      <vt:lpstr>Calibri</vt:lpstr>
      <vt:lpstr>Rockwell</vt:lpstr>
      <vt:lpstr>Damask</vt:lpstr>
      <vt:lpstr>Microcontroller Assembly</vt:lpstr>
      <vt:lpstr>Introduction to Assembly Programming</vt:lpstr>
      <vt:lpstr>Assembly Language Structure </vt:lpstr>
      <vt:lpstr> Sample of an Assembly Language Program</vt:lpstr>
      <vt:lpstr>ASSEMBLING AN AVR PROGRAM </vt:lpstr>
      <vt:lpstr>ASSEMBLING AN AVR PROGRAM </vt:lpstr>
      <vt:lpstr>ASSEMBLING AN AVR PROGRAM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Microcontroller Assembly</dc:title>
  <dc:creator>Md Rashedul Islam</dc:creator>
  <cp:lastModifiedBy>Tonmoy Islam</cp:lastModifiedBy>
  <cp:revision>24</cp:revision>
  <dcterms:created xsi:type="dcterms:W3CDTF">2023-12-25T15:33:33Z</dcterms:created>
  <dcterms:modified xsi:type="dcterms:W3CDTF">2023-12-31T15:47:59Z</dcterms:modified>
</cp:coreProperties>
</file>