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FFB6-215D-5FC7-89CE-B9C05EAD6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5B3F7-6356-037A-9363-23C456901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44DD-07F5-1540-F8F5-0F121E4C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3B47-9C0E-68EA-262C-5C7E9456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DB21F-10F4-362C-FBCD-FB3761BA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1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A83-92F4-ABC7-657F-4C7535FA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31E6C-1B21-299C-F86D-2759EEB8C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CDF9B-505E-81FB-66D5-466C9B42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7014-C927-5281-4BCE-31C81AD3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CF73-8C42-3DB6-E7FF-B71C7B87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7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D0CB9-9301-092F-C75A-9D8C1E880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62DBF-72D7-73A0-B776-C1925EF3B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881EA-C669-90DA-CB39-5C9CB398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CB27D-4CD8-2BDF-A43D-09DD9D82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268-D096-0A29-161D-31FF2458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8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D24B-0BF7-E88E-C1F7-96DAAF76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BDFF-963F-C0F0-C3A4-B3C21CCC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C20C-0021-8FFB-C86D-8E10BA39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D1B7-88B5-51D5-C334-136F538C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94E8-BCC6-45F6-F8C6-07D71C45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414B-A50E-BBD9-E3E3-134BC472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FE6E8-CD43-7B02-08D5-29746D8C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18A2-D203-1941-0D25-584B2D1B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7CCF-72E3-285E-D4AC-179F98EE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B4D6-9A71-4F87-DBF6-2966958F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08B0-BA53-294E-6B3B-C7629F24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7742-5F27-B94B-780D-1157D3F40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B9CEF-9BBB-3287-BA12-D295F2A8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93E62-8B94-4DA5-403A-2F4FF2CB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B2858-827D-5B82-4883-0F71B3FC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9B6BC-4081-D422-1783-7A6BF365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4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6FF4-9389-3CD1-2E24-055B3DC2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ED434-0D04-0666-91E5-0D4515DC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26AD6-F698-31EA-8B40-814BC3369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46716-4862-4DE5-A123-8FC00FF3F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A7472-7067-FB18-019B-C9360C853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05D81-FDFF-FF81-A881-C5632C80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B9B2-5E00-ADC9-E443-FF3A4583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D83AE-CA05-804D-F470-90C24003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9EDC-8BD9-6FBE-29B4-20DAE671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0B08B-2AD3-D28F-0F9D-845C2A61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4F31A-1C06-7E6D-5095-79D6ACA2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084C8-12E2-87BC-56F2-2B317E21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6164E-9B90-BC5B-D509-130F4947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4030A-867C-2DE8-5335-24585EC1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4EEB5-8209-174F-EBD9-B82518B0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25E8-C916-B041-D475-A22F10AA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64C27-CFBC-2322-F64F-DA0F432F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0051F-3F67-4948-3B36-4D7C2E5C1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64889-6EC0-FF60-8E10-7344B6B3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357DA-A755-2FA0-1FEC-92EB830F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2610D-7029-D9CF-EEA9-4C338E91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2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07D2-F653-B518-F150-2B557470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6B448-D4E6-FBF8-ECD4-EC5EDCBE8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81E9B-7AB1-7BAB-2423-2103A901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4196C-00C1-7158-86FD-6200D5E8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0713B-66DE-E475-4035-BB01860E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2783-3CB2-01CB-6C93-2489D645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3AF2E-2B63-8D00-0EA6-188C8EAC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43119-8DB1-8F20-1206-D58C6E32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F4A5-D555-D155-A413-5A13F7CD0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6770-3BC4-4A39-942E-0744072F13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274CF-19AA-29C8-B95F-D29B5F6A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5536C-B91A-5EE8-2AD0-89852A200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100F-6B3C-4617-94A0-7B5D13C0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8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43C89-9CC7-093D-5DE2-8F66A7B7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instructions and looping For AVR Microcontroller Assembly</a:t>
            </a:r>
          </a:p>
        </p:txBody>
      </p:sp>
      <p:pic>
        <p:nvPicPr>
          <p:cNvPr id="9" name="Graphic 8" descr="PC">
            <a:extLst>
              <a:ext uri="{FF2B5EF4-FFF2-40B4-BE49-F238E27FC236}">
                <a16:creationId xmlns:a16="http://schemas.microsoft.com/office/drawing/2014/main" id="{8F6D43E3-2447-A2F4-4C9E-7D7637FF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7BC787-CE1D-AB50-A53D-E565EED9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topic discusses 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used for looping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conditional branches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unconditional branches (jumps).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Tanjim 2003030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87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F04D5F-60CE-D40F-E095-50C472DC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BRNE instruction for looping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FECBDD7-EC38-9954-CFE7-31C38EC4E4FC}"/>
              </a:ext>
            </a:extLst>
          </p:cNvPr>
          <p:cNvSpPr>
            <a:spLocks/>
          </p:cNvSpPr>
          <p:nvPr/>
        </p:nvSpPr>
        <p:spPr>
          <a:xfrm>
            <a:off x="7840732" y="1970950"/>
            <a:ext cx="3700015" cy="292156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39496">
              <a:spcAft>
                <a:spcPts val="600"/>
              </a:spcAft>
            </a:pPr>
            <a:r>
              <a:rPr lang="en-US" sz="1180" kern="1200" dirty="0">
                <a:solidFill>
                  <a:srgbClr val="B30000"/>
                </a:solidFill>
                <a:latin typeface="Century" panose="02040604050505020304" pitchFamily="18" charset="0"/>
                <a:ea typeface="+mn-ea"/>
                <a:cs typeface="+mn-cs"/>
              </a:rPr>
              <a:t>;this program adds value 3 to the R20 ten times</a:t>
            </a:r>
          </a:p>
          <a:p>
            <a:pPr defTabSz="539496">
              <a:spcAft>
                <a:spcPts val="600"/>
              </a:spcAft>
            </a:pPr>
            <a:r>
              <a:rPr lang="en-US" sz="1180" kern="1200" dirty="0">
                <a:solidFill>
                  <a:srgbClr val="B30000"/>
                </a:solidFill>
                <a:latin typeface="Century" panose="02040604050505020304" pitchFamily="18" charset="0"/>
                <a:ea typeface="+mn-ea"/>
                <a:cs typeface="+mn-cs"/>
              </a:rPr>
              <a:t>.INCLUDE “M32DEF.INC”</a:t>
            </a:r>
          </a:p>
          <a:p>
            <a:pPr defTabSz="539496">
              <a:spcAft>
                <a:spcPts val="600"/>
              </a:spcAft>
            </a:pPr>
            <a:r>
              <a:rPr lang="en-US" sz="1180" kern="1200" dirty="0">
                <a:solidFill>
                  <a:srgbClr val="B30000"/>
                </a:solidFill>
                <a:latin typeface="Century" panose="02040604050505020304" pitchFamily="18" charset="0"/>
                <a:ea typeface="+mn-ea"/>
                <a:cs typeface="+mn-cs"/>
              </a:rPr>
              <a:t>LDI R16, 10 ;R16 = 10 (decimal) for counter </a:t>
            </a:r>
          </a:p>
          <a:p>
            <a:pPr defTabSz="539496">
              <a:spcAft>
                <a:spcPts val="600"/>
              </a:spcAft>
            </a:pPr>
            <a:r>
              <a:rPr lang="en-US" sz="1180" kern="1200" dirty="0">
                <a:solidFill>
                  <a:srgbClr val="B30000"/>
                </a:solidFill>
                <a:latin typeface="Century" panose="02040604050505020304" pitchFamily="18" charset="0"/>
                <a:ea typeface="+mn-ea"/>
                <a:cs typeface="+mn-cs"/>
              </a:rPr>
              <a:t>LDI R20, 0 ;R20 = 0 </a:t>
            </a:r>
          </a:p>
          <a:p>
            <a:pPr defTabSz="539496">
              <a:spcAft>
                <a:spcPts val="600"/>
              </a:spcAft>
            </a:pPr>
            <a:r>
              <a:rPr lang="en-US" sz="1180" kern="1200" dirty="0">
                <a:solidFill>
                  <a:srgbClr val="B30000"/>
                </a:solidFill>
                <a:latin typeface="Century" panose="02040604050505020304" pitchFamily="18" charset="0"/>
                <a:ea typeface="+mn-ea"/>
                <a:cs typeface="+mn-cs"/>
              </a:rPr>
              <a:t>LDI R21, 3 ;R21 = 3</a:t>
            </a:r>
          </a:p>
          <a:p>
            <a:pPr defTabSz="539496">
              <a:spcAft>
                <a:spcPts val="600"/>
              </a:spcAft>
            </a:pPr>
            <a:r>
              <a:rPr lang="en-US" sz="1180" kern="1200" dirty="0">
                <a:solidFill>
                  <a:srgbClr val="B30000"/>
                </a:solidFill>
                <a:latin typeface="Century" panose="02040604050505020304" pitchFamily="18" charset="0"/>
                <a:ea typeface="+mn-ea"/>
                <a:cs typeface="+mn-cs"/>
              </a:rPr>
              <a:t>AGAIN:ADD R20, R21 </a:t>
            </a:r>
          </a:p>
          <a:p>
            <a:pPr defTabSz="539496">
              <a:spcAft>
                <a:spcPts val="600"/>
              </a:spcAft>
            </a:pPr>
            <a:r>
              <a:rPr lang="en-US" sz="1180" kern="1200" dirty="0">
                <a:solidFill>
                  <a:srgbClr val="B30000"/>
                </a:solidFill>
                <a:latin typeface="Century" panose="02040604050505020304" pitchFamily="18" charset="0"/>
                <a:ea typeface="+mn-ea"/>
                <a:cs typeface="+mn-cs"/>
              </a:rPr>
              <a:t>;add 03 to R20 (R20 = sum)</a:t>
            </a:r>
          </a:p>
          <a:p>
            <a:pPr defTabSz="539496">
              <a:spcAft>
                <a:spcPts val="600"/>
              </a:spcAft>
            </a:pPr>
            <a:r>
              <a:rPr lang="en-US" sz="1180" kern="1200" dirty="0">
                <a:solidFill>
                  <a:srgbClr val="B30000"/>
                </a:solidFill>
                <a:latin typeface="Century" panose="02040604050505020304" pitchFamily="18" charset="0"/>
                <a:ea typeface="+mn-ea"/>
                <a:cs typeface="+mn-cs"/>
              </a:rPr>
              <a:t>DEC R16 ;decrement R16 (counter)</a:t>
            </a:r>
          </a:p>
          <a:p>
            <a:pPr defTabSz="539496">
              <a:spcAft>
                <a:spcPts val="600"/>
              </a:spcAft>
            </a:pPr>
            <a:r>
              <a:rPr lang="en-US" sz="1180" kern="1200" dirty="0">
                <a:solidFill>
                  <a:srgbClr val="B30000"/>
                </a:solidFill>
                <a:latin typeface="Century" panose="02040604050505020304" pitchFamily="18" charset="0"/>
                <a:ea typeface="+mn-ea"/>
                <a:cs typeface="+mn-cs"/>
              </a:rPr>
              <a:t>BRNE AGAIN ;repeat until COUNT = 0</a:t>
            </a:r>
          </a:p>
          <a:p>
            <a:pPr defTabSz="539496">
              <a:spcAft>
                <a:spcPts val="600"/>
              </a:spcAft>
            </a:pPr>
            <a:r>
              <a:rPr lang="en-US" sz="1180" kern="1200" dirty="0">
                <a:solidFill>
                  <a:srgbClr val="B30000"/>
                </a:solidFill>
                <a:latin typeface="Century" panose="02040604050505020304" pitchFamily="18" charset="0"/>
                <a:ea typeface="+mn-ea"/>
                <a:cs typeface="+mn-cs"/>
              </a:rPr>
              <a:t>OUT PORTB,R20 ;send sum to PORTB</a:t>
            </a:r>
            <a:endParaRPr lang="en-US" sz="20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3FCAB5-0B34-1C8B-E1FA-20A358F81827}"/>
              </a:ext>
            </a:extLst>
          </p:cNvPr>
          <p:cNvSpPr>
            <a:spLocks/>
          </p:cNvSpPr>
          <p:nvPr/>
        </p:nvSpPr>
        <p:spPr>
          <a:xfrm>
            <a:off x="5237018" y="2612362"/>
            <a:ext cx="2357237" cy="228491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defTabSz="539496">
              <a:lnSpc>
                <a:spcPct val="90000"/>
              </a:lnSpc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BRNE (branch if not equal) instruction uses the zero flag in the status register. </a:t>
            </a:r>
          </a:p>
          <a:p>
            <a:pPr defTabSz="539496">
              <a:lnSpc>
                <a:spcPct val="90000"/>
              </a:lnSpc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each iteration, the DEC instruction decrements the R16 and sets the flag bits accordingly. If R16 is not zero (Z = 0), it jumps to the target address associated with the label “AGAIN”. This looping action continues until R16 becomes zero.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8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3AF84-30F5-1E91-DA5E-2B7A9D75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Conditional Jumps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FC936-4C34-6709-9971-30F37709D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394326"/>
            <a:ext cx="10744200" cy="38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6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76A8F9C6-ED35-4E0A-AC66-5241CA206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4F71A736-42D6-4F11-8A7B-633C4062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70677E-B15C-F475-6B2A-57793562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019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 conditional branches are short jumps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41903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2571B16-D62A-4B37-A469-E72C79D69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8223" y="444870"/>
            <a:ext cx="6924769" cy="566580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E0A0BC-3EE4-4453-9522-08FF2DE3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8246" y="436482"/>
            <a:ext cx="6934746" cy="56658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BE36BD-9903-4FB5-BBE7-1023D7F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7522" y="305936"/>
            <a:ext cx="6943810" cy="5685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A0A1BC-95D0-7300-00F2-53E73181D6A7}"/>
              </a:ext>
            </a:extLst>
          </p:cNvPr>
          <p:cNvSpPr>
            <a:spLocks/>
          </p:cNvSpPr>
          <p:nvPr/>
        </p:nvSpPr>
        <p:spPr>
          <a:xfrm>
            <a:off x="7723971" y="1701422"/>
            <a:ext cx="3629829" cy="2866146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the relative address is positive, the jump is forward. If the relative address is negative, then the jump is backwards.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A58AF4-CAB8-DD1C-F71B-535ECBD41EB0}"/>
              </a:ext>
            </a:extLst>
          </p:cNvPr>
          <p:cNvSpPr>
            <a:spLocks/>
          </p:cNvSpPr>
          <p:nvPr/>
        </p:nvSpPr>
        <p:spPr>
          <a:xfrm>
            <a:off x="5091995" y="1036204"/>
            <a:ext cx="2312522" cy="2241569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r>
              <a:rPr lang="en-US" sz="139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must be noted that all conditional jumps are short jumps, meaning that the address of the target must be within 64 bytes of the program counter (PC)</a:t>
            </a:r>
          </a:p>
          <a:p>
            <a:pPr defTabSz="530352">
              <a:spcAft>
                <a:spcPts val="600"/>
              </a:spcAft>
            </a:pPr>
            <a:r>
              <a:rPr lang="en-US" sz="139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Target Address = Relative Address+ PC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460CE6-D2B5-CC86-6218-59296DE1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56" y="3367628"/>
            <a:ext cx="4765046" cy="20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4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97E56-B129-A1E9-346F-9AF52484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Unconditional branch instructions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54CAE-427D-4D1B-D39A-FF92113359E2}"/>
              </a:ext>
            </a:extLst>
          </p:cNvPr>
          <p:cNvSpPr>
            <a:spLocks/>
          </p:cNvSpPr>
          <p:nvPr/>
        </p:nvSpPr>
        <p:spPr>
          <a:xfrm>
            <a:off x="5280920" y="1800911"/>
            <a:ext cx="5501789" cy="434426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RJMP (relative jump) </a:t>
            </a:r>
          </a:p>
          <a:p>
            <a:pPr algn="just" defTabSz="813816"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this 2-byte (16-bit) instruction, the first 4 bits are the opcode, and the rest(lower 12 bits) is the relative address of the target location</a:t>
            </a:r>
            <a:r>
              <a:rPr lang="en-US" sz="160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 defTabSz="813816">
              <a:spcAft>
                <a:spcPts val="600"/>
              </a:spcAft>
            </a:pPr>
            <a:r>
              <a:rPr lang="en-US" sz="2136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IJMP (indirect jump)</a:t>
            </a:r>
          </a:p>
          <a:p>
            <a:pPr algn="just" defTabSz="813816"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IJMP is a 2-byte instruction. When the instruction executes, the PC is loaded with the contents of the Z register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5FE391-87E2-56E3-A8F6-E9DCF4EBACE9}"/>
              </a:ext>
            </a:extLst>
          </p:cNvPr>
          <p:cNvSpPr>
            <a:spLocks/>
          </p:cNvSpPr>
          <p:nvPr/>
        </p:nvSpPr>
        <p:spPr>
          <a:xfrm>
            <a:off x="1409291" y="2754668"/>
            <a:ext cx="3505126" cy="339758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813816">
              <a:spcAft>
                <a:spcPts val="600"/>
              </a:spcAft>
            </a:pPr>
            <a:r>
              <a:rPr lang="en-US" sz="2136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JMP (JMP is a long jump)</a:t>
            </a:r>
          </a:p>
          <a:p>
            <a:pPr algn="just" defTabSz="813816">
              <a:spcAft>
                <a:spcPts val="600"/>
              </a:spcAft>
            </a:pPr>
            <a:r>
              <a:rPr lang="en-US" sz="178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JMP is an unconditional jump that can go to any memory location in the 4M (word) address space of the AVR. It is a 4-byte (32-bit) instruction in which 10 bits are used for the opcode, and the other 22 bits represent the 22-bit address of the target location.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8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B3FD9-C9F1-B5E3-8586-E02F8181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Figurative Explanation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E61D-41F6-2487-57D5-9D6C90B50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6" r="-1" b="-1"/>
          <a:stretch/>
        </p:blipFill>
        <p:spPr>
          <a:xfrm>
            <a:off x="577784" y="2339036"/>
            <a:ext cx="4940443" cy="3576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9890F-B149-6999-ECD7-13C2BD9A1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2786"/>
          <a:stretch/>
        </p:blipFill>
        <p:spPr>
          <a:xfrm>
            <a:off x="6465136" y="3480293"/>
            <a:ext cx="4949342" cy="1792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7196D-41A3-BAEA-9DD0-17C9DC9815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1" r="6080" b="-2"/>
          <a:stretch/>
        </p:blipFill>
        <p:spPr>
          <a:xfrm>
            <a:off x="6465136" y="848163"/>
            <a:ext cx="4949342" cy="17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Times New Roman</vt:lpstr>
      <vt:lpstr>Office Theme</vt:lpstr>
      <vt:lpstr>Branch instructions and looping For AVR Microcontroller Assembly</vt:lpstr>
      <vt:lpstr>Using BRNE instruction for looping</vt:lpstr>
      <vt:lpstr>Other Conditional Jumps</vt:lpstr>
      <vt:lpstr>All conditional branches are short jumps</vt:lpstr>
      <vt:lpstr>Unconditional branch instructions</vt:lpstr>
      <vt:lpstr>Figurative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INSTRUCTIONS AND LOOPING</dc:title>
  <dc:creator>Tonmoy Islam</dc:creator>
  <cp:lastModifiedBy>Tonmoy Islam</cp:lastModifiedBy>
  <cp:revision>7</cp:revision>
  <cp:lastPrinted>2023-12-31T13:40:55Z</cp:lastPrinted>
  <dcterms:created xsi:type="dcterms:W3CDTF">2023-12-31T13:01:21Z</dcterms:created>
  <dcterms:modified xsi:type="dcterms:W3CDTF">2023-12-31T13:46:24Z</dcterms:modified>
</cp:coreProperties>
</file>