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9CB669-D582-4273-8E65-07F7460A3C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8F0EF47-A846-4A66-98ED-292D2DD8025E}">
      <dgm:prSet/>
      <dgm:spPr/>
      <dgm:t>
        <a:bodyPr/>
        <a:lstStyle/>
        <a:p>
          <a:r>
            <a:rPr lang="en-US" dirty="0">
              <a:latin typeface="Times New Roman" panose="02020603050405020304" pitchFamily="18" charset="0"/>
              <a:cs typeface="Times New Roman" panose="02020603050405020304" pitchFamily="18" charset="0"/>
            </a:rPr>
            <a:t>When a branch instruction is executed, the CPU starts to fetch codes from the new memory location, and the code in the queue that was fetched previously is discarded. In this case, the execution unit must wait until the fetch unit fetches the new instruction. This is called a branch penalty</a:t>
          </a:r>
        </a:p>
      </dgm:t>
    </dgm:pt>
    <dgm:pt modelId="{7E9F95F8-7DB3-481E-94FF-E94E39397787}" type="parTrans" cxnId="{0C797DD6-AEF4-453E-BD64-75003120824C}">
      <dgm:prSet/>
      <dgm:spPr/>
      <dgm:t>
        <a:bodyPr/>
        <a:lstStyle/>
        <a:p>
          <a:endParaRPr lang="en-US"/>
        </a:p>
      </dgm:t>
    </dgm:pt>
    <dgm:pt modelId="{579D97E2-5A9F-4792-B524-6B8FDEDA4CC1}" type="sibTrans" cxnId="{0C797DD6-AEF4-453E-BD64-75003120824C}">
      <dgm:prSet/>
      <dgm:spPr/>
      <dgm:t>
        <a:bodyPr/>
        <a:lstStyle/>
        <a:p>
          <a:endParaRPr lang="en-US"/>
        </a:p>
      </dgm:t>
    </dgm:pt>
    <dgm:pt modelId="{0D9954E1-16F2-46A9-8B33-0C3955DC7D6B}">
      <dgm:prSet/>
      <dgm:spPr/>
      <dgm:t>
        <a:bodyPr/>
        <a:lstStyle/>
        <a:p>
          <a:r>
            <a:rPr lang="en-US" dirty="0">
              <a:latin typeface="Times New Roman" panose="02020603050405020304" pitchFamily="18" charset="0"/>
              <a:cs typeface="Times New Roman" panose="02020603050405020304" pitchFamily="18" charset="0"/>
            </a:rPr>
            <a:t>This means that while the vast majority of AVR instructions take only one machine cycle, some instructions take two, three, or four machine cycles. These are JMP, CALL, RET, and all the conditional branch instructions such as BRNE, BRLO, and so on. </a:t>
          </a:r>
        </a:p>
      </dgm:t>
    </dgm:pt>
    <dgm:pt modelId="{41F406DB-C87B-4CA5-B883-478AB1E7B819}" type="parTrans" cxnId="{DA4003D8-4587-4311-829A-A5D39C1B3083}">
      <dgm:prSet/>
      <dgm:spPr/>
      <dgm:t>
        <a:bodyPr/>
        <a:lstStyle/>
        <a:p>
          <a:endParaRPr lang="en-US"/>
        </a:p>
      </dgm:t>
    </dgm:pt>
    <dgm:pt modelId="{9BE80BF0-CF7D-41B2-88C7-67B0360F87E1}" type="sibTrans" cxnId="{DA4003D8-4587-4311-829A-A5D39C1B3083}">
      <dgm:prSet/>
      <dgm:spPr/>
      <dgm:t>
        <a:bodyPr/>
        <a:lstStyle/>
        <a:p>
          <a:endParaRPr lang="en-US"/>
        </a:p>
      </dgm:t>
    </dgm:pt>
    <dgm:pt modelId="{D704AED4-3D54-4795-B8CF-81EC322B0381}" type="pres">
      <dgm:prSet presAssocID="{599CB669-D582-4273-8E65-07F7460A3C58}" presName="linear" presStyleCnt="0">
        <dgm:presLayoutVars>
          <dgm:animLvl val="lvl"/>
          <dgm:resizeHandles val="exact"/>
        </dgm:presLayoutVars>
      </dgm:prSet>
      <dgm:spPr/>
    </dgm:pt>
    <dgm:pt modelId="{AE45EA1A-DB0F-452B-BBA9-73083B5FC05E}" type="pres">
      <dgm:prSet presAssocID="{68F0EF47-A846-4A66-98ED-292D2DD8025E}" presName="parentText" presStyleLbl="node1" presStyleIdx="0" presStyleCnt="2">
        <dgm:presLayoutVars>
          <dgm:chMax val="0"/>
          <dgm:bulletEnabled val="1"/>
        </dgm:presLayoutVars>
      </dgm:prSet>
      <dgm:spPr/>
    </dgm:pt>
    <dgm:pt modelId="{DA3D0030-A681-493C-8D06-23738B58FB8D}" type="pres">
      <dgm:prSet presAssocID="{579D97E2-5A9F-4792-B524-6B8FDEDA4CC1}" presName="spacer" presStyleCnt="0"/>
      <dgm:spPr/>
    </dgm:pt>
    <dgm:pt modelId="{941EF308-F379-4F97-B1AB-C1FD8BF55A2F}" type="pres">
      <dgm:prSet presAssocID="{0D9954E1-16F2-46A9-8B33-0C3955DC7D6B}" presName="parentText" presStyleLbl="node1" presStyleIdx="1" presStyleCnt="2">
        <dgm:presLayoutVars>
          <dgm:chMax val="0"/>
          <dgm:bulletEnabled val="1"/>
        </dgm:presLayoutVars>
      </dgm:prSet>
      <dgm:spPr/>
    </dgm:pt>
  </dgm:ptLst>
  <dgm:cxnLst>
    <dgm:cxn modelId="{ED568943-A195-4E66-9979-6BF85F290839}" type="presOf" srcId="{599CB669-D582-4273-8E65-07F7460A3C58}" destId="{D704AED4-3D54-4795-B8CF-81EC322B0381}" srcOrd="0" destOrd="0" presId="urn:microsoft.com/office/officeart/2005/8/layout/vList2"/>
    <dgm:cxn modelId="{A55584AF-21E3-4320-8DB3-3685AAFBBBDE}" type="presOf" srcId="{0D9954E1-16F2-46A9-8B33-0C3955DC7D6B}" destId="{941EF308-F379-4F97-B1AB-C1FD8BF55A2F}" srcOrd="0" destOrd="0" presId="urn:microsoft.com/office/officeart/2005/8/layout/vList2"/>
    <dgm:cxn modelId="{0C797DD6-AEF4-453E-BD64-75003120824C}" srcId="{599CB669-D582-4273-8E65-07F7460A3C58}" destId="{68F0EF47-A846-4A66-98ED-292D2DD8025E}" srcOrd="0" destOrd="0" parTransId="{7E9F95F8-7DB3-481E-94FF-E94E39397787}" sibTransId="{579D97E2-5A9F-4792-B524-6B8FDEDA4CC1}"/>
    <dgm:cxn modelId="{DA4003D8-4587-4311-829A-A5D39C1B3083}" srcId="{599CB669-D582-4273-8E65-07F7460A3C58}" destId="{0D9954E1-16F2-46A9-8B33-0C3955DC7D6B}" srcOrd="1" destOrd="0" parTransId="{41F406DB-C87B-4CA5-B883-478AB1E7B819}" sibTransId="{9BE80BF0-CF7D-41B2-88C7-67B0360F87E1}"/>
    <dgm:cxn modelId="{AED2F9F8-B840-4649-BE85-7C958C295C23}" type="presOf" srcId="{68F0EF47-A846-4A66-98ED-292D2DD8025E}" destId="{AE45EA1A-DB0F-452B-BBA9-73083B5FC05E}" srcOrd="0" destOrd="0" presId="urn:microsoft.com/office/officeart/2005/8/layout/vList2"/>
    <dgm:cxn modelId="{EC80C164-0A55-467B-9285-9970DBF8CACB}" type="presParOf" srcId="{D704AED4-3D54-4795-B8CF-81EC322B0381}" destId="{AE45EA1A-DB0F-452B-BBA9-73083B5FC05E}" srcOrd="0" destOrd="0" presId="urn:microsoft.com/office/officeart/2005/8/layout/vList2"/>
    <dgm:cxn modelId="{9AD61CE1-75CD-4B67-80EB-CFFCABF7C111}" type="presParOf" srcId="{D704AED4-3D54-4795-B8CF-81EC322B0381}" destId="{DA3D0030-A681-493C-8D06-23738B58FB8D}" srcOrd="1" destOrd="0" presId="urn:microsoft.com/office/officeart/2005/8/layout/vList2"/>
    <dgm:cxn modelId="{7848EE6F-6E01-4245-B6D4-2095AC6DFF3A}" type="presParOf" srcId="{D704AED4-3D54-4795-B8CF-81EC322B0381}" destId="{941EF308-F379-4F97-B1AB-C1FD8BF55A2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5EA1A-DB0F-452B-BBA9-73083B5FC05E}">
      <dsp:nvSpPr>
        <dsp:cNvPr id="0" name=""/>
        <dsp:cNvSpPr/>
      </dsp:nvSpPr>
      <dsp:spPr>
        <a:xfrm>
          <a:off x="0" y="429642"/>
          <a:ext cx="6651253" cy="2206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When a branch instruction is executed, the CPU starts to fetch codes from the new memory location, and the code in the queue that was fetched previously is discarded. In this case, the execution unit must wait until the fetch unit fetches the new instruction. This is called a branch penalty</a:t>
          </a:r>
        </a:p>
      </dsp:txBody>
      <dsp:txXfrm>
        <a:off x="107718" y="537360"/>
        <a:ext cx="6435817" cy="1991184"/>
      </dsp:txXfrm>
    </dsp:sp>
    <dsp:sp modelId="{941EF308-F379-4F97-B1AB-C1FD8BF55A2F}">
      <dsp:nvSpPr>
        <dsp:cNvPr id="0" name=""/>
        <dsp:cNvSpPr/>
      </dsp:nvSpPr>
      <dsp:spPr>
        <a:xfrm>
          <a:off x="0" y="2702502"/>
          <a:ext cx="6651253" cy="2206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This means that while the vast majority of AVR instructions take only one machine cycle, some instructions take two, three, or four machine cycles. These are JMP, CALL, RET, and all the conditional branch instructions such as BRNE, BRLO, and so on. </a:t>
          </a:r>
        </a:p>
      </dsp:txBody>
      <dsp:txXfrm>
        <a:off x="107718" y="2810220"/>
        <a:ext cx="6435817" cy="19911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6D29-B70A-2383-C0F8-04B4DA6D5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95A905-055B-733C-3A57-BB263B48C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00F93-6B72-1E0D-901E-653979D83E03}"/>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CD321262-FFC5-2FA3-E320-3431392EC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11B46-7DCA-8F85-9C27-C0D05E2FED7A}"/>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1363067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2943-3BFD-8F33-8E83-3C674EF4A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373CF-7864-DE09-F8CD-64B3CBD56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C2269-2E82-012B-ED42-06A27C3CF3AD}"/>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48E8CCB6-36A4-CD96-1144-F4C1C401F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21637-3808-3B18-5778-0165D3FADEE0}"/>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52931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02850-C83D-5BAE-2403-9A9231FD3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9AC341-6C25-658B-8D37-4907C9292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06EEE-FD37-79B6-8C38-ED1B055133F9}"/>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5102247D-42B7-3016-35A9-C8E78F1EC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0A269-9C9E-CB3B-49A9-3E73D0DEA9FD}"/>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340718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C473-309C-C1BE-09BB-0B8A34690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4AE4D-B12C-8288-667F-AB454810A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77833-F400-4594-D804-71123625BC84}"/>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A5257BC8-D588-CDD1-E754-4EB45C447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0D0506-4F3C-540B-117B-0A45C6E29F5D}"/>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392903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A657-3C65-8EAA-809B-D927A1F74D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DD19CD-0901-1766-4B00-0518DD44C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22628-E8A8-D2DF-058A-25A9B580D7D6}"/>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8F1FEBD9-F496-3537-FD1E-E4F641EEC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3EE62-92F5-26BC-F29B-73DF9720B686}"/>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214826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85A5-331F-F672-32B2-4485440D2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C472B-3770-5826-2753-150D525B2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273212-D62C-736F-13EA-17D918097F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8B2832-B867-0199-DC3C-4D2E1D596BB1}"/>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6" name="Footer Placeholder 5">
            <a:extLst>
              <a:ext uri="{FF2B5EF4-FFF2-40B4-BE49-F238E27FC236}">
                <a16:creationId xmlns:a16="http://schemas.microsoft.com/office/drawing/2014/main" id="{05F17325-A801-B084-BA52-033DD647D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7709-F75E-5F77-581D-DCB42432928F}"/>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123381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BA29-1708-CC9B-195D-B4497DA8A8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622E2-73B1-16A6-793C-6955C4472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890CD-7B3C-92F0-DFC4-C384FF1922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48B7A2-C620-B247-72F0-5AD22820E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CD222-AA43-5716-F4BD-F9473B1F59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B376C-8E82-0074-CB07-ACD54F8C1891}"/>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8" name="Footer Placeholder 7">
            <a:extLst>
              <a:ext uri="{FF2B5EF4-FFF2-40B4-BE49-F238E27FC236}">
                <a16:creationId xmlns:a16="http://schemas.microsoft.com/office/drawing/2014/main" id="{11790F3D-A160-143F-0C3A-00323BB7D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35014-C4CA-4C69-1E2C-C5A22DAB2AF9}"/>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129737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82ED-2BEA-F920-C4BD-19D4F44EA3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44DC8B-61E1-B801-0BF4-B64D8946120A}"/>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4" name="Footer Placeholder 3">
            <a:extLst>
              <a:ext uri="{FF2B5EF4-FFF2-40B4-BE49-F238E27FC236}">
                <a16:creationId xmlns:a16="http://schemas.microsoft.com/office/drawing/2014/main" id="{7C0F8ACC-5B8D-F055-B49E-069FCF46F2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4C8928-69CC-DFD9-6635-55B0EF9AC18E}"/>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384849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7F036-75B3-CD23-3AC4-DFE490FA832E}"/>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3" name="Footer Placeholder 2">
            <a:extLst>
              <a:ext uri="{FF2B5EF4-FFF2-40B4-BE49-F238E27FC236}">
                <a16:creationId xmlns:a16="http://schemas.microsoft.com/office/drawing/2014/main" id="{CC6D20D3-3042-3AE1-FC01-2519DF4A1C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06C2F-3C86-48BC-D64E-01B9E1D6C0AD}"/>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75239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3F69-CE45-3355-326A-2185CC597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FEE411-7C7A-7E6D-E2C1-046BA3942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4215-09DB-78A9-9EC3-5C8E363B1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6306-39F7-9F0B-6D64-74EE392E2B2B}"/>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6" name="Footer Placeholder 5">
            <a:extLst>
              <a:ext uri="{FF2B5EF4-FFF2-40B4-BE49-F238E27FC236}">
                <a16:creationId xmlns:a16="http://schemas.microsoft.com/office/drawing/2014/main" id="{18C63F89-EC2C-0F07-0120-3D293F6A2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BBDB9-BA83-8624-0183-CC376D965F83}"/>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60831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39CB-30BD-43B1-4791-53F18C4C7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E4866-B1F9-912A-63CD-D300DEAF6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02686-8316-F177-3A5F-4326EF5CB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90BBC-8164-EF6B-232E-60BD2B0F5DD9}"/>
              </a:ext>
            </a:extLst>
          </p:cNvPr>
          <p:cNvSpPr>
            <a:spLocks noGrp="1"/>
          </p:cNvSpPr>
          <p:nvPr>
            <p:ph type="dt" sz="half" idx="10"/>
          </p:nvPr>
        </p:nvSpPr>
        <p:spPr/>
        <p:txBody>
          <a:bodyPr/>
          <a:lstStyle/>
          <a:p>
            <a:fld id="{CF42393B-FFD4-48A6-8BAE-7693890B2CEF}" type="datetimeFigureOut">
              <a:rPr lang="en-US" smtClean="0"/>
              <a:t>1/2/2024</a:t>
            </a:fld>
            <a:endParaRPr lang="en-US"/>
          </a:p>
        </p:txBody>
      </p:sp>
      <p:sp>
        <p:nvSpPr>
          <p:cNvPr id="6" name="Footer Placeholder 5">
            <a:extLst>
              <a:ext uri="{FF2B5EF4-FFF2-40B4-BE49-F238E27FC236}">
                <a16:creationId xmlns:a16="http://schemas.microsoft.com/office/drawing/2014/main" id="{D01770E5-37B1-7213-9CFE-5A37A07D4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B5826-F57C-1FCE-F6C0-77A746D05F73}"/>
              </a:ext>
            </a:extLst>
          </p:cNvPr>
          <p:cNvSpPr>
            <a:spLocks noGrp="1"/>
          </p:cNvSpPr>
          <p:nvPr>
            <p:ph type="sldNum" sz="quarter" idx="12"/>
          </p:nvPr>
        </p:nvSpPr>
        <p:spPr/>
        <p:txBody>
          <a:bodyPr/>
          <a:lstStyle/>
          <a:p>
            <a:fld id="{CC1867D0-76FD-4E43-946F-F8223E073DD3}" type="slidenum">
              <a:rPr lang="en-US" smtClean="0"/>
              <a:t>‹#›</a:t>
            </a:fld>
            <a:endParaRPr lang="en-US"/>
          </a:p>
        </p:txBody>
      </p:sp>
    </p:spTree>
    <p:extLst>
      <p:ext uri="{BB962C8B-B14F-4D97-AF65-F5344CB8AC3E}">
        <p14:creationId xmlns:p14="http://schemas.microsoft.com/office/powerpoint/2010/main" val="76848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DC6DB-4AE8-3F48-A701-04016D08A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DAD22-0E7E-3F7C-4431-119B711B9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B8F63-E099-04EE-07BB-E434BE03D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2393B-FFD4-48A6-8BAE-7693890B2CEF}" type="datetimeFigureOut">
              <a:rPr lang="en-US" smtClean="0"/>
              <a:t>1/2/2024</a:t>
            </a:fld>
            <a:endParaRPr lang="en-US"/>
          </a:p>
        </p:txBody>
      </p:sp>
      <p:sp>
        <p:nvSpPr>
          <p:cNvPr id="5" name="Footer Placeholder 4">
            <a:extLst>
              <a:ext uri="{FF2B5EF4-FFF2-40B4-BE49-F238E27FC236}">
                <a16:creationId xmlns:a16="http://schemas.microsoft.com/office/drawing/2014/main" id="{0AA066C4-DF80-D62F-7356-2A83B21DF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631F6-257B-B463-E5C1-86C26442F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67D0-76FD-4E43-946F-F8223E073DD3}" type="slidenum">
              <a:rPr lang="en-US" smtClean="0"/>
              <a:t>‹#›</a:t>
            </a:fld>
            <a:endParaRPr lang="en-US"/>
          </a:p>
        </p:txBody>
      </p:sp>
    </p:spTree>
    <p:extLst>
      <p:ext uri="{BB962C8B-B14F-4D97-AF65-F5344CB8AC3E}">
        <p14:creationId xmlns:p14="http://schemas.microsoft.com/office/powerpoint/2010/main" val="192406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157386B-7716-9754-36E9-FE914199716A}"/>
              </a:ext>
            </a:extLst>
          </p:cNvPr>
          <p:cNvSpPr>
            <a:spLocks noGrp="1"/>
          </p:cNvSpPr>
          <p:nvPr>
            <p:ph type="title"/>
          </p:nvPr>
        </p:nvSpPr>
        <p:spPr>
          <a:xfrm>
            <a:off x="838200" y="365125"/>
            <a:ext cx="10515600" cy="1325563"/>
          </a:xfrm>
        </p:spPr>
        <p:txBody>
          <a:bodyPr>
            <a:normAutofit/>
          </a:bodyPr>
          <a:lstStyle/>
          <a:p>
            <a:r>
              <a:rPr lang="en-US" u="sng" dirty="0">
                <a:latin typeface="Times New Roman" panose="02020603050405020304" pitchFamily="18" charset="0"/>
                <a:cs typeface="Times New Roman" panose="02020603050405020304" pitchFamily="18" charset="0"/>
              </a:rPr>
              <a:t>AVR time delay and Instruction pipeline</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105B2974-6147-CB64-25C8-7BA61B0DF1F1}"/>
              </a:ext>
            </a:extLst>
          </p:cNvPr>
          <p:cNvSpPr>
            <a:spLocks noGrp="1"/>
          </p:cNvSpPr>
          <p:nvPr>
            <p:ph idx="1"/>
          </p:nvPr>
        </p:nvSpPr>
        <p:spPr>
          <a:xfrm>
            <a:off x="828161" y="1852258"/>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AVR multistage execution pipeline</a:t>
            </a:r>
          </a:p>
          <a:p>
            <a:r>
              <a:rPr lang="en-US" dirty="0">
                <a:latin typeface="Times New Roman" panose="02020603050405020304" pitchFamily="18" charset="0"/>
                <a:cs typeface="Times New Roman" panose="02020603050405020304" pitchFamily="18" charset="0"/>
              </a:rPr>
              <a:t>Instruction cycle time for the AVR</a:t>
            </a:r>
          </a:p>
          <a:p>
            <a:r>
              <a:rPr lang="en-US" dirty="0">
                <a:latin typeface="Times New Roman" panose="02020603050405020304" pitchFamily="18" charset="0"/>
                <a:cs typeface="Times New Roman" panose="02020603050405020304" pitchFamily="18" charset="0"/>
              </a:rPr>
              <a:t>Branch penalty</a:t>
            </a:r>
          </a:p>
          <a:p>
            <a:r>
              <a:rPr lang="en-US" dirty="0">
                <a:latin typeface="Times New Roman" panose="02020603050405020304" pitchFamily="18" charset="0"/>
                <a:cs typeface="Times New Roman" panose="02020603050405020304" pitchFamily="18" charset="0"/>
              </a:rPr>
              <a:t>Delay calculation for the AVR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By:</a:t>
            </a:r>
          </a:p>
          <a:p>
            <a:pPr marL="0" indent="0">
              <a:buNone/>
            </a:pPr>
            <a:r>
              <a:rPr lang="en-US" dirty="0">
                <a:latin typeface="Times New Roman" panose="02020603050405020304" pitchFamily="18" charset="0"/>
                <a:cs typeface="Times New Roman" panose="02020603050405020304" pitchFamily="18" charset="0"/>
              </a:rPr>
              <a:t>Tonmoy-2003027</a:t>
            </a:r>
          </a:p>
          <a:p>
            <a:pPr marL="0" indent="0">
              <a:buNone/>
            </a:pPr>
            <a:r>
              <a:rPr lang="en-US" dirty="0">
                <a:latin typeface="Times New Roman" panose="02020603050405020304" pitchFamily="18" charset="0"/>
                <a:cs typeface="Times New Roman" panose="02020603050405020304" pitchFamily="18" charset="0"/>
              </a:rPr>
              <a:t>Section: A</a:t>
            </a:r>
          </a:p>
          <a:p>
            <a:pPr marL="0" indent="0">
              <a:buNone/>
            </a:pPr>
            <a:r>
              <a:rPr lang="en-US" dirty="0">
                <a:latin typeface="Times New Roman" panose="02020603050405020304" pitchFamily="18" charset="0"/>
                <a:cs typeface="Times New Roman" panose="02020603050405020304" pitchFamily="18" charset="0"/>
              </a:rPr>
              <a:t>CSE,RUET</a:t>
            </a:r>
          </a:p>
        </p:txBody>
      </p:sp>
    </p:spTree>
    <p:extLst>
      <p:ext uri="{BB962C8B-B14F-4D97-AF65-F5344CB8AC3E}">
        <p14:creationId xmlns:p14="http://schemas.microsoft.com/office/powerpoint/2010/main" val="423261036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53B48-851C-C446-6702-DFD6444424F9}"/>
              </a:ext>
            </a:extLst>
          </p:cNvPr>
          <p:cNvSpPr>
            <a:spLocks noGrp="1"/>
          </p:cNvSpPr>
          <p:nvPr>
            <p:ph type="title"/>
          </p:nvPr>
        </p:nvSpPr>
        <p:spPr>
          <a:xfrm>
            <a:off x="371094" y="1161288"/>
            <a:ext cx="3438144" cy="1239012"/>
          </a:xfrm>
        </p:spPr>
        <p:txBody>
          <a:bodyPr anchor="ctr">
            <a:normAutofit/>
          </a:bodyPr>
          <a:lstStyle/>
          <a:p>
            <a:r>
              <a:rPr lang="en-US" sz="2800" dirty="0">
                <a:latin typeface="Times New Roman" panose="02020603050405020304" pitchFamily="18" charset="0"/>
                <a:cs typeface="Times New Roman" panose="02020603050405020304" pitchFamily="18" charset="0"/>
              </a:rPr>
              <a:t>Division of unsigned numbers</a:t>
            </a:r>
          </a:p>
        </p:txBody>
      </p:sp>
      <p:sp>
        <p:nvSpPr>
          <p:cNvPr id="44" name="Rectangle 4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DE2605-5C25-A488-DB00-2500F9FED1FE}"/>
              </a:ext>
            </a:extLst>
          </p:cNvPr>
          <p:cNvSpPr>
            <a:spLocks noGrp="1"/>
          </p:cNvSpPr>
          <p:nvPr>
            <p:ph idx="1"/>
          </p:nvPr>
        </p:nvSpPr>
        <p:spPr>
          <a:xfrm>
            <a:off x="371094" y="2718054"/>
            <a:ext cx="3438906" cy="3207258"/>
          </a:xfrm>
        </p:spPr>
        <p:txBody>
          <a:bodyPr anchor="t">
            <a:normAutofit/>
          </a:bodyPr>
          <a:lstStyle/>
          <a:p>
            <a:r>
              <a:rPr lang="en-US" sz="1700" dirty="0">
                <a:latin typeface="Times New Roman" panose="02020603050405020304" pitchFamily="18" charset="0"/>
                <a:cs typeface="Times New Roman" panose="02020603050405020304" pitchFamily="18" charset="0"/>
              </a:rPr>
              <a:t>AVR has no instruction for divide operation. We can write a program to perform division by repeated subtraction. In dividing a byte by a byte, the numerator is placed in a register and the denominator is subtracted from it repeatedly. The quotient is the number of times we subtracted, and the remainder is in the reg</a:t>
            </a:r>
          </a:p>
        </p:txBody>
      </p:sp>
      <p:pic>
        <p:nvPicPr>
          <p:cNvPr id="7" name="Picture 6">
            <a:extLst>
              <a:ext uri="{FF2B5EF4-FFF2-40B4-BE49-F238E27FC236}">
                <a16:creationId xmlns:a16="http://schemas.microsoft.com/office/drawing/2014/main" id="{264C0F1D-54E6-D1B4-647B-09DED6EEA639}"/>
              </a:ext>
            </a:extLst>
          </p:cNvPr>
          <p:cNvPicPr>
            <a:picLocks noChangeAspect="1"/>
          </p:cNvPicPr>
          <p:nvPr/>
        </p:nvPicPr>
        <p:blipFill>
          <a:blip r:embed="rId2"/>
          <a:stretch>
            <a:fillRect/>
          </a:stretch>
        </p:blipFill>
        <p:spPr>
          <a:xfrm>
            <a:off x="4901184" y="1515172"/>
            <a:ext cx="6922008" cy="3928239"/>
          </a:xfrm>
          <a:prstGeom prst="rect">
            <a:avLst/>
          </a:prstGeom>
        </p:spPr>
      </p:pic>
    </p:spTree>
    <p:extLst>
      <p:ext uri="{BB962C8B-B14F-4D97-AF65-F5344CB8AC3E}">
        <p14:creationId xmlns:p14="http://schemas.microsoft.com/office/powerpoint/2010/main" val="20413012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6BB099-F1A6-4C28-6C60-65E2FC235EEB}"/>
              </a:ext>
            </a:extLst>
          </p:cNvPr>
          <p:cNvSpPr>
            <a:spLocks noGrp="1"/>
          </p:cNvSpPr>
          <p:nvPr>
            <p:ph type="title"/>
          </p:nvPr>
        </p:nvSpPr>
        <p:spPr>
          <a:xfrm>
            <a:off x="371094" y="1161288"/>
            <a:ext cx="3438144" cy="1239012"/>
          </a:xfrm>
        </p:spPr>
        <p:txBody>
          <a:bodyPr anchor="ctr">
            <a:normAutofit/>
          </a:bodyPr>
          <a:lstStyle/>
          <a:p>
            <a:r>
              <a:rPr lang="en-US" sz="2600" dirty="0">
                <a:latin typeface="Times New Roman" panose="02020603050405020304" pitchFamily="18" charset="0"/>
                <a:cs typeface="Times New Roman" panose="02020603050405020304" pitchFamily="18" charset="0"/>
              </a:rPr>
              <a:t> LOGIC AND COMPARE INSTRUCTIONS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9D67D44-181B-F276-D176-78B20C635629}"/>
              </a:ext>
            </a:extLst>
          </p:cNvPr>
          <p:cNvSpPr>
            <a:spLocks noGrp="1"/>
          </p:cNvSpPr>
          <p:nvPr>
            <p:ph idx="1"/>
          </p:nvPr>
        </p:nvSpPr>
        <p:spPr>
          <a:xfrm>
            <a:off x="371094" y="2718054"/>
            <a:ext cx="3438906" cy="3207258"/>
          </a:xfrm>
        </p:spPr>
        <p:txBody>
          <a:bodyPr anchor="t">
            <a:normAutofit/>
          </a:bodyPr>
          <a:lstStyle/>
          <a:p>
            <a:r>
              <a:rPr lang="en-US" sz="1700" dirty="0"/>
              <a:t>Apart from I/O and arithmetic instructions, logic instructions are some of the most widely used instructions. In this section we cover Boolean logic instructions such as AND, OR, Exclusive-OR (XOR), and complement. We will also study the compare instruction</a:t>
            </a:r>
          </a:p>
        </p:txBody>
      </p:sp>
      <p:pic>
        <p:nvPicPr>
          <p:cNvPr id="5" name="Content Placeholder 4" descr="A screenshot of a computer&#10;&#10;Description automatically generated">
            <a:extLst>
              <a:ext uri="{FF2B5EF4-FFF2-40B4-BE49-F238E27FC236}">
                <a16:creationId xmlns:a16="http://schemas.microsoft.com/office/drawing/2014/main" id="{51EAC482-3E0F-EE30-5E80-8F5C529D3635}"/>
              </a:ext>
            </a:extLst>
          </p:cNvPr>
          <p:cNvPicPr>
            <a:picLocks noChangeAspect="1"/>
          </p:cNvPicPr>
          <p:nvPr/>
        </p:nvPicPr>
        <p:blipFill>
          <a:blip r:embed="rId2"/>
          <a:stretch>
            <a:fillRect/>
          </a:stretch>
        </p:blipFill>
        <p:spPr>
          <a:xfrm>
            <a:off x="4901184" y="1904535"/>
            <a:ext cx="6922008" cy="3149513"/>
          </a:xfrm>
          <a:prstGeom prst="rect">
            <a:avLst/>
          </a:prstGeom>
        </p:spPr>
      </p:pic>
    </p:spTree>
    <p:extLst>
      <p:ext uri="{BB962C8B-B14F-4D97-AF65-F5344CB8AC3E}">
        <p14:creationId xmlns:p14="http://schemas.microsoft.com/office/powerpoint/2010/main" val="4121014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C98A31C-631B-C906-5189-72AFA88D09FA}"/>
              </a:ext>
            </a:extLst>
          </p:cNvPr>
          <p:cNvSpPr>
            <a:spLocks noGrp="1"/>
          </p:cNvSpPr>
          <p:nvPr>
            <p:ph type="title"/>
          </p:nvPr>
        </p:nvSpPr>
        <p:spPr>
          <a:xfrm>
            <a:off x="438913" y="859536"/>
            <a:ext cx="4832802" cy="1243584"/>
          </a:xfrm>
        </p:spPr>
        <p:txBody>
          <a:bodyPr vert="horz" lIns="91440" tIns="45720" rIns="91440" bIns="45720" rtlCol="0" anchor="ctr">
            <a:normAutofit/>
          </a:bodyPr>
          <a:lstStyle/>
          <a:p>
            <a:r>
              <a:rPr lang="en-US" sz="3400"/>
              <a:t> LOGIC AND COMPARE INSTRUCTIONS</a:t>
            </a:r>
          </a:p>
        </p:txBody>
      </p:sp>
      <p:sp>
        <p:nvSpPr>
          <p:cNvPr id="21" name="Rectangle 2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Content Placeholder 11">
            <a:extLst>
              <a:ext uri="{FF2B5EF4-FFF2-40B4-BE49-F238E27FC236}">
                <a16:creationId xmlns:a16="http://schemas.microsoft.com/office/drawing/2014/main" id="{FB57B653-9E35-43B2-88C1-C09EF070FADC}"/>
              </a:ext>
            </a:extLst>
          </p:cNvPr>
          <p:cNvPicPr>
            <a:picLocks noGrp="1" noChangeAspect="1"/>
          </p:cNvPicPr>
          <p:nvPr>
            <p:ph sz="half" idx="2"/>
          </p:nvPr>
        </p:nvPicPr>
        <p:blipFill>
          <a:blip r:embed="rId2"/>
          <a:stretch>
            <a:fillRect/>
          </a:stretch>
        </p:blipFill>
        <p:spPr>
          <a:xfrm>
            <a:off x="437777" y="2915240"/>
            <a:ext cx="4833938" cy="2732753"/>
          </a:xfrm>
        </p:spPr>
      </p:pic>
      <p:pic>
        <p:nvPicPr>
          <p:cNvPr id="8" name="Content Placeholder 7">
            <a:extLst>
              <a:ext uri="{FF2B5EF4-FFF2-40B4-BE49-F238E27FC236}">
                <a16:creationId xmlns:a16="http://schemas.microsoft.com/office/drawing/2014/main" id="{6F27D10E-2E0D-13B9-9309-BAF3750511E1}"/>
              </a:ext>
            </a:extLst>
          </p:cNvPr>
          <p:cNvPicPr>
            <a:picLocks noGrp="1" noChangeAspect="1"/>
          </p:cNvPicPr>
          <p:nvPr>
            <p:ph sz="half" idx="1"/>
          </p:nvPr>
        </p:nvPicPr>
        <p:blipFill>
          <a:blip r:embed="rId3"/>
          <a:stretch>
            <a:fillRect/>
          </a:stretch>
        </p:blipFill>
        <p:spPr>
          <a:xfrm>
            <a:off x="6617368" y="759342"/>
            <a:ext cx="5135719" cy="2259716"/>
          </a:xfrm>
          <a:prstGeom prst="rect">
            <a:avLst/>
          </a:prstGeom>
        </p:spPr>
      </p:pic>
      <p:pic>
        <p:nvPicPr>
          <p:cNvPr id="10" name="Picture 9">
            <a:extLst>
              <a:ext uri="{FF2B5EF4-FFF2-40B4-BE49-F238E27FC236}">
                <a16:creationId xmlns:a16="http://schemas.microsoft.com/office/drawing/2014/main" id="{3C7A77E4-B4D8-685C-710A-19D8DE2A7F65}"/>
              </a:ext>
            </a:extLst>
          </p:cNvPr>
          <p:cNvPicPr>
            <a:picLocks noChangeAspect="1"/>
          </p:cNvPicPr>
          <p:nvPr/>
        </p:nvPicPr>
        <p:blipFill>
          <a:blip r:embed="rId4"/>
          <a:stretch>
            <a:fillRect/>
          </a:stretch>
        </p:blipFill>
        <p:spPr>
          <a:xfrm>
            <a:off x="6617368" y="3953207"/>
            <a:ext cx="5135719" cy="1694786"/>
          </a:xfrm>
          <a:prstGeom prst="rect">
            <a:avLst/>
          </a:prstGeom>
        </p:spPr>
      </p:pic>
    </p:spTree>
    <p:extLst>
      <p:ext uri="{BB962C8B-B14F-4D97-AF65-F5344CB8AC3E}">
        <p14:creationId xmlns:p14="http://schemas.microsoft.com/office/powerpoint/2010/main" val="34434463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7B7641-ABED-A3C7-7C32-548D6B510400}"/>
              </a:ext>
            </a:extLst>
          </p:cNvPr>
          <p:cNvSpPr>
            <a:spLocks noGrp="1"/>
          </p:cNvSpPr>
          <p:nvPr>
            <p:ph type="title"/>
          </p:nvPr>
        </p:nvSpPr>
        <p:spPr>
          <a:xfrm>
            <a:off x="1046746" y="586822"/>
            <a:ext cx="3560252" cy="1645920"/>
          </a:xfrm>
        </p:spPr>
        <p:txBody>
          <a:bodyPr>
            <a:normAutofit/>
          </a:bodyPr>
          <a:lstStyle/>
          <a:p>
            <a:r>
              <a:rPr lang="en-US" sz="3200"/>
              <a:t>Compare instructions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FB14ED1-0341-13BD-8E87-58EA74E25307}"/>
              </a:ext>
            </a:extLst>
          </p:cNvPr>
          <p:cNvSpPr>
            <a:spLocks noGrp="1"/>
          </p:cNvSpPr>
          <p:nvPr>
            <p:ph idx="1"/>
          </p:nvPr>
        </p:nvSpPr>
        <p:spPr>
          <a:xfrm>
            <a:off x="5351164" y="586822"/>
            <a:ext cx="6002636" cy="1645920"/>
          </a:xfrm>
        </p:spPr>
        <p:txBody>
          <a:bodyPr anchor="ctr">
            <a:normAutofit/>
          </a:bodyPr>
          <a:lstStyle/>
          <a:p>
            <a:r>
              <a:rPr lang="en-US" sz="1800"/>
              <a:t>The AVR has the CP instruction for the compare operation. The compare instruction is really a subtraction, except that the values of the operands do not change. There is also the “CPI Rd, k” instruction in which the right-hand operand can be a constant value.</a:t>
            </a:r>
          </a:p>
        </p:txBody>
      </p:sp>
      <p:pic>
        <p:nvPicPr>
          <p:cNvPr id="5" name="Picture 4" descr="A list of instructions&#10;&#10;Description automatically generated">
            <a:extLst>
              <a:ext uri="{FF2B5EF4-FFF2-40B4-BE49-F238E27FC236}">
                <a16:creationId xmlns:a16="http://schemas.microsoft.com/office/drawing/2014/main" id="{7E1E9DAA-0ADF-2E4B-75CE-1DB04D81960D}"/>
              </a:ext>
            </a:extLst>
          </p:cNvPr>
          <p:cNvPicPr>
            <a:picLocks noChangeAspect="1"/>
          </p:cNvPicPr>
          <p:nvPr/>
        </p:nvPicPr>
        <p:blipFill>
          <a:blip r:embed="rId2"/>
          <a:stretch>
            <a:fillRect/>
          </a:stretch>
        </p:blipFill>
        <p:spPr>
          <a:xfrm>
            <a:off x="1233346" y="2734056"/>
            <a:ext cx="9813700" cy="3483864"/>
          </a:xfrm>
          <a:prstGeom prst="rect">
            <a:avLst/>
          </a:prstGeom>
        </p:spPr>
      </p:pic>
    </p:spTree>
    <p:extLst>
      <p:ext uri="{BB962C8B-B14F-4D97-AF65-F5344CB8AC3E}">
        <p14:creationId xmlns:p14="http://schemas.microsoft.com/office/powerpoint/2010/main" val="359282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9C4C0C-A19B-342B-B441-A985F4CE7BA9}"/>
              </a:ext>
            </a:extLst>
          </p:cNvPr>
          <p:cNvSpPr>
            <a:spLocks noGrp="1"/>
          </p:cNvSpPr>
          <p:nvPr>
            <p:ph type="title"/>
          </p:nvPr>
        </p:nvSpPr>
        <p:spPr>
          <a:xfrm>
            <a:off x="1051560" y="586822"/>
            <a:ext cx="3657600" cy="1645920"/>
          </a:xfrm>
        </p:spPr>
        <p:txBody>
          <a:bodyPr>
            <a:normAutofit/>
          </a:bodyPr>
          <a:lstStyle/>
          <a:p>
            <a:r>
              <a:rPr lang="en-US" sz="2700">
                <a:latin typeface="Times New Roman" panose="02020603050405020304" pitchFamily="18" charset="0"/>
                <a:cs typeface="Times New Roman" panose="02020603050405020304" pitchFamily="18" charset="0"/>
              </a:rPr>
              <a:t>ROTATE AND SHIFT INSTRUCTIONS AND DATA SERIALIZATION </a:t>
            </a:r>
          </a:p>
        </p:txBody>
      </p:sp>
      <p:sp>
        <p:nvSpPr>
          <p:cNvPr id="34" name="Rectangle 3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39A9FD30-20E9-E703-FD57-407CE90C217D}"/>
              </a:ext>
            </a:extLst>
          </p:cNvPr>
          <p:cNvSpPr>
            <a:spLocks noGrp="1"/>
          </p:cNvSpPr>
          <p:nvPr>
            <p:ph idx="1"/>
          </p:nvPr>
        </p:nvSpPr>
        <p:spPr>
          <a:xfrm>
            <a:off x="5250106" y="586822"/>
            <a:ext cx="6106742" cy="1645920"/>
          </a:xfrm>
        </p:spPr>
        <p:txBody>
          <a:bodyPr anchor="ctr">
            <a:normAutofit/>
          </a:bodyPr>
          <a:lstStyle/>
          <a:p>
            <a:r>
              <a:rPr lang="en-US" sz="1800" dirty="0">
                <a:latin typeface="Times New Roman" panose="02020603050405020304" pitchFamily="18" charset="0"/>
                <a:cs typeface="Times New Roman" panose="02020603050405020304" pitchFamily="18" charset="0"/>
              </a:rPr>
              <a:t>There are two ROTATE instructions in the AVR. They involve the carry flag. Each is shown next</a:t>
            </a:r>
          </a:p>
        </p:txBody>
      </p:sp>
      <p:pic>
        <p:nvPicPr>
          <p:cNvPr id="9" name="Picture 8">
            <a:extLst>
              <a:ext uri="{FF2B5EF4-FFF2-40B4-BE49-F238E27FC236}">
                <a16:creationId xmlns:a16="http://schemas.microsoft.com/office/drawing/2014/main" id="{70BA07DC-F7D6-2E27-5D53-6AB82C72D344}"/>
              </a:ext>
            </a:extLst>
          </p:cNvPr>
          <p:cNvPicPr>
            <a:picLocks noChangeAspect="1"/>
          </p:cNvPicPr>
          <p:nvPr/>
        </p:nvPicPr>
        <p:blipFill>
          <a:blip r:embed="rId2"/>
          <a:stretch>
            <a:fillRect/>
          </a:stretch>
        </p:blipFill>
        <p:spPr>
          <a:xfrm>
            <a:off x="557783" y="2847432"/>
            <a:ext cx="5481509" cy="3247793"/>
          </a:xfrm>
          <a:prstGeom prst="rect">
            <a:avLst/>
          </a:prstGeom>
        </p:spPr>
      </p:pic>
      <p:pic>
        <p:nvPicPr>
          <p:cNvPr id="5" name="Content Placeholder 4">
            <a:extLst>
              <a:ext uri="{FF2B5EF4-FFF2-40B4-BE49-F238E27FC236}">
                <a16:creationId xmlns:a16="http://schemas.microsoft.com/office/drawing/2014/main" id="{28E9A0C4-0431-0BEA-BF3B-6D66A54537DB}"/>
              </a:ext>
            </a:extLst>
          </p:cNvPr>
          <p:cNvPicPr>
            <a:picLocks noChangeAspect="1"/>
          </p:cNvPicPr>
          <p:nvPr/>
        </p:nvPicPr>
        <p:blipFill>
          <a:blip r:embed="rId3"/>
          <a:stretch>
            <a:fillRect/>
          </a:stretch>
        </p:blipFill>
        <p:spPr>
          <a:xfrm>
            <a:off x="6198781" y="2862731"/>
            <a:ext cx="5523082" cy="3217195"/>
          </a:xfrm>
          <a:prstGeom prst="rect">
            <a:avLst/>
          </a:prstGeom>
        </p:spPr>
      </p:pic>
    </p:spTree>
    <p:extLst>
      <p:ext uri="{BB962C8B-B14F-4D97-AF65-F5344CB8AC3E}">
        <p14:creationId xmlns:p14="http://schemas.microsoft.com/office/powerpoint/2010/main" val="303077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8FF8B-A14F-2CDF-FA0E-0D1AE9D8ABCC}"/>
              </a:ext>
            </a:extLst>
          </p:cNvPr>
          <p:cNvSpPr>
            <a:spLocks noGrp="1"/>
          </p:cNvSpPr>
          <p:nvPr>
            <p:ph type="title"/>
          </p:nvPr>
        </p:nvSpPr>
        <p:spPr>
          <a:xfrm>
            <a:off x="411480" y="991443"/>
            <a:ext cx="4443154" cy="1087819"/>
          </a:xfrm>
        </p:spPr>
        <p:txBody>
          <a:bodyPr anchor="b">
            <a:normAutofit/>
          </a:bodyPr>
          <a:lstStyle/>
          <a:p>
            <a:r>
              <a:rPr lang="en-US" sz="3400" dirty="0">
                <a:latin typeface="Times New Roman" panose="02020603050405020304" pitchFamily="18" charset="0"/>
                <a:cs typeface="Times New Roman" panose="02020603050405020304" pitchFamily="18" charset="0"/>
              </a:rPr>
              <a:t>Serializing data</a:t>
            </a:r>
          </a:p>
        </p:txBody>
      </p:sp>
      <p:sp>
        <p:nvSpPr>
          <p:cNvPr id="47" name="Rectangle 4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180AE60-0303-2CE1-ECA9-021E7041EA88}"/>
              </a:ext>
            </a:extLst>
          </p:cNvPr>
          <p:cNvSpPr>
            <a:spLocks noGrp="1"/>
          </p:cNvSpPr>
          <p:nvPr>
            <p:ph idx="1"/>
          </p:nvPr>
        </p:nvSpPr>
        <p:spPr>
          <a:xfrm>
            <a:off x="411480" y="2684095"/>
            <a:ext cx="4443154" cy="3492868"/>
          </a:xfrm>
        </p:spPr>
        <p:txBody>
          <a:bodyPr>
            <a:normAutofit/>
          </a:bodyPr>
          <a:lstStyle/>
          <a:p>
            <a:r>
              <a:rPr lang="en-US" sz="1800" dirty="0">
                <a:latin typeface="Times New Roman" panose="02020603050405020304" pitchFamily="18" charset="0"/>
                <a:cs typeface="Times New Roman" panose="02020603050405020304" pitchFamily="18" charset="0"/>
              </a:rPr>
              <a:t> Using the serial port</a:t>
            </a:r>
          </a:p>
          <a:p>
            <a:r>
              <a:rPr lang="en-US" sz="1800" dirty="0">
                <a:latin typeface="Times New Roman" panose="02020603050405020304" pitchFamily="18" charset="0"/>
                <a:cs typeface="Times New Roman" panose="02020603050405020304" pitchFamily="18" charset="0"/>
              </a:rPr>
              <a:t>transfer data one bit at a time and control the sequence of data and spaces between them</a:t>
            </a:r>
          </a:p>
        </p:txBody>
      </p:sp>
      <p:pic>
        <p:nvPicPr>
          <p:cNvPr id="5" name="Picture 4">
            <a:extLst>
              <a:ext uri="{FF2B5EF4-FFF2-40B4-BE49-F238E27FC236}">
                <a16:creationId xmlns:a16="http://schemas.microsoft.com/office/drawing/2014/main" id="{307603EA-2170-AAEF-B014-E367BE7235CF}"/>
              </a:ext>
            </a:extLst>
          </p:cNvPr>
          <p:cNvPicPr>
            <a:picLocks noChangeAspect="1"/>
          </p:cNvPicPr>
          <p:nvPr/>
        </p:nvPicPr>
        <p:blipFill>
          <a:blip r:embed="rId2"/>
          <a:stretch>
            <a:fillRect/>
          </a:stretch>
        </p:blipFill>
        <p:spPr>
          <a:xfrm>
            <a:off x="5385816" y="1074720"/>
            <a:ext cx="6440424" cy="4653205"/>
          </a:xfrm>
          <a:prstGeom prst="rect">
            <a:avLst/>
          </a:prstGeom>
        </p:spPr>
      </p:pic>
    </p:spTree>
    <p:extLst>
      <p:ext uri="{BB962C8B-B14F-4D97-AF65-F5344CB8AC3E}">
        <p14:creationId xmlns:p14="http://schemas.microsoft.com/office/powerpoint/2010/main" val="1362686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DB178-FD0D-D8C9-9DCC-48C49DFBDF28}"/>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Shift instructions</a:t>
            </a:r>
          </a:p>
        </p:txBody>
      </p:sp>
      <p:grpSp>
        <p:nvGrpSpPr>
          <p:cNvPr id="21" name="Group 20">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2" name="Freeform: Shape 21">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58B52B1A-E908-13C6-816E-E96FADB0A039}"/>
              </a:ext>
            </a:extLst>
          </p:cNvPr>
          <p:cNvSpPr>
            <a:spLocks noGrp="1"/>
          </p:cNvSpPr>
          <p:nvPr>
            <p:ph idx="1"/>
          </p:nvPr>
        </p:nvSpPr>
        <p:spPr>
          <a:xfrm>
            <a:off x="6355641" y="338328"/>
            <a:ext cx="5029200" cy="1773936"/>
          </a:xfrm>
        </p:spPr>
        <p:txBody>
          <a:bodyPr anchor="ctr">
            <a:normAutofit/>
          </a:bodyPr>
          <a:lstStyle/>
          <a:p>
            <a:r>
              <a:rPr lang="en-US" sz="1800">
                <a:solidFill>
                  <a:schemeClr val="tx2"/>
                </a:solidFill>
              </a:rPr>
              <a:t>There are three shift instructions in the AVR. All of them involve the carry flag. Each is shown next.</a:t>
            </a:r>
          </a:p>
        </p:txBody>
      </p:sp>
      <p:pic>
        <p:nvPicPr>
          <p:cNvPr id="5" name="Picture 4" descr="A screenshot of a computer&#10;&#10;Description automatically generated">
            <a:extLst>
              <a:ext uri="{FF2B5EF4-FFF2-40B4-BE49-F238E27FC236}">
                <a16:creationId xmlns:a16="http://schemas.microsoft.com/office/drawing/2014/main" id="{D5CC3081-464B-D5A1-F5A1-8F07F0BBEDD8}"/>
              </a:ext>
            </a:extLst>
          </p:cNvPr>
          <p:cNvPicPr>
            <a:picLocks noChangeAspect="1"/>
          </p:cNvPicPr>
          <p:nvPr/>
        </p:nvPicPr>
        <p:blipFill>
          <a:blip r:embed="rId2"/>
          <a:stretch>
            <a:fillRect/>
          </a:stretch>
        </p:blipFill>
        <p:spPr>
          <a:xfrm>
            <a:off x="1088138" y="3364198"/>
            <a:ext cx="4330082" cy="2695476"/>
          </a:xfrm>
          <a:prstGeom prst="rect">
            <a:avLst/>
          </a:prstGeom>
        </p:spPr>
      </p:pic>
      <p:pic>
        <p:nvPicPr>
          <p:cNvPr id="7" name="Picture 6" descr="A paper with text and numbers&#10;&#10;Description automatically generated">
            <a:extLst>
              <a:ext uri="{FF2B5EF4-FFF2-40B4-BE49-F238E27FC236}">
                <a16:creationId xmlns:a16="http://schemas.microsoft.com/office/drawing/2014/main" id="{040DDB3C-9B3C-5514-B44D-AE22D85EC2D2}"/>
              </a:ext>
            </a:extLst>
          </p:cNvPr>
          <p:cNvPicPr>
            <a:picLocks noChangeAspect="1"/>
          </p:cNvPicPr>
          <p:nvPr/>
        </p:nvPicPr>
        <p:blipFill>
          <a:blip r:embed="rId3"/>
          <a:stretch>
            <a:fillRect/>
          </a:stretch>
        </p:blipFill>
        <p:spPr>
          <a:xfrm>
            <a:off x="6644798" y="3364198"/>
            <a:ext cx="4588045" cy="2695476"/>
          </a:xfrm>
          <a:prstGeom prst="rect">
            <a:avLst/>
          </a:prstGeom>
        </p:spPr>
      </p:pic>
    </p:spTree>
    <p:extLst>
      <p:ext uri="{BB962C8B-B14F-4D97-AF65-F5344CB8AC3E}">
        <p14:creationId xmlns:p14="http://schemas.microsoft.com/office/powerpoint/2010/main" val="789358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74BDC-BA78-160C-9489-12A58ACA80E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latin typeface="Times New Roman" panose="02020603050405020304" pitchFamily="18" charset="0"/>
                <a:cs typeface="Times New Roman" panose="02020603050405020304" pitchFamily="18" charset="0"/>
              </a:rPr>
              <a:t>Swap and ASR instruction</a:t>
            </a:r>
          </a:p>
        </p:txBody>
      </p:sp>
      <p:sp>
        <p:nvSpPr>
          <p:cNvPr id="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program&#10;&#10;Description automatically generated">
            <a:extLst>
              <a:ext uri="{FF2B5EF4-FFF2-40B4-BE49-F238E27FC236}">
                <a16:creationId xmlns:a16="http://schemas.microsoft.com/office/drawing/2014/main" id="{B7B25F02-CC39-B52D-22CF-DB63AA738A85}"/>
              </a:ext>
            </a:extLst>
          </p:cNvPr>
          <p:cNvPicPr>
            <a:picLocks noChangeAspect="1"/>
          </p:cNvPicPr>
          <p:nvPr/>
        </p:nvPicPr>
        <p:blipFill>
          <a:blip r:embed="rId2"/>
          <a:stretch>
            <a:fillRect/>
          </a:stretch>
        </p:blipFill>
        <p:spPr>
          <a:xfrm>
            <a:off x="320040" y="2676967"/>
            <a:ext cx="5614416" cy="3537081"/>
          </a:xfrm>
          <a:prstGeom prst="rect">
            <a:avLst/>
          </a:prstGeom>
        </p:spPr>
      </p:pic>
      <p:pic>
        <p:nvPicPr>
          <p:cNvPr id="5" name="Picture 4" descr="A black and white diagram&#10;&#10;Description automatically generated">
            <a:extLst>
              <a:ext uri="{FF2B5EF4-FFF2-40B4-BE49-F238E27FC236}">
                <a16:creationId xmlns:a16="http://schemas.microsoft.com/office/drawing/2014/main" id="{C7C61763-5491-7B9E-07D6-B434401471B4}"/>
              </a:ext>
            </a:extLst>
          </p:cNvPr>
          <p:cNvPicPr>
            <a:picLocks noChangeAspect="1"/>
          </p:cNvPicPr>
          <p:nvPr/>
        </p:nvPicPr>
        <p:blipFill>
          <a:blip r:embed="rId3"/>
          <a:stretch>
            <a:fillRect/>
          </a:stretch>
        </p:blipFill>
        <p:spPr>
          <a:xfrm>
            <a:off x="6254496" y="3701598"/>
            <a:ext cx="5614416" cy="1487820"/>
          </a:xfrm>
          <a:prstGeom prst="rect">
            <a:avLst/>
          </a:prstGeom>
        </p:spPr>
      </p:pic>
    </p:spTree>
    <p:extLst>
      <p:ext uri="{BB962C8B-B14F-4D97-AF65-F5344CB8AC3E}">
        <p14:creationId xmlns:p14="http://schemas.microsoft.com/office/powerpoint/2010/main" val="2464468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F032C7B3-82BF-9490-13A9-5CBFAFEBFF22}"/>
              </a:ext>
            </a:extLst>
          </p:cNvPr>
          <p:cNvPicPr>
            <a:picLocks noChangeAspect="1"/>
          </p:cNvPicPr>
          <p:nvPr/>
        </p:nvPicPr>
        <p:blipFill rotWithShape="1">
          <a:blip r:embed="rId2">
            <a:alphaModFix/>
          </a:blip>
          <a:srcRect/>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5225B5-E526-C15A-07F8-E2FAC90E275E}"/>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latin typeface="Times New Roman" panose="02020603050405020304" pitchFamily="18" charset="0"/>
                <a:cs typeface="Times New Roman" panose="02020603050405020304" pitchFamily="18" charset="0"/>
              </a:rPr>
              <a:t>Thank You</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48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590E2-0FC2-19F9-3F0F-6E2FEF097D7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dirty="0">
                <a:solidFill>
                  <a:schemeClr val="tx1"/>
                </a:solidFill>
                <a:latin typeface="Times New Roman" panose="02020603050405020304" pitchFamily="18" charset="0"/>
                <a:cs typeface="Times New Roman" panose="02020603050405020304" pitchFamily="18" charset="0"/>
              </a:rPr>
              <a:t>AVR multistage execution pipeline </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00E9EEA-DD14-6B97-68F7-2471B57F72E4}"/>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r>
              <a:rPr lang="en-US" sz="1700" dirty="0">
                <a:latin typeface="Times New Roman" panose="02020603050405020304" pitchFamily="18" charset="0"/>
                <a:cs typeface="Times New Roman" panose="02020603050405020304" pitchFamily="18" charset="0"/>
              </a:rPr>
              <a:t>In the AVR, each instruction is executed in 3 stages:</a:t>
            </a:r>
          </a:p>
          <a:p>
            <a:pPr marL="342900"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Operand fetch (R)</a:t>
            </a:r>
          </a:p>
          <a:p>
            <a:pPr marL="342900"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ALU operation execution (P)</a:t>
            </a:r>
          </a:p>
          <a:p>
            <a:pPr marL="342900"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Result write back. (W)</a:t>
            </a:r>
          </a:p>
        </p:txBody>
      </p:sp>
      <p:pic>
        <p:nvPicPr>
          <p:cNvPr id="6" name="Content Placeholder 5">
            <a:extLst>
              <a:ext uri="{FF2B5EF4-FFF2-40B4-BE49-F238E27FC236}">
                <a16:creationId xmlns:a16="http://schemas.microsoft.com/office/drawing/2014/main" id="{F870B43A-3BF4-0E6F-7352-BE940A228178}"/>
              </a:ext>
            </a:extLst>
          </p:cNvPr>
          <p:cNvPicPr>
            <a:picLocks noGrp="1" noChangeAspect="1"/>
          </p:cNvPicPr>
          <p:nvPr>
            <p:ph idx="1"/>
          </p:nvPr>
        </p:nvPicPr>
        <p:blipFill>
          <a:blip r:embed="rId2"/>
          <a:stretch>
            <a:fillRect/>
          </a:stretch>
        </p:blipFill>
        <p:spPr>
          <a:xfrm>
            <a:off x="1666047" y="2290936"/>
            <a:ext cx="8847714" cy="3959352"/>
          </a:xfrm>
          <a:prstGeom prst="rect">
            <a:avLst/>
          </a:prstGeom>
        </p:spPr>
      </p:pic>
    </p:spTree>
    <p:extLst>
      <p:ext uri="{BB962C8B-B14F-4D97-AF65-F5344CB8AC3E}">
        <p14:creationId xmlns:p14="http://schemas.microsoft.com/office/powerpoint/2010/main" val="43487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ED413-D8BB-5846-95C4-CBBEC7B80455}"/>
              </a:ext>
            </a:extLst>
          </p:cNvPr>
          <p:cNvSpPr>
            <a:spLocks noGrp="1"/>
          </p:cNvSpPr>
          <p:nvPr>
            <p:ph type="title"/>
          </p:nvPr>
        </p:nvSpPr>
        <p:spPr>
          <a:xfrm>
            <a:off x="638882" y="639193"/>
            <a:ext cx="3571810" cy="1970657"/>
          </a:xfrm>
        </p:spPr>
        <p:txBody>
          <a:bodyPr vert="horz" lIns="91440" tIns="45720" rIns="91440" bIns="45720" rtlCol="0" anchor="b">
            <a:normAutofit fontScale="90000"/>
          </a:bodyPr>
          <a:lstStyle/>
          <a:p>
            <a:r>
              <a:rPr lang="en-US" sz="4800" kern="1200">
                <a:solidFill>
                  <a:schemeClr val="tx1"/>
                </a:solidFill>
                <a:latin typeface="Times New Roman" panose="02020603050405020304" pitchFamily="18" charset="0"/>
                <a:cs typeface="Times New Roman" panose="02020603050405020304" pitchFamily="18" charset="0"/>
              </a:rPr>
              <a:t>Instruction cycle time for the AVR</a:t>
            </a:r>
            <a:endParaRPr lang="en-US" sz="4800" kern="1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88CD37B-2CA7-CCDB-B19D-6693479179CA}"/>
              </a:ext>
            </a:extLst>
          </p:cNvPr>
          <p:cNvSpPr>
            <a:spLocks noGrp="1"/>
          </p:cNvSpPr>
          <p:nvPr>
            <p:ph type="body" sz="half" idx="2"/>
          </p:nvPr>
        </p:nvSpPr>
        <p:spPr>
          <a:xfrm>
            <a:off x="484920" y="2688824"/>
            <a:ext cx="3571810" cy="1559327"/>
          </a:xfrm>
        </p:spPr>
        <p:txBody>
          <a:bodyPr vert="horz" lIns="91440" tIns="45720" rIns="91440" bIns="45720" rtlCol="0">
            <a:normAutofit/>
          </a:bodyPr>
          <a:lstStyle/>
          <a:p>
            <a:r>
              <a:rPr lang="en-US" sz="2400" kern="1200">
                <a:solidFill>
                  <a:schemeClr val="tx1"/>
                </a:solidFill>
                <a:latin typeface="Times New Roman" panose="02020603050405020304" pitchFamily="18" charset="0"/>
                <a:cs typeface="Times New Roman" panose="02020603050405020304" pitchFamily="18" charset="0"/>
              </a:rPr>
              <a:t>To calculate the machine cycle for the AVR, we take the inverse of the crystal frequency</a:t>
            </a:r>
            <a:endParaRPr lang="en-US" sz="2400" kern="1200" dirty="0">
              <a:solidFill>
                <a:schemeClr val="tx1"/>
              </a:solidFill>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5281FB4-7639-59B3-DDB0-776F04A586B8}"/>
              </a:ext>
            </a:extLst>
          </p:cNvPr>
          <p:cNvPicPr>
            <a:picLocks noGrp="1" noChangeAspect="1"/>
          </p:cNvPicPr>
          <p:nvPr>
            <p:ph idx="1"/>
          </p:nvPr>
        </p:nvPicPr>
        <p:blipFill>
          <a:blip r:embed="rId2"/>
          <a:stretch>
            <a:fillRect/>
          </a:stretch>
        </p:blipFill>
        <p:spPr>
          <a:xfrm>
            <a:off x="4759769" y="640080"/>
            <a:ext cx="7003670" cy="5550408"/>
          </a:xfrm>
          <a:prstGeom prst="rect">
            <a:avLst/>
          </a:prstGeom>
        </p:spPr>
      </p:pic>
    </p:spTree>
    <p:extLst>
      <p:ext uri="{BB962C8B-B14F-4D97-AF65-F5344CB8AC3E}">
        <p14:creationId xmlns:p14="http://schemas.microsoft.com/office/powerpoint/2010/main" val="34523521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F1A1E437-DB15-D266-11AD-1BC974F28F88}"/>
              </a:ext>
            </a:extLst>
          </p:cNvPr>
          <p:cNvSpPr>
            <a:spLocks noGrp="1"/>
          </p:cNvSpPr>
          <p:nvPr>
            <p:ph type="title"/>
          </p:nvPr>
        </p:nvSpPr>
        <p:spPr>
          <a:xfrm>
            <a:off x="1000941" y="685801"/>
            <a:ext cx="3494859" cy="5491162"/>
          </a:xfrm>
        </p:spPr>
        <p:txBody>
          <a:bodyPr>
            <a:normAutofit/>
          </a:bodyPr>
          <a:lstStyle/>
          <a:p>
            <a:r>
              <a:rPr lang="en-US">
                <a:latin typeface="Times New Roman" panose="02020603050405020304" pitchFamily="18" charset="0"/>
                <a:cs typeface="Times New Roman" panose="02020603050405020304" pitchFamily="18" charset="0"/>
              </a:rPr>
              <a:t>Branch penalty</a:t>
            </a:r>
          </a:p>
        </p:txBody>
      </p:sp>
      <p:graphicFrame>
        <p:nvGraphicFramePr>
          <p:cNvPr id="44" name="Content Placeholder 2">
            <a:extLst>
              <a:ext uri="{FF2B5EF4-FFF2-40B4-BE49-F238E27FC236}">
                <a16:creationId xmlns:a16="http://schemas.microsoft.com/office/drawing/2014/main" id="{59E85A1E-9282-2FF0-F3EC-33807EBAE45C}"/>
              </a:ext>
            </a:extLst>
          </p:cNvPr>
          <p:cNvGraphicFramePr>
            <a:graphicFrameLocks noGrp="1"/>
          </p:cNvGraphicFramePr>
          <p:nvPr>
            <p:ph idx="1"/>
            <p:extLst>
              <p:ext uri="{D42A27DB-BD31-4B8C-83A1-F6EECF244321}">
                <p14:modId xmlns:p14="http://schemas.microsoft.com/office/powerpoint/2010/main" val="250184050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51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2D92C1-DE6B-34C1-2851-733A6777C3F1}"/>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solidFill>
                  <a:schemeClr val="tx1"/>
                </a:solidFill>
                <a:latin typeface="+mj-lt"/>
                <a:ea typeface="+mj-ea"/>
                <a:cs typeface="+mj-cs"/>
              </a:rPr>
              <a:t>Delay calculation for the AVR</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80810E38-C787-5072-D461-B336FC518C3A}"/>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a:latin typeface="Times New Roman" panose="02020603050405020304" pitchFamily="18" charset="0"/>
                <a:cs typeface="Times New Roman" panose="02020603050405020304" pitchFamily="18" charset="0"/>
              </a:rPr>
              <a:t>Two factors that can affect the accuracy of the delay:</a:t>
            </a:r>
          </a:p>
          <a:p>
            <a:pPr marL="457200"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crystal frequency</a:t>
            </a:r>
          </a:p>
          <a:p>
            <a:pPr marL="457200"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AVR design</a:t>
            </a:r>
          </a:p>
        </p:txBody>
      </p:sp>
      <p:pic>
        <p:nvPicPr>
          <p:cNvPr id="31" name="Content Placeholder 30">
            <a:extLst>
              <a:ext uri="{FF2B5EF4-FFF2-40B4-BE49-F238E27FC236}">
                <a16:creationId xmlns:a16="http://schemas.microsoft.com/office/drawing/2014/main" id="{D07C1019-F4DF-1708-1F7F-2EA8F533BDE8}"/>
              </a:ext>
            </a:extLst>
          </p:cNvPr>
          <p:cNvPicPr>
            <a:picLocks noGrp="1" noChangeAspect="1"/>
          </p:cNvPicPr>
          <p:nvPr>
            <p:ph idx="1"/>
          </p:nvPr>
        </p:nvPicPr>
        <p:blipFill>
          <a:blip r:embed="rId2"/>
          <a:stretch>
            <a:fillRect/>
          </a:stretch>
        </p:blipFill>
        <p:spPr>
          <a:xfrm>
            <a:off x="4901184" y="1013327"/>
            <a:ext cx="6922008" cy="4931930"/>
          </a:xfrm>
          <a:prstGeom prst="rect">
            <a:avLst/>
          </a:prstGeom>
        </p:spPr>
      </p:pic>
    </p:spTree>
    <p:extLst>
      <p:ext uri="{BB962C8B-B14F-4D97-AF65-F5344CB8AC3E}">
        <p14:creationId xmlns:p14="http://schemas.microsoft.com/office/powerpoint/2010/main" val="37035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D30673-07A1-A55F-D993-83CF1B26F12B}"/>
              </a:ext>
            </a:extLst>
          </p:cNvPr>
          <p:cNvSpPr>
            <a:spLocks noGrp="1"/>
          </p:cNvSpPr>
          <p:nvPr>
            <p:ph type="title"/>
          </p:nvPr>
        </p:nvSpPr>
        <p:spPr>
          <a:xfrm>
            <a:off x="804672" y="802955"/>
            <a:ext cx="4977976" cy="1454051"/>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Arithmetic instructions of AVR</a:t>
            </a:r>
          </a:p>
        </p:txBody>
      </p:sp>
      <p:sp>
        <p:nvSpPr>
          <p:cNvPr id="3" name="Content Placeholder 2">
            <a:extLst>
              <a:ext uri="{FF2B5EF4-FFF2-40B4-BE49-F238E27FC236}">
                <a16:creationId xmlns:a16="http://schemas.microsoft.com/office/drawing/2014/main" id="{ABA83EC2-FE38-D5F1-7681-9FEF58EA48E8}"/>
              </a:ext>
            </a:extLst>
          </p:cNvPr>
          <p:cNvSpPr>
            <a:spLocks noGrp="1"/>
          </p:cNvSpPr>
          <p:nvPr>
            <p:ph idx="1"/>
          </p:nvPr>
        </p:nvSpPr>
        <p:spPr>
          <a:xfrm>
            <a:off x="804672" y="2421682"/>
            <a:ext cx="4977578" cy="3639289"/>
          </a:xfrm>
        </p:spPr>
        <p:txBody>
          <a:bodyPr anchor="ctr">
            <a:normAutofit/>
          </a:bodyPr>
          <a:lstStyle/>
          <a:p>
            <a:r>
              <a:rPr lang="en-US" sz="2400" dirty="0">
                <a:solidFill>
                  <a:schemeClr val="tx2"/>
                </a:solidFill>
                <a:latin typeface="Times New Roman" panose="02020603050405020304" pitchFamily="18" charset="0"/>
                <a:cs typeface="Times New Roman" panose="02020603050405020304" pitchFamily="18" charset="0"/>
              </a:rPr>
              <a:t>Addition</a:t>
            </a:r>
          </a:p>
          <a:p>
            <a:r>
              <a:rPr lang="en-US" sz="2400" dirty="0">
                <a:solidFill>
                  <a:schemeClr val="tx2"/>
                </a:solidFill>
                <a:latin typeface="Times New Roman" panose="02020603050405020304" pitchFamily="18" charset="0"/>
                <a:cs typeface="Times New Roman" panose="02020603050405020304" pitchFamily="18" charset="0"/>
              </a:rPr>
              <a:t>Subtraction</a:t>
            </a:r>
          </a:p>
          <a:p>
            <a:r>
              <a:rPr lang="en-US" sz="2400" dirty="0">
                <a:solidFill>
                  <a:schemeClr val="tx2"/>
                </a:solidFill>
                <a:latin typeface="Times New Roman" panose="02020603050405020304" pitchFamily="18" charset="0"/>
                <a:cs typeface="Times New Roman" panose="02020603050405020304" pitchFamily="18" charset="0"/>
              </a:rPr>
              <a:t>Multiplication</a:t>
            </a:r>
          </a:p>
          <a:p>
            <a:r>
              <a:rPr lang="en-US" sz="2400" dirty="0">
                <a:solidFill>
                  <a:schemeClr val="tx2"/>
                </a:solidFill>
                <a:latin typeface="Times New Roman" panose="02020603050405020304" pitchFamily="18" charset="0"/>
                <a:cs typeface="Times New Roman" panose="02020603050405020304" pitchFamily="18" charset="0"/>
              </a:rPr>
              <a:t>Division</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For Both Signed and Unsigned Numbers</a:t>
            </a:r>
          </a:p>
        </p:txBody>
      </p:sp>
      <p:grpSp>
        <p:nvGrpSpPr>
          <p:cNvPr id="32" name="Group 3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32" descr="Calculator">
            <a:extLst>
              <a:ext uri="{FF2B5EF4-FFF2-40B4-BE49-F238E27FC236}">
                <a16:creationId xmlns:a16="http://schemas.microsoft.com/office/drawing/2014/main" id="{ABC976E8-43A9-EADB-B3BB-A8DACBA37F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997831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A7BFE-C5D2-560F-6149-623E3AF46D9A}"/>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400" kern="1200" dirty="0">
                <a:solidFill>
                  <a:schemeClr val="tx1"/>
                </a:solidFill>
                <a:latin typeface="Times New Roman" panose="02020603050405020304" pitchFamily="18" charset="0"/>
                <a:cs typeface="Times New Roman" panose="02020603050405020304" pitchFamily="18" charset="0"/>
              </a:rPr>
              <a:t>Addition of numbers</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2D26BFE5-A123-176B-5353-E3F6C3091260}"/>
              </a:ext>
            </a:extLst>
          </p:cNvPr>
          <p:cNvSpPr>
            <a:spLocks/>
          </p:cNvSpPr>
          <p:nvPr/>
        </p:nvSpPr>
        <p:spPr>
          <a:xfrm>
            <a:off x="5077543" y="1926266"/>
            <a:ext cx="4718700" cy="3725928"/>
          </a:xfrm>
          <a:prstGeom prst="rect">
            <a:avLst/>
          </a:prstGeom>
        </p:spPr>
        <p:txBody>
          <a:bodyPr>
            <a:normAutofit/>
          </a:bodyPr>
          <a:lstStyle/>
          <a:p>
            <a:pPr defTabSz="694944">
              <a:spcAft>
                <a:spcPts val="600"/>
              </a:spcAft>
            </a:pPr>
            <a:r>
              <a:rPr lang="en-US" sz="1520" kern="1200" dirty="0">
                <a:solidFill>
                  <a:schemeClr val="tx1"/>
                </a:solidFill>
                <a:latin typeface="Times New Roman" panose="02020603050405020304" pitchFamily="18" charset="0"/>
                <a:ea typeface="+mn-ea"/>
                <a:cs typeface="Times New Roman" panose="02020603050405020304" pitchFamily="18" charset="0"/>
              </a:rPr>
              <a:t>When adding two 16-bit data operands, we need to be concerned with the propagation of a carry from the lower byte to the higher byte. This is called multibyte addition to distinguish it from the addition of individual bytes. The instruction ADC (ADD with carry) is used on such occasions. </a:t>
            </a:r>
            <a:endParaRPr lang="en-US" sz="20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672AA489-F425-D120-784E-0FFC2C18ECB2}"/>
              </a:ext>
            </a:extLst>
          </p:cNvPr>
          <p:cNvSpPr>
            <a:spLocks/>
          </p:cNvSpPr>
          <p:nvPr/>
        </p:nvSpPr>
        <p:spPr>
          <a:xfrm>
            <a:off x="841248" y="2715330"/>
            <a:ext cx="3006229" cy="2913992"/>
          </a:xfrm>
          <a:prstGeom prst="rect">
            <a:avLst/>
          </a:prstGeom>
        </p:spPr>
        <p:txBody>
          <a:bodyPr/>
          <a:lstStyle/>
          <a:p>
            <a:pPr defTabSz="694944">
              <a:spcAft>
                <a:spcPts val="600"/>
              </a:spcAft>
            </a:pPr>
            <a:endParaRPr lang="en-US" sz="1368" kern="1200" dirty="0">
              <a:solidFill>
                <a:schemeClr val="tx1"/>
              </a:solidFill>
              <a:latin typeface="+mn-lt"/>
              <a:ea typeface="+mn-ea"/>
              <a:cs typeface="+mn-cs"/>
            </a:endParaRPr>
          </a:p>
          <a:p>
            <a:pPr defTabSz="694944">
              <a:spcAft>
                <a:spcPts val="600"/>
              </a:spcAft>
            </a:pPr>
            <a:endParaRPr lang="en-US" sz="1368" kern="1200" dirty="0">
              <a:solidFill>
                <a:schemeClr val="tx1"/>
              </a:solidFill>
              <a:latin typeface="Times New Roman" panose="02020603050405020304" pitchFamily="18" charset="0"/>
              <a:ea typeface="+mn-ea"/>
              <a:cs typeface="Times New Roman" panose="02020603050405020304" pitchFamily="18" charset="0"/>
            </a:endParaRPr>
          </a:p>
          <a:p>
            <a:pPr defTabSz="694944">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The instruction adds Rr (resource) to Rd (destination) and stores the result in Rd. It could change any of the Z, C, N, V, H or S bits of the status register, depending on the operands involved</a:t>
            </a:r>
            <a:endParaRPr lang="en-US"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C5ED668-46F7-4C94-ADE2-1C56240928D8}"/>
              </a:ext>
            </a:extLst>
          </p:cNvPr>
          <p:cNvPicPr>
            <a:picLocks noChangeAspect="1"/>
          </p:cNvPicPr>
          <p:nvPr/>
        </p:nvPicPr>
        <p:blipFill>
          <a:blip r:embed="rId2"/>
          <a:stretch>
            <a:fillRect/>
          </a:stretch>
        </p:blipFill>
        <p:spPr>
          <a:xfrm>
            <a:off x="18346" y="2199127"/>
            <a:ext cx="4744859" cy="585927"/>
          </a:xfrm>
          <a:prstGeom prst="rect">
            <a:avLst/>
          </a:prstGeom>
        </p:spPr>
      </p:pic>
      <p:pic>
        <p:nvPicPr>
          <p:cNvPr id="11" name="Picture 10">
            <a:extLst>
              <a:ext uri="{FF2B5EF4-FFF2-40B4-BE49-F238E27FC236}">
                <a16:creationId xmlns:a16="http://schemas.microsoft.com/office/drawing/2014/main" id="{045F7D3E-21B9-B50B-6357-B012010C7E06}"/>
              </a:ext>
            </a:extLst>
          </p:cNvPr>
          <p:cNvPicPr>
            <a:picLocks noChangeAspect="1"/>
          </p:cNvPicPr>
          <p:nvPr/>
        </p:nvPicPr>
        <p:blipFill>
          <a:blip r:embed="rId3"/>
          <a:stretch>
            <a:fillRect/>
          </a:stretch>
        </p:blipFill>
        <p:spPr>
          <a:xfrm>
            <a:off x="5126562" y="3115702"/>
            <a:ext cx="5309278" cy="3168088"/>
          </a:xfrm>
          <a:prstGeom prst="rect">
            <a:avLst/>
          </a:prstGeom>
        </p:spPr>
      </p:pic>
    </p:spTree>
    <p:extLst>
      <p:ext uri="{BB962C8B-B14F-4D97-AF65-F5344CB8AC3E}">
        <p14:creationId xmlns:p14="http://schemas.microsoft.com/office/powerpoint/2010/main" val="215795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8774624-2450-AAF0-CC0A-268D3B578B7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Subtraction of numbers</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732A3EB5-9E92-B338-3267-6F9F6E8B3C8C}"/>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pPr indent="-2286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the AVR we have five instructions for subtraction: SUB, SBC, SUBI, SBCI, and SBIW</a:t>
            </a:r>
          </a:p>
          <a:p>
            <a:endParaRPr lang="en-US" sz="1800" dirty="0"/>
          </a:p>
        </p:txBody>
      </p:sp>
      <p:pic>
        <p:nvPicPr>
          <p:cNvPr id="10" name="Content Placeholder 9">
            <a:extLst>
              <a:ext uri="{FF2B5EF4-FFF2-40B4-BE49-F238E27FC236}">
                <a16:creationId xmlns:a16="http://schemas.microsoft.com/office/drawing/2014/main" id="{0ACEE7FB-0BBD-DFCB-DEC5-29E2F0791A93}"/>
              </a:ext>
            </a:extLst>
          </p:cNvPr>
          <p:cNvPicPr>
            <a:picLocks noGrp="1" noChangeAspect="1"/>
          </p:cNvPicPr>
          <p:nvPr>
            <p:ph idx="1"/>
          </p:nvPr>
        </p:nvPicPr>
        <p:blipFill>
          <a:blip r:embed="rId2"/>
          <a:stretch>
            <a:fillRect/>
          </a:stretch>
        </p:blipFill>
        <p:spPr>
          <a:xfrm>
            <a:off x="576768" y="2729397"/>
            <a:ext cx="5443538" cy="3483864"/>
          </a:xfrm>
          <a:prstGeom prst="rect">
            <a:avLst/>
          </a:prstGeom>
        </p:spPr>
      </p:pic>
      <p:pic>
        <p:nvPicPr>
          <p:cNvPr id="8" name="Picture 7">
            <a:extLst>
              <a:ext uri="{FF2B5EF4-FFF2-40B4-BE49-F238E27FC236}">
                <a16:creationId xmlns:a16="http://schemas.microsoft.com/office/drawing/2014/main" id="{68F460F5-E926-8290-4131-119122908326}"/>
              </a:ext>
            </a:extLst>
          </p:cNvPr>
          <p:cNvPicPr>
            <a:picLocks noChangeAspect="1"/>
          </p:cNvPicPr>
          <p:nvPr/>
        </p:nvPicPr>
        <p:blipFill>
          <a:blip r:embed="rId3"/>
          <a:stretch>
            <a:fillRect/>
          </a:stretch>
        </p:blipFill>
        <p:spPr>
          <a:xfrm>
            <a:off x="6198781" y="3849982"/>
            <a:ext cx="5523082" cy="1242693"/>
          </a:xfrm>
          <a:prstGeom prst="rect">
            <a:avLst/>
          </a:prstGeom>
        </p:spPr>
      </p:pic>
    </p:spTree>
    <p:extLst>
      <p:ext uri="{BB962C8B-B14F-4D97-AF65-F5344CB8AC3E}">
        <p14:creationId xmlns:p14="http://schemas.microsoft.com/office/powerpoint/2010/main" val="30762747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F7287DC-E179-AC58-0F6C-C773D4C66C2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Multiplication of numbers</a:t>
            </a: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DA64ECB2-C23A-6C5D-A753-F555289DD3DE}"/>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MUL is a byte-by-byte multiply instruction. In byte-by-byte multiplication, operands must be in registers. After multiplication, the 16-bit unsigned product is placed in R1 (high byte) and R0 (low byte).</a:t>
            </a:r>
          </a:p>
        </p:txBody>
      </p:sp>
      <p:pic>
        <p:nvPicPr>
          <p:cNvPr id="8" name="Content Placeholder 7">
            <a:extLst>
              <a:ext uri="{FF2B5EF4-FFF2-40B4-BE49-F238E27FC236}">
                <a16:creationId xmlns:a16="http://schemas.microsoft.com/office/drawing/2014/main" id="{A3261426-554B-BA62-7912-120220033352}"/>
              </a:ext>
            </a:extLst>
          </p:cNvPr>
          <p:cNvPicPr>
            <a:picLocks noGrp="1" noChangeAspect="1"/>
          </p:cNvPicPr>
          <p:nvPr>
            <p:ph idx="1"/>
          </p:nvPr>
        </p:nvPicPr>
        <p:blipFill>
          <a:blip r:embed="rId2"/>
          <a:stretch>
            <a:fillRect/>
          </a:stretch>
        </p:blipFill>
        <p:spPr>
          <a:xfrm>
            <a:off x="4901184" y="1714180"/>
            <a:ext cx="6922008" cy="3530223"/>
          </a:xfrm>
          <a:prstGeom prst="rect">
            <a:avLst/>
          </a:prstGeom>
        </p:spPr>
      </p:pic>
    </p:spTree>
    <p:extLst>
      <p:ext uri="{BB962C8B-B14F-4D97-AF65-F5344CB8AC3E}">
        <p14:creationId xmlns:p14="http://schemas.microsoft.com/office/powerpoint/2010/main" val="583102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662</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AVR time delay and Instruction pipeline</vt:lpstr>
      <vt:lpstr>AVR multistage execution pipeline </vt:lpstr>
      <vt:lpstr>Instruction cycle time for the AVR</vt:lpstr>
      <vt:lpstr>Branch penalty</vt:lpstr>
      <vt:lpstr>Delay calculation for the AVR</vt:lpstr>
      <vt:lpstr>Arithmetic instructions of AVR</vt:lpstr>
      <vt:lpstr>Addition of numbers</vt:lpstr>
      <vt:lpstr>Subtraction of numbers</vt:lpstr>
      <vt:lpstr>Multiplication of numbers</vt:lpstr>
      <vt:lpstr>Division of unsigned numbers</vt:lpstr>
      <vt:lpstr> LOGIC AND COMPARE INSTRUCTIONS</vt:lpstr>
      <vt:lpstr> LOGIC AND COMPARE INSTRUCTIONS</vt:lpstr>
      <vt:lpstr>Compare instructions</vt:lpstr>
      <vt:lpstr>ROTATE AND SHIFT INSTRUCTIONS AND DATA SERIALIZATION </vt:lpstr>
      <vt:lpstr>Serializing data</vt:lpstr>
      <vt:lpstr>Shift instructions</vt:lpstr>
      <vt:lpstr>Swap and ASR instruction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time delay and Instruction pipeline</dc:title>
  <dc:creator>Tonmoy Islam</dc:creator>
  <cp:lastModifiedBy>Tonmoy Islam</cp:lastModifiedBy>
  <cp:revision>22</cp:revision>
  <dcterms:created xsi:type="dcterms:W3CDTF">2023-12-31T14:04:07Z</dcterms:created>
  <dcterms:modified xsi:type="dcterms:W3CDTF">2024-01-01T23:57:57Z</dcterms:modified>
</cp:coreProperties>
</file>