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6" r:id="rId1"/>
  </p:sldMasterIdLst>
  <p:sldIdLst>
    <p:sldId id="256" r:id="rId2"/>
    <p:sldId id="257" r:id="rId3"/>
    <p:sldId id="259" r:id="rId4"/>
    <p:sldId id="260" r:id="rId5"/>
    <p:sldId id="288" r:id="rId6"/>
    <p:sldId id="264" r:id="rId7"/>
    <p:sldId id="265" r:id="rId8"/>
    <p:sldId id="266" r:id="rId9"/>
    <p:sldId id="267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3" r:id="rId23"/>
    <p:sldId id="285" r:id="rId24"/>
    <p:sldId id="282" r:id="rId25"/>
    <p:sldId id="286" r:id="rId26"/>
    <p:sldId id="287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A53A79FA-3317-4D6C-AB09-4B74007DADC8}">
          <p14:sldIdLst>
            <p14:sldId id="256"/>
            <p14:sldId id="257"/>
            <p14:sldId id="259"/>
            <p14:sldId id="260"/>
            <p14:sldId id="288"/>
            <p14:sldId id="264"/>
            <p14:sldId id="265"/>
            <p14:sldId id="266"/>
            <p14:sldId id="267"/>
            <p14:sldId id="270"/>
            <p14:sldId id="271"/>
            <p14:sldId id="272"/>
            <p14:sldId id="273"/>
            <p14:sldId id="274"/>
          </p14:sldIdLst>
        </p14:section>
        <p14:section name="정렬" id="{F0E8F8E2-4D87-4D73-801B-E0C82504263B}">
          <p14:sldIdLst>
            <p14:sldId id="275"/>
            <p14:sldId id="276"/>
            <p14:sldId id="277"/>
            <p14:sldId id="278"/>
            <p14:sldId id="279"/>
            <p14:sldId id="280"/>
            <p14:sldId id="281"/>
            <p14:sldId id="283"/>
          </p14:sldIdLst>
        </p14:section>
        <p14:section name="탐색" id="{18A3BD81-E88F-4C26-A2AA-217A6FC113D4}">
          <p14:sldIdLst>
            <p14:sldId id="285"/>
            <p14:sldId id="282"/>
            <p14:sldId id="286"/>
            <p14:sldId id="28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0A3625A-0BED-455C-BA14-E06FACB63DE7}" type="datetimeFigureOut">
              <a:rPr lang="ko-KR" altLang="en-US" smtClean="0"/>
              <a:t>2018-09-12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FDD2102-85CF-48F0-9FA5-73F7A747320A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4884849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3625A-0BED-455C-BA14-E06FACB63DE7}" type="datetimeFigureOut">
              <a:rPr lang="ko-KR" altLang="en-US" smtClean="0"/>
              <a:t>2018-09-12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D2102-85CF-48F0-9FA5-73F7A74732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5963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3625A-0BED-455C-BA14-E06FACB63DE7}" type="datetimeFigureOut">
              <a:rPr lang="ko-KR" altLang="en-US" smtClean="0"/>
              <a:t>2018-09-12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D2102-85CF-48F0-9FA5-73F7A74732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3160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3625A-0BED-455C-BA14-E06FACB63DE7}" type="datetimeFigureOut">
              <a:rPr lang="ko-KR" altLang="en-US" smtClean="0"/>
              <a:t>2018-09-12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D2102-85CF-48F0-9FA5-73F7A74732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5395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0A3625A-0BED-455C-BA14-E06FACB63DE7}" type="datetimeFigureOut">
              <a:rPr lang="ko-KR" altLang="en-US" smtClean="0"/>
              <a:t>2018-09-12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FDD2102-85CF-48F0-9FA5-73F7A747320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4028232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3625A-0BED-455C-BA14-E06FACB63DE7}" type="datetimeFigureOut">
              <a:rPr lang="ko-KR" altLang="en-US" smtClean="0"/>
              <a:t>2018-09-12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D2102-85CF-48F0-9FA5-73F7A74732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398255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3625A-0BED-455C-BA14-E06FACB63DE7}" type="datetimeFigureOut">
              <a:rPr lang="ko-KR" altLang="en-US" smtClean="0"/>
              <a:t>2018-09-12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D2102-85CF-48F0-9FA5-73F7A74732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575073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3625A-0BED-455C-BA14-E06FACB63DE7}" type="datetimeFigureOut">
              <a:rPr lang="ko-KR" altLang="en-US" smtClean="0"/>
              <a:t>2018-09-12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D2102-85CF-48F0-9FA5-73F7A74732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7543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3625A-0BED-455C-BA14-E06FACB63DE7}" type="datetimeFigureOut">
              <a:rPr lang="ko-KR" altLang="en-US" smtClean="0"/>
              <a:t>2018-09-12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D2102-85CF-48F0-9FA5-73F7A74732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6273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0A3625A-0BED-455C-BA14-E06FACB63DE7}" type="datetimeFigureOut">
              <a:rPr lang="ko-KR" altLang="en-US" smtClean="0"/>
              <a:t>2018-09-12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FDD2102-85CF-48F0-9FA5-73F7A747320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11876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0A3625A-0BED-455C-BA14-E06FACB63DE7}" type="datetimeFigureOut">
              <a:rPr lang="ko-KR" altLang="en-US" smtClean="0"/>
              <a:t>2018-09-12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FDD2102-85CF-48F0-9FA5-73F7A747320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61390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0A3625A-0BED-455C-BA14-E06FACB63DE7}" type="datetimeFigureOut">
              <a:rPr lang="ko-KR" altLang="en-US" smtClean="0"/>
              <a:t>2018-09-12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9FDD2102-85CF-48F0-9FA5-73F7A747320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73847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7" r:id="rId1"/>
    <p:sldLayoutId id="2147483798" r:id="rId2"/>
    <p:sldLayoutId id="2147483799" r:id="rId3"/>
    <p:sldLayoutId id="2147483800" r:id="rId4"/>
    <p:sldLayoutId id="2147483801" r:id="rId5"/>
    <p:sldLayoutId id="2147483802" r:id="rId6"/>
    <p:sldLayoutId id="2147483803" r:id="rId7"/>
    <p:sldLayoutId id="2147483804" r:id="rId8"/>
    <p:sldLayoutId id="2147483805" r:id="rId9"/>
    <p:sldLayoutId id="2147483806" r:id="rId10"/>
    <p:sldLayoutId id="2147483807" r:id="rId11"/>
  </p:sldLayoutIdLst>
  <p:txStyles>
    <p:titleStyle>
      <a:lvl1pPr algn="l" defTabSz="914400" rtl="0" eaLnBrk="1" latinLnBrk="1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1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AB9CFD-200F-4DB2-A27E-BC787F3762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385" y="1333849"/>
            <a:ext cx="8361229" cy="1289807"/>
          </a:xfrm>
        </p:spPr>
        <p:txBody>
          <a:bodyPr/>
          <a:lstStyle/>
          <a:p>
            <a:r>
              <a:rPr lang="en-US" altLang="ko-KR" dirty="0" err="1"/>
              <a:t>DataStructure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9F887B2-852A-47C2-80C6-1B00997EE6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80162" y="3429000"/>
            <a:ext cx="6831673" cy="1086237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35</a:t>
            </a:r>
            <a:r>
              <a:rPr lang="ko-KR" altLang="en-US" sz="3600" dirty="0"/>
              <a:t>기 </a:t>
            </a:r>
            <a:r>
              <a:rPr lang="ko-KR" altLang="en-US" sz="3600" dirty="0" err="1"/>
              <a:t>이찬규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4542879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9A73CE-59EA-4890-9D92-D13AC3B98A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760120"/>
            <a:ext cx="9601200" cy="4562203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연결리스트의 기본적인 형태를 단방향 연결리스트라 칭하고</a:t>
            </a:r>
            <a:r>
              <a:rPr lang="en-US" altLang="ko-KR" dirty="0"/>
              <a:t>, </a:t>
            </a:r>
            <a:r>
              <a:rPr lang="ko-KR" altLang="en-US" dirty="0"/>
              <a:t>그 외에 노드 안에 이전 노드와 다음 노드의 주소를 가지고있는 양방향 연결리스트와</a:t>
            </a:r>
            <a:r>
              <a:rPr lang="en-US" altLang="ko-KR" dirty="0"/>
              <a:t>, </a:t>
            </a:r>
            <a:r>
              <a:rPr lang="ko-KR" altLang="en-US" dirty="0"/>
              <a:t>연결리스트 마지막 다음 노드를 머리 노드에 연결시켜서 계속 순회를 할 수 있는 형태의 원형 연결리스트가 존재한다</a:t>
            </a:r>
            <a:r>
              <a:rPr lang="en-US" altLang="ko-KR" dirty="0"/>
              <a:t>.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34866840-0303-4AA6-9DC9-2482BF8E9360}"/>
              </a:ext>
            </a:extLst>
          </p:cNvPr>
          <p:cNvSpPr txBox="1">
            <a:spLocks/>
          </p:cNvSpPr>
          <p:nvPr/>
        </p:nvSpPr>
        <p:spPr>
          <a:xfrm>
            <a:off x="1295400" y="535677"/>
            <a:ext cx="9601200" cy="12244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7200" dirty="0"/>
              <a:t>LinkedList</a:t>
            </a:r>
            <a:endParaRPr lang="ko-KR" altLang="en-US" sz="7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75D9F3-D433-4F83-A34F-C2C108EDC99E}"/>
              </a:ext>
            </a:extLst>
          </p:cNvPr>
          <p:cNvSpPr txBox="1"/>
          <p:nvPr/>
        </p:nvSpPr>
        <p:spPr>
          <a:xfrm>
            <a:off x="5876211" y="5942456"/>
            <a:ext cx="5258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△원형연결리스트 구조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0F9F4F0-F63E-4FA8-A699-01EB8538B8E8}"/>
              </a:ext>
            </a:extLst>
          </p:cNvPr>
          <p:cNvSpPr txBox="1"/>
          <p:nvPr/>
        </p:nvSpPr>
        <p:spPr>
          <a:xfrm>
            <a:off x="1057469" y="5941884"/>
            <a:ext cx="5258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△양방향연결리스트 구조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3C6F1FB-AA3A-4C8F-AEF6-8859046E38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761" y="4272875"/>
            <a:ext cx="4658239" cy="150323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DB3433A-AF51-4816-847C-E6D8C7EC0B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6995" y="4551669"/>
            <a:ext cx="4409605" cy="1224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5006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9A73CE-59EA-4890-9D92-D13AC3B98A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760120"/>
            <a:ext cx="9601200" cy="4562203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트리는 하나의 노드에 자식 노드를 연결하고</a:t>
            </a:r>
            <a:r>
              <a:rPr lang="en-US" altLang="ko-KR" dirty="0"/>
              <a:t>, </a:t>
            </a:r>
            <a:r>
              <a:rPr lang="ko-KR" altLang="en-US" dirty="0"/>
              <a:t>그 자식 노드에 또 새로운 자식 노드를 연결하는 재귀적 형태의 자료구조이다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자식의 개수에 따라서 이진 트리</a:t>
            </a:r>
            <a:r>
              <a:rPr lang="en-US" altLang="ko-KR" dirty="0"/>
              <a:t>,4</a:t>
            </a:r>
            <a:r>
              <a:rPr lang="ko-KR" altLang="en-US" dirty="0"/>
              <a:t>진 트리</a:t>
            </a:r>
            <a:r>
              <a:rPr lang="en-US" altLang="ko-KR" dirty="0"/>
              <a:t>,8</a:t>
            </a:r>
            <a:r>
              <a:rPr lang="ko-KR" altLang="en-US" dirty="0"/>
              <a:t>진 트리 등으로 나뉘어진다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트리는 부모와 자식의 관계로 이어지고 부모를 쭉 타고가다 더 이상 부모가 존재하지 않는 노드까지 갔을 때 그 노드를 부모 노드라 하고</a:t>
            </a:r>
            <a:r>
              <a:rPr lang="en-US" altLang="ko-KR" dirty="0"/>
              <a:t>, </a:t>
            </a:r>
            <a:r>
              <a:rPr lang="ko-KR" altLang="en-US" dirty="0"/>
              <a:t>가장 밑에 있는 노드를 리프 노드라 한다</a:t>
            </a:r>
            <a:r>
              <a:rPr lang="en-US" altLang="ko-KR" dirty="0"/>
              <a:t>.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34866840-0303-4AA6-9DC9-2482BF8E9360}"/>
              </a:ext>
            </a:extLst>
          </p:cNvPr>
          <p:cNvSpPr txBox="1">
            <a:spLocks/>
          </p:cNvSpPr>
          <p:nvPr/>
        </p:nvSpPr>
        <p:spPr>
          <a:xfrm>
            <a:off x="1295400" y="535677"/>
            <a:ext cx="9601200" cy="12244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7200" dirty="0"/>
              <a:t>Tree</a:t>
            </a:r>
            <a:endParaRPr lang="ko-KR" altLang="en-US" sz="7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75D9F3-D433-4F83-A34F-C2C108EDC99E}"/>
              </a:ext>
            </a:extLst>
          </p:cNvPr>
          <p:cNvSpPr txBox="1"/>
          <p:nvPr/>
        </p:nvSpPr>
        <p:spPr>
          <a:xfrm>
            <a:off x="5727764" y="5889579"/>
            <a:ext cx="5258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△</a:t>
            </a:r>
            <a:r>
              <a:rPr lang="en-US" altLang="ko-KR" dirty="0"/>
              <a:t>4</a:t>
            </a:r>
            <a:r>
              <a:rPr lang="ko-KR" altLang="en-US" dirty="0" err="1"/>
              <a:t>진트리의</a:t>
            </a:r>
            <a:r>
              <a:rPr lang="ko-KR" altLang="en-US" dirty="0"/>
              <a:t> 구조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0F9F4F0-F63E-4FA8-A699-01EB8538B8E8}"/>
              </a:ext>
            </a:extLst>
          </p:cNvPr>
          <p:cNvSpPr txBox="1"/>
          <p:nvPr/>
        </p:nvSpPr>
        <p:spPr>
          <a:xfrm>
            <a:off x="808199" y="5878319"/>
            <a:ext cx="5258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△트리의 구조</a:t>
            </a:r>
            <a:r>
              <a:rPr lang="en-US" altLang="ko-KR" dirty="0"/>
              <a:t>(</a:t>
            </a:r>
            <a:r>
              <a:rPr lang="ko-KR" altLang="en-US" dirty="0" err="1"/>
              <a:t>이진트리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5B12C78-A76F-4682-92FA-6A35D942C0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6734" y="3678847"/>
            <a:ext cx="2381250" cy="189547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EB15EF8-3A2B-496A-A1F7-37DD9BFC39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9318" y="3678847"/>
            <a:ext cx="5555213" cy="2147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0805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9A73CE-59EA-4890-9D92-D13AC3B98A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760120"/>
            <a:ext cx="9601200" cy="4562203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트리는 쓰임새가 굉장히 많은데 대표적으로 이진탐색 트리와 우선순위 큐를 구현하는데 많이 사용한다</a:t>
            </a:r>
            <a:r>
              <a:rPr lang="en-US" altLang="ko-KR" dirty="0"/>
              <a:t>, </a:t>
            </a:r>
            <a:r>
              <a:rPr lang="ko-KR" altLang="en-US" dirty="0"/>
              <a:t>이진탐색 트리는 트리의 데이터 삽입이 정해진 규칙에 따라 이루어지는데</a:t>
            </a:r>
            <a:r>
              <a:rPr lang="en-US" altLang="ko-KR" dirty="0"/>
              <a:t>, </a:t>
            </a:r>
            <a:r>
              <a:rPr lang="ko-KR" altLang="en-US" dirty="0"/>
              <a:t>부모의 왼쪽 자식 노드의 값은 부모의 값보다 작고</a:t>
            </a:r>
            <a:r>
              <a:rPr lang="en-US" altLang="ko-KR" dirty="0"/>
              <a:t>, </a:t>
            </a:r>
            <a:r>
              <a:rPr lang="ko-KR" altLang="en-US" dirty="0"/>
              <a:t>부모의 오른쪽 자식 노드의 값은 부모의 값보다 큰 형태로 구성 되어있다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때문에 탐색에 매우 용이한 자료구조이다</a:t>
            </a:r>
            <a:r>
              <a:rPr lang="en-US" altLang="ko-KR" dirty="0"/>
              <a:t>. </a:t>
            </a:r>
            <a:r>
              <a:rPr lang="ko-KR" altLang="en-US" dirty="0"/>
              <a:t>대표적으로 </a:t>
            </a:r>
            <a:r>
              <a:rPr lang="en-US" altLang="ko-KR" dirty="0" err="1"/>
              <a:t>c++</a:t>
            </a:r>
            <a:r>
              <a:rPr lang="ko-KR" altLang="en-US" dirty="0"/>
              <a:t>의 표준 템플릿 라이브러리의 셋과 맵 도 이 이진탐색 트리로 구성이 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또한 </a:t>
            </a:r>
            <a:r>
              <a:rPr lang="ko-KR" altLang="en-US" dirty="0" err="1"/>
              <a:t>우선순위큐도</a:t>
            </a:r>
            <a:r>
              <a:rPr lang="ko-KR" altLang="en-US" dirty="0"/>
              <a:t> 만들 수 있는데</a:t>
            </a:r>
            <a:r>
              <a:rPr lang="en-US" altLang="ko-KR" dirty="0"/>
              <a:t>, </a:t>
            </a:r>
            <a:r>
              <a:rPr lang="ko-KR" altLang="en-US" dirty="0"/>
              <a:t>데이터의 우선순위별로 트리를 구성하는 형태로</a:t>
            </a:r>
            <a:r>
              <a:rPr lang="en-US" altLang="ko-KR" dirty="0"/>
              <a:t>, </a:t>
            </a:r>
            <a:r>
              <a:rPr lang="ko-KR" altLang="en-US" dirty="0" err="1"/>
              <a:t>부모노드의</a:t>
            </a:r>
            <a:r>
              <a:rPr lang="ko-KR" altLang="en-US" dirty="0"/>
              <a:t> 우선순위가 </a:t>
            </a:r>
            <a:r>
              <a:rPr lang="ko-KR" altLang="en-US" dirty="0" err="1"/>
              <a:t>자식노드의</a:t>
            </a:r>
            <a:r>
              <a:rPr lang="ko-KR" altLang="en-US" dirty="0"/>
              <a:t> 우선순위보다 항상 크게 구조가 </a:t>
            </a:r>
            <a:r>
              <a:rPr lang="ko-KR" altLang="en-US" dirty="0" err="1"/>
              <a:t>짜여지게된다</a:t>
            </a:r>
            <a:r>
              <a:rPr lang="en-US" altLang="ko-KR" dirty="0"/>
              <a:t>.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34866840-0303-4AA6-9DC9-2482BF8E9360}"/>
              </a:ext>
            </a:extLst>
          </p:cNvPr>
          <p:cNvSpPr txBox="1">
            <a:spLocks/>
          </p:cNvSpPr>
          <p:nvPr/>
        </p:nvSpPr>
        <p:spPr>
          <a:xfrm>
            <a:off x="1295400" y="535677"/>
            <a:ext cx="9601200" cy="12244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7200" dirty="0"/>
              <a:t>Tree</a:t>
            </a:r>
            <a:r>
              <a:rPr lang="ko-KR" altLang="en-US" sz="7200" dirty="0"/>
              <a:t>의 활용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75D9F3-D433-4F83-A34F-C2C108EDC99E}"/>
              </a:ext>
            </a:extLst>
          </p:cNvPr>
          <p:cNvSpPr txBox="1"/>
          <p:nvPr/>
        </p:nvSpPr>
        <p:spPr>
          <a:xfrm>
            <a:off x="6077144" y="6429278"/>
            <a:ext cx="5258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△우선순위 큐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0F9F4F0-F63E-4FA8-A699-01EB8538B8E8}"/>
              </a:ext>
            </a:extLst>
          </p:cNvPr>
          <p:cNvSpPr txBox="1"/>
          <p:nvPr/>
        </p:nvSpPr>
        <p:spPr>
          <a:xfrm>
            <a:off x="1042079" y="6429278"/>
            <a:ext cx="5258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△</a:t>
            </a:r>
            <a:r>
              <a:rPr lang="ko-KR" altLang="en-US" dirty="0" err="1"/>
              <a:t>이진탐색트리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3D02D32-C49A-45B5-AE61-CCAA481589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5164" y="4413241"/>
            <a:ext cx="2343150" cy="195262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720AC7C-41D0-4472-B7B4-B3C5CBB323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4554" y="4413240"/>
            <a:ext cx="2603500" cy="195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2454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9A73CE-59EA-4890-9D92-D13AC3B98A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760120"/>
            <a:ext cx="9601200" cy="4562203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그래프는 정점과 간선으로 이루어진 자료구조 인데</a:t>
            </a:r>
            <a:r>
              <a:rPr lang="en-US" altLang="ko-KR" dirty="0"/>
              <a:t>, </a:t>
            </a:r>
            <a:r>
              <a:rPr lang="ko-KR" altLang="en-US" dirty="0"/>
              <a:t>그림과 같이 </a:t>
            </a:r>
            <a:r>
              <a:rPr lang="en-US" altLang="ko-KR" dirty="0"/>
              <a:t>A,B,C</a:t>
            </a:r>
            <a:r>
              <a:rPr lang="ko-KR" altLang="en-US" dirty="0"/>
              <a:t>와 같은 노드를 정점이라고 부르고 그 노드를 잇는 선을 간선이라고 부른다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그래프는 방향성을 띌 수 있는데</a:t>
            </a:r>
            <a:r>
              <a:rPr lang="en-US" altLang="ko-KR" dirty="0"/>
              <a:t>, </a:t>
            </a:r>
            <a:r>
              <a:rPr lang="ko-KR" altLang="en-US" dirty="0"/>
              <a:t>그에 따라 방향그래프와 무방향그래프 두 종류로 나눌 수 있다</a:t>
            </a:r>
            <a:r>
              <a:rPr lang="en-US" altLang="ko-KR" dirty="0"/>
              <a:t>.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34866840-0303-4AA6-9DC9-2482BF8E9360}"/>
              </a:ext>
            </a:extLst>
          </p:cNvPr>
          <p:cNvSpPr txBox="1">
            <a:spLocks/>
          </p:cNvSpPr>
          <p:nvPr/>
        </p:nvSpPr>
        <p:spPr>
          <a:xfrm>
            <a:off x="1295400" y="535677"/>
            <a:ext cx="9601200" cy="12244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7200" dirty="0"/>
              <a:t>Graph</a:t>
            </a:r>
            <a:endParaRPr lang="ko-KR" altLang="en-US" sz="7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75D9F3-D433-4F83-A34F-C2C108EDC99E}"/>
              </a:ext>
            </a:extLst>
          </p:cNvPr>
          <p:cNvSpPr txBox="1"/>
          <p:nvPr/>
        </p:nvSpPr>
        <p:spPr>
          <a:xfrm>
            <a:off x="5171839" y="6481426"/>
            <a:ext cx="5258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△무방향그래프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0F9F4F0-F63E-4FA8-A699-01EB8538B8E8}"/>
              </a:ext>
            </a:extLst>
          </p:cNvPr>
          <p:cNvSpPr txBox="1"/>
          <p:nvPr/>
        </p:nvSpPr>
        <p:spPr>
          <a:xfrm>
            <a:off x="1605988" y="6488668"/>
            <a:ext cx="5258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△방향그래프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4991835-ED2C-4D37-9BFF-2575FA17FF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2679" y="3403690"/>
            <a:ext cx="7106642" cy="3096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943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8A74BD39-21A6-4300-ACC7-8A282B3FD7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241" y="4217958"/>
            <a:ext cx="3335098" cy="1734251"/>
          </a:xfrm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34866840-0303-4AA6-9DC9-2482BF8E9360}"/>
              </a:ext>
            </a:extLst>
          </p:cNvPr>
          <p:cNvSpPr txBox="1">
            <a:spLocks/>
          </p:cNvSpPr>
          <p:nvPr/>
        </p:nvSpPr>
        <p:spPr>
          <a:xfrm>
            <a:off x="1295400" y="535677"/>
            <a:ext cx="9601200" cy="12244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7200" dirty="0"/>
              <a:t>Graph</a:t>
            </a:r>
            <a:r>
              <a:rPr lang="ko-KR" altLang="en-US" sz="7200" dirty="0"/>
              <a:t>의 활용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3AF3C52F-12F7-48EE-A54B-7C7303AF82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9339" y="4217958"/>
            <a:ext cx="3553321" cy="173425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F01076F-CB56-4A2D-B99D-D37F65B2F753}"/>
              </a:ext>
            </a:extLst>
          </p:cNvPr>
          <p:cNvSpPr txBox="1"/>
          <p:nvPr/>
        </p:nvSpPr>
        <p:spPr>
          <a:xfrm>
            <a:off x="1199242" y="2324389"/>
            <a:ext cx="979351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그래프는 다양하게 사용이 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최소 신장 트리는 그래프의 모든 정점을 잇는 간선을 최소화 시켜서 구성한 트리로</a:t>
            </a:r>
            <a:r>
              <a:rPr lang="en-US" altLang="ko-KR" dirty="0"/>
              <a:t>, </a:t>
            </a:r>
            <a:r>
              <a:rPr lang="ko-KR" altLang="en-US" dirty="0"/>
              <a:t>네트워크 분야에 사용이 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또한 한 정점에서 다른 정점을 가는 최소 비용을 구함으로써 최단경로를 찾을 수가 있는데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흔히 지하철 노선도에서 빠른 길을 가는 방법 등에 활용한다</a:t>
            </a:r>
            <a:r>
              <a:rPr lang="en-US" altLang="ko-KR" dirty="0"/>
              <a:t>.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D780C915-134D-449C-BE58-568FC33D99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4585" y="4371059"/>
            <a:ext cx="2895600" cy="158115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A608E3F-914A-43D4-8031-23DC7C873D8F}"/>
              </a:ext>
            </a:extLst>
          </p:cNvPr>
          <p:cNvSpPr txBox="1"/>
          <p:nvPr/>
        </p:nvSpPr>
        <p:spPr>
          <a:xfrm>
            <a:off x="7263225" y="5930438"/>
            <a:ext cx="5258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△최단경로 찾기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B6D5136-6BCA-4900-847D-6FE76E5030BA}"/>
              </a:ext>
            </a:extLst>
          </p:cNvPr>
          <p:cNvSpPr txBox="1"/>
          <p:nvPr/>
        </p:nvSpPr>
        <p:spPr>
          <a:xfrm>
            <a:off x="1690179" y="5952991"/>
            <a:ext cx="5258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△</a:t>
            </a:r>
            <a:r>
              <a:rPr lang="ko-KR" altLang="en-US" dirty="0" err="1"/>
              <a:t>최소신장트리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772529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9A73CE-59EA-4890-9D92-D13AC3B98A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760120"/>
            <a:ext cx="9601200" cy="1476567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자료구조는 단순히 데이터의 저장을 위한 것뿐 아니라</a:t>
            </a:r>
            <a:r>
              <a:rPr lang="en-US" altLang="ko-KR" dirty="0"/>
              <a:t>, </a:t>
            </a:r>
            <a:r>
              <a:rPr lang="ko-KR" altLang="en-US" dirty="0"/>
              <a:t>자료구조내에 있는 데이터들을 탐색해서 원하는 데이터를 찾는 것 또한 중요하다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데이터의 탐색을 빠르게 하기 위해선 데이터를 정렬하는 것이 중요한데</a:t>
            </a:r>
            <a:r>
              <a:rPr lang="en-US" altLang="ko-KR" dirty="0"/>
              <a:t>, </a:t>
            </a:r>
            <a:r>
              <a:rPr lang="ko-KR" altLang="en-US" dirty="0"/>
              <a:t>데이터를 정렬하는 알고리즘은 다양하게 존재한다</a:t>
            </a:r>
            <a:r>
              <a:rPr lang="en-US" altLang="ko-KR" dirty="0"/>
              <a:t>.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34866840-0303-4AA6-9DC9-2482BF8E9360}"/>
              </a:ext>
            </a:extLst>
          </p:cNvPr>
          <p:cNvSpPr txBox="1">
            <a:spLocks/>
          </p:cNvSpPr>
          <p:nvPr/>
        </p:nvSpPr>
        <p:spPr>
          <a:xfrm>
            <a:off x="1295400" y="535677"/>
            <a:ext cx="9601200" cy="12244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7200" dirty="0"/>
              <a:t>버블 정렬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48EC79D-A115-4E3D-9849-E53F563B31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9744" y="2975430"/>
            <a:ext cx="4072170" cy="334544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9E04194-423E-41C7-96E9-A7BA0F3CFAF9}"/>
              </a:ext>
            </a:extLst>
          </p:cNvPr>
          <p:cNvSpPr txBox="1"/>
          <p:nvPr/>
        </p:nvSpPr>
        <p:spPr>
          <a:xfrm>
            <a:off x="1295400" y="3236687"/>
            <a:ext cx="486228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우선 가장 쉽게 생각할 수 있는 방법은 버블 정렬이다</a:t>
            </a:r>
            <a:r>
              <a:rPr lang="en-US" altLang="ko-KR" sz="2000" dirty="0"/>
              <a:t>. </a:t>
            </a:r>
            <a:r>
              <a:rPr lang="ko-KR" altLang="en-US" sz="2000" dirty="0"/>
              <a:t>버블 정렬은 인접데이터 간의 우선순위를 비교하여 왼쪽데이터가 오른쪽데이터보다 우선순위가 낮으면 둘의 위치를 바꾸는 식으로 작동한다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그러나 데이터의 수가 많아질수록 시간이 오래 걸리기 때문에 사용이 많은 편은 아니다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AA255B9-38BF-45EA-B3C2-D2DE0D9B3C14}"/>
              </a:ext>
            </a:extLst>
          </p:cNvPr>
          <p:cNvSpPr txBox="1"/>
          <p:nvPr/>
        </p:nvSpPr>
        <p:spPr>
          <a:xfrm>
            <a:off x="5876669" y="6375247"/>
            <a:ext cx="5258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△버블 정렬</a:t>
            </a:r>
          </a:p>
        </p:txBody>
      </p:sp>
    </p:spTree>
    <p:extLst>
      <p:ext uri="{BB962C8B-B14F-4D97-AF65-F5344CB8AC3E}">
        <p14:creationId xmlns:p14="http://schemas.microsoft.com/office/powerpoint/2010/main" val="34837244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9A73CE-59EA-4890-9D92-D13AC3B98A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760120"/>
            <a:ext cx="4800600" cy="25118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선택 정렬은 자료구조내에서 우선순위가 가장 큰 데이터를 찾고</a:t>
            </a:r>
            <a:r>
              <a:rPr lang="en-US" altLang="ko-KR" dirty="0"/>
              <a:t>, </a:t>
            </a:r>
            <a:r>
              <a:rPr lang="ko-KR" altLang="en-US" dirty="0"/>
              <a:t>그 데이터를 바뀌어야 할 인덱스의 데이터와 서로 자리를 교환한다</a:t>
            </a:r>
            <a:r>
              <a:rPr lang="en-US" altLang="ko-KR" dirty="0"/>
              <a:t>. </a:t>
            </a:r>
            <a:r>
              <a:rPr lang="ko-KR" altLang="en-US" dirty="0"/>
              <a:t>그리고 바뀐 인덱스 다음 부터 다시 우선순위가 큰 데이터를 찾고 바뀌어야 할 인덱스의 데이터와 교환하는 식으로 정렬이 이루어진다</a:t>
            </a:r>
            <a:r>
              <a:rPr lang="en-US" altLang="ko-KR" dirty="0"/>
              <a:t>.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34866840-0303-4AA6-9DC9-2482BF8E9360}"/>
              </a:ext>
            </a:extLst>
          </p:cNvPr>
          <p:cNvSpPr txBox="1">
            <a:spLocks/>
          </p:cNvSpPr>
          <p:nvPr/>
        </p:nvSpPr>
        <p:spPr>
          <a:xfrm>
            <a:off x="1295400" y="535677"/>
            <a:ext cx="9601200" cy="12244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7200" dirty="0"/>
              <a:t>선택 </a:t>
            </a:r>
            <a:r>
              <a:rPr lang="en-US" altLang="ko-KR" sz="7200" dirty="0"/>
              <a:t>&amp; </a:t>
            </a:r>
            <a:r>
              <a:rPr lang="ko-KR" altLang="en-US" sz="7200" dirty="0"/>
              <a:t>삽입 정렬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AA255B9-38BF-45EA-B3C2-D2DE0D9B3C14}"/>
              </a:ext>
            </a:extLst>
          </p:cNvPr>
          <p:cNvSpPr txBox="1"/>
          <p:nvPr/>
        </p:nvSpPr>
        <p:spPr>
          <a:xfrm>
            <a:off x="5876669" y="6375247"/>
            <a:ext cx="5258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△삽입 정렬</a:t>
            </a: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484F5297-95B3-415E-9C6A-0570A7F172A3}"/>
              </a:ext>
            </a:extLst>
          </p:cNvPr>
          <p:cNvSpPr txBox="1">
            <a:spLocks/>
          </p:cNvSpPr>
          <p:nvPr/>
        </p:nvSpPr>
        <p:spPr>
          <a:xfrm>
            <a:off x="6334389" y="1760119"/>
            <a:ext cx="4800600" cy="198941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84048" indent="-384048" algn="l" defTabSz="914400" rtl="0" eaLnBrk="1" latinLnBrk="1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Franklin Gothic Book" panose="020B0503020102020204" pitchFamily="34" charset="0"/>
              <a:buNone/>
            </a:pPr>
            <a:r>
              <a:rPr lang="ko-KR" altLang="en-US" dirty="0"/>
              <a:t>삽입 정렬은 자료구조의 앞에서부터 데이터를 정렬해 나가는 형태로</a:t>
            </a:r>
            <a:r>
              <a:rPr lang="en-US" altLang="ko-KR" dirty="0"/>
              <a:t>, </a:t>
            </a:r>
            <a:r>
              <a:rPr lang="ko-KR" altLang="en-US" dirty="0"/>
              <a:t>비교대상의 우선순위가 자신보다 높을 때까지 왼쪽의 데이터들을 지나가면서 확인을 한다</a:t>
            </a:r>
            <a:r>
              <a:rPr lang="en-US" altLang="ko-KR" dirty="0"/>
              <a:t>.</a:t>
            </a:r>
          </a:p>
          <a:p>
            <a:pPr marL="0" indent="0">
              <a:buFont typeface="Franklin Gothic Book" panose="020B0503020102020204" pitchFamily="34" charset="0"/>
              <a:buNone/>
            </a:pPr>
            <a:r>
              <a:rPr lang="ko-KR" altLang="en-US" dirty="0"/>
              <a:t>자신의 자리를 찾았으면 그 자리에 데이터가 들어가고 그 자리부터 뒤에 있던 데이터들을 뒤로 한 칸 씩 밀어내는 방식이다</a:t>
            </a:r>
            <a:r>
              <a:rPr lang="en-US" altLang="ko-KR" dirty="0"/>
              <a:t>.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D45EB89-074D-401F-9356-106C2732C1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4755" y="4143155"/>
            <a:ext cx="3810330" cy="210330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356638A-7F69-42F9-BCE0-F7E246272F35}"/>
              </a:ext>
            </a:extLst>
          </p:cNvPr>
          <p:cNvSpPr txBox="1"/>
          <p:nvPr/>
        </p:nvSpPr>
        <p:spPr>
          <a:xfrm>
            <a:off x="540760" y="6375247"/>
            <a:ext cx="5258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△선택 정렬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E595EAC7-D856-4F3D-A84F-EEF4E7569A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9755" y="3802458"/>
            <a:ext cx="3592148" cy="2519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2210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9A73CE-59EA-4890-9D92-D13AC3B98A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859" y="1508804"/>
            <a:ext cx="5258320" cy="487290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ko-KR" altLang="en-US" sz="3200" dirty="0" err="1"/>
              <a:t>힙</a:t>
            </a:r>
            <a:r>
              <a:rPr lang="ko-KR" altLang="en-US" sz="3200" dirty="0"/>
              <a:t> 정렬은 자료구조의 데이터들을 최대 </a:t>
            </a:r>
            <a:r>
              <a:rPr lang="ko-KR" altLang="en-US" sz="3200" dirty="0" err="1"/>
              <a:t>힙</a:t>
            </a:r>
            <a:r>
              <a:rPr lang="ko-KR" altLang="en-US" sz="3200" dirty="0"/>
              <a:t> 또는 최소 </a:t>
            </a:r>
            <a:r>
              <a:rPr lang="ko-KR" altLang="en-US" sz="3200" dirty="0" err="1"/>
              <a:t>힙</a:t>
            </a:r>
            <a:r>
              <a:rPr lang="ko-KR" altLang="en-US" sz="3200" dirty="0"/>
              <a:t> </a:t>
            </a:r>
            <a:r>
              <a:rPr lang="ko-KR" altLang="en-US" sz="3200" dirty="0" err="1"/>
              <a:t>으로</a:t>
            </a:r>
            <a:r>
              <a:rPr lang="ko-KR" altLang="en-US" sz="3200" dirty="0"/>
              <a:t> 구성을 한 뒤  루트 노드의 값을 하나 씩 빼면서 정렬을 하는 방식이다</a:t>
            </a:r>
            <a:r>
              <a:rPr lang="en-US" altLang="ko-KR" sz="3200" dirty="0"/>
              <a:t>.</a:t>
            </a:r>
          </a:p>
          <a:p>
            <a:pPr marL="0" indent="0">
              <a:buNone/>
            </a:pPr>
            <a:r>
              <a:rPr lang="ko-KR" altLang="en-US" sz="3200" dirty="0"/>
              <a:t>루트 노드의 값을 하나씩 빼면 </a:t>
            </a:r>
            <a:r>
              <a:rPr lang="ko-KR" altLang="en-US" sz="3200" dirty="0" err="1"/>
              <a:t>힙</a:t>
            </a:r>
            <a:r>
              <a:rPr lang="ko-KR" altLang="en-US" sz="3200" dirty="0"/>
              <a:t> 내에서는 다시 우선순위가 높은 </a:t>
            </a:r>
            <a:r>
              <a:rPr lang="ko-KR" altLang="en-US" sz="3200" dirty="0" err="1"/>
              <a:t>힙이</a:t>
            </a:r>
            <a:r>
              <a:rPr lang="ko-KR" altLang="en-US" sz="3200" dirty="0"/>
              <a:t> 루트 노드에 오도록 </a:t>
            </a:r>
            <a:r>
              <a:rPr lang="ko-KR" altLang="en-US" sz="3200" dirty="0" err="1"/>
              <a:t>힙을</a:t>
            </a:r>
            <a:r>
              <a:rPr lang="ko-KR" altLang="en-US" sz="3200" dirty="0"/>
              <a:t> 다시 재구성하는 방식으로 프로그램이 돌아간다</a:t>
            </a:r>
            <a:r>
              <a:rPr lang="en-US" altLang="ko-KR" sz="3200" dirty="0"/>
              <a:t>.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34866840-0303-4AA6-9DC9-2482BF8E9360}"/>
              </a:ext>
            </a:extLst>
          </p:cNvPr>
          <p:cNvSpPr txBox="1">
            <a:spLocks/>
          </p:cNvSpPr>
          <p:nvPr/>
        </p:nvSpPr>
        <p:spPr>
          <a:xfrm>
            <a:off x="1295400" y="390535"/>
            <a:ext cx="9601200" cy="12244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7200" dirty="0" err="1"/>
              <a:t>힙</a:t>
            </a:r>
            <a:r>
              <a:rPr lang="ko-KR" altLang="en-US" sz="7200" dirty="0"/>
              <a:t> 정렬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AA255B9-38BF-45EA-B3C2-D2DE0D9B3C14}"/>
              </a:ext>
            </a:extLst>
          </p:cNvPr>
          <p:cNvSpPr txBox="1"/>
          <p:nvPr/>
        </p:nvSpPr>
        <p:spPr>
          <a:xfrm>
            <a:off x="6376391" y="6282799"/>
            <a:ext cx="5258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△</a:t>
            </a:r>
            <a:r>
              <a:rPr lang="ko-KR" altLang="en-US" dirty="0" err="1"/>
              <a:t>힙정렬의</a:t>
            </a:r>
            <a:r>
              <a:rPr lang="ko-KR" altLang="en-US" dirty="0"/>
              <a:t> 알고리즘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06C48AB-EB4C-42BB-8FB1-C539647132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720" y="1508804"/>
            <a:ext cx="4903662" cy="4682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5096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9A73CE-59EA-4890-9D92-D13AC3B98A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859" y="1508804"/>
            <a:ext cx="5258320" cy="48729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800" dirty="0"/>
              <a:t>병합 정렬은 자료구조를 최대한으로 나눈 뒤에 다시 합치면서 정렬을 하는 방식이다</a:t>
            </a:r>
            <a:r>
              <a:rPr lang="en-US" altLang="ko-KR" sz="2800" dirty="0"/>
              <a:t>.</a:t>
            </a:r>
          </a:p>
          <a:p>
            <a:pPr marL="0" indent="0">
              <a:buNone/>
            </a:pPr>
            <a:r>
              <a:rPr lang="ko-KR" altLang="en-US" sz="2800" dirty="0"/>
              <a:t>데이터를 한 개 단위가 될 때 까지 계속 쪼개고 한 개가 되면 옆에 데이터와 합치면서 우선순위를 비교하여 정렬을 한다</a:t>
            </a:r>
            <a:r>
              <a:rPr lang="en-US" altLang="ko-KR" sz="2800" dirty="0"/>
              <a:t>. </a:t>
            </a:r>
            <a:r>
              <a:rPr lang="ko-KR" altLang="en-US" sz="2800" dirty="0"/>
              <a:t>계속 비교를 하다가 한쪽의 데이터를 다 꺼냈으면 나머지 쪽은 그대로 다시 뒤에 자리를 채워 넣으면 된다</a:t>
            </a:r>
            <a:r>
              <a:rPr lang="en-US" altLang="ko-KR" sz="2800" dirty="0"/>
              <a:t>.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34866840-0303-4AA6-9DC9-2482BF8E9360}"/>
              </a:ext>
            </a:extLst>
          </p:cNvPr>
          <p:cNvSpPr txBox="1">
            <a:spLocks/>
          </p:cNvSpPr>
          <p:nvPr/>
        </p:nvSpPr>
        <p:spPr>
          <a:xfrm>
            <a:off x="1295400" y="390535"/>
            <a:ext cx="9601200" cy="12244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7200" dirty="0"/>
              <a:t>병합 정렬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AA255B9-38BF-45EA-B3C2-D2DE0D9B3C14}"/>
              </a:ext>
            </a:extLst>
          </p:cNvPr>
          <p:cNvSpPr txBox="1"/>
          <p:nvPr/>
        </p:nvSpPr>
        <p:spPr>
          <a:xfrm>
            <a:off x="6561725" y="6003029"/>
            <a:ext cx="5258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△</a:t>
            </a:r>
            <a:r>
              <a:rPr lang="ko-KR" altLang="en-US" dirty="0" err="1"/>
              <a:t>병합정렬의</a:t>
            </a:r>
            <a:r>
              <a:rPr lang="ko-KR" altLang="en-US" dirty="0"/>
              <a:t> 알고리즘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5FFEF58-67C1-420E-88AA-17D32FC5E8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8905" y="1614978"/>
            <a:ext cx="4883960" cy="4388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6901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9A73CE-59EA-4890-9D92-D13AC3B98A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859" y="1508804"/>
            <a:ext cx="5258320" cy="487290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ko-KR" altLang="en-US" sz="2400" dirty="0"/>
              <a:t>셸 정렬은 일정 간격 떨어진 데이터들을 모아서 정렬을 반복하는 방식이다</a:t>
            </a:r>
            <a:r>
              <a:rPr lang="en-US" altLang="ko-KR" sz="2400" dirty="0"/>
              <a:t>.</a:t>
            </a:r>
          </a:p>
          <a:p>
            <a:pPr marL="0" indent="0">
              <a:buNone/>
            </a:pPr>
            <a:r>
              <a:rPr lang="ko-KR" altLang="en-US" sz="2400" dirty="0"/>
              <a:t>초기에는 간격을 넓게 잡아서 그 데이터들만 삽입 정렬로 정렬을 진행한다</a:t>
            </a:r>
            <a:r>
              <a:rPr lang="en-US" altLang="ko-KR" sz="2400" dirty="0"/>
              <a:t>. </a:t>
            </a:r>
            <a:r>
              <a:rPr lang="ko-KR" altLang="en-US" sz="2400" dirty="0"/>
              <a:t>한 바퀴가 다 돌면 간격을 좁혀서 똑같이 방식으로 진행한다</a:t>
            </a:r>
            <a:r>
              <a:rPr lang="en-US" altLang="ko-KR" sz="2400" dirty="0"/>
              <a:t>.</a:t>
            </a:r>
          </a:p>
          <a:p>
            <a:pPr marL="0" indent="0">
              <a:buNone/>
            </a:pPr>
            <a:r>
              <a:rPr lang="ko-KR" altLang="en-US" sz="2400" dirty="0"/>
              <a:t>최종적으로 간격이 </a:t>
            </a:r>
            <a:r>
              <a:rPr lang="en-US" altLang="ko-KR" sz="2400" dirty="0"/>
              <a:t>1</a:t>
            </a:r>
            <a:r>
              <a:rPr lang="ko-KR" altLang="en-US" sz="2400" dirty="0"/>
              <a:t>이 돼서 모든 데이터들을 순회하며 삽입 정렬을 실시하는데 앞서서 많은 부분을 정렬을 했기 때문에</a:t>
            </a:r>
            <a:r>
              <a:rPr lang="en-US" altLang="ko-KR" sz="2400" dirty="0"/>
              <a:t> </a:t>
            </a:r>
            <a:r>
              <a:rPr lang="ko-KR" altLang="en-US" sz="2400" dirty="0"/>
              <a:t>많은 시간이  걸리지 않는다</a:t>
            </a:r>
            <a:r>
              <a:rPr lang="en-US" altLang="ko-KR" sz="2400" dirty="0"/>
              <a:t>.</a:t>
            </a:r>
          </a:p>
          <a:p>
            <a:pPr marL="0" indent="0">
              <a:buNone/>
            </a:pPr>
            <a:r>
              <a:rPr lang="ko-KR" altLang="en-US" sz="2400" dirty="0"/>
              <a:t>삽입 정렬은 정렬이 된 자료구조에서의 속도가 빠르다는 점에서 착안된 알고리즘이다</a:t>
            </a:r>
            <a:r>
              <a:rPr lang="en-US" altLang="ko-KR" sz="2400" dirty="0"/>
              <a:t>.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34866840-0303-4AA6-9DC9-2482BF8E9360}"/>
              </a:ext>
            </a:extLst>
          </p:cNvPr>
          <p:cNvSpPr txBox="1">
            <a:spLocks/>
          </p:cNvSpPr>
          <p:nvPr/>
        </p:nvSpPr>
        <p:spPr>
          <a:xfrm>
            <a:off x="1295400" y="390535"/>
            <a:ext cx="9601200" cy="12244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7200" dirty="0"/>
              <a:t>셸 정렬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AA255B9-38BF-45EA-B3C2-D2DE0D9B3C14}"/>
              </a:ext>
            </a:extLst>
          </p:cNvPr>
          <p:cNvSpPr txBox="1"/>
          <p:nvPr/>
        </p:nvSpPr>
        <p:spPr>
          <a:xfrm>
            <a:off x="6771258" y="5644170"/>
            <a:ext cx="5258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△</a:t>
            </a:r>
            <a:r>
              <a:rPr lang="ko-KR" altLang="en-US" dirty="0" err="1"/>
              <a:t>셸정렬의</a:t>
            </a:r>
            <a:r>
              <a:rPr lang="ko-KR" altLang="en-US" dirty="0"/>
              <a:t> 알고리즘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DD65926-3AD7-4C45-AF19-7CEC5CAB30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2038" y="1614978"/>
            <a:ext cx="5176761" cy="3882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92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F5B318-1909-4BDE-9FFC-DF7BB7C1C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7200" dirty="0"/>
              <a:t>Stack</a:t>
            </a:r>
            <a:endParaRPr lang="ko-KR" altLang="en-US" sz="7200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79698AEF-1600-4182-87CF-28F1AA9695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171700"/>
            <a:ext cx="5190434" cy="3581400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B4374B0-A48B-4600-943D-4AC10240833B}"/>
              </a:ext>
            </a:extLst>
          </p:cNvPr>
          <p:cNvSpPr txBox="1"/>
          <p:nvPr/>
        </p:nvSpPr>
        <p:spPr>
          <a:xfrm>
            <a:off x="1241571" y="2171700"/>
            <a:ext cx="477823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스택은 데이터의 입출력이 하나의 통로에서 이루어진다</a:t>
            </a:r>
            <a:r>
              <a:rPr lang="en-US" altLang="ko-KR" sz="2800" dirty="0"/>
              <a:t>. </a:t>
            </a:r>
            <a:r>
              <a:rPr lang="ko-KR" altLang="en-US" sz="2800" dirty="0"/>
              <a:t>때문에 나중에 들어간 데이터가 먼저 나오는 방식으로 이를 </a:t>
            </a:r>
            <a:r>
              <a:rPr lang="ko-KR" altLang="en-US" sz="2800" dirty="0" err="1"/>
              <a:t>후입선출</a:t>
            </a:r>
            <a:r>
              <a:rPr lang="ko-KR" altLang="en-US" sz="2800" dirty="0"/>
              <a:t> 이라고 하며 영어로는 </a:t>
            </a:r>
            <a:r>
              <a:rPr lang="en-US" altLang="ko-KR" sz="2800" dirty="0"/>
              <a:t>LIFO(Last-In, First-Out)</a:t>
            </a:r>
            <a:r>
              <a:rPr lang="ko-KR" altLang="en-US" sz="2800" dirty="0"/>
              <a:t>이라고 한다</a:t>
            </a:r>
            <a:r>
              <a:rPr lang="en-US" altLang="ko-KR" sz="2800" dirty="0"/>
              <a:t>.</a:t>
            </a:r>
            <a:endParaRPr lang="ko-KR" alt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DA6FE2-1E6B-41B2-8A11-72B5FB5C59CE}"/>
              </a:ext>
            </a:extLst>
          </p:cNvPr>
          <p:cNvSpPr txBox="1"/>
          <p:nvPr/>
        </p:nvSpPr>
        <p:spPr>
          <a:xfrm>
            <a:off x="6172200" y="5753100"/>
            <a:ext cx="5190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△스택</a:t>
            </a:r>
            <a:r>
              <a:rPr lang="en-US" altLang="ko-KR" dirty="0"/>
              <a:t>(Stack) </a:t>
            </a:r>
            <a:r>
              <a:rPr lang="ko-KR" altLang="en-US" dirty="0"/>
              <a:t>의 구조</a:t>
            </a:r>
          </a:p>
        </p:txBody>
      </p:sp>
    </p:spTree>
    <p:extLst>
      <p:ext uri="{BB962C8B-B14F-4D97-AF65-F5344CB8AC3E}">
        <p14:creationId xmlns:p14="http://schemas.microsoft.com/office/powerpoint/2010/main" val="12435658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9A73CE-59EA-4890-9D92-D13AC3B98A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859" y="1508804"/>
            <a:ext cx="5258320" cy="4872909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ko-KR" altLang="en-US" sz="2800" dirty="0" err="1"/>
              <a:t>퀵</a:t>
            </a:r>
            <a:r>
              <a:rPr lang="ko-KR" altLang="en-US" sz="2800" dirty="0"/>
              <a:t> 정렬은 피벗이라고 부르는 데이터의 기준점을 하나 잡는다</a:t>
            </a:r>
            <a:r>
              <a:rPr lang="en-US" altLang="ko-KR" sz="2800" dirty="0"/>
              <a:t>. </a:t>
            </a:r>
            <a:r>
              <a:rPr lang="ko-KR" altLang="en-US" sz="2800" dirty="0"/>
              <a:t>그리고 왼쪽과 오른쪽 끝에서부터 데이터의 우선순위를 검사하는데</a:t>
            </a:r>
            <a:r>
              <a:rPr lang="en-US" altLang="ko-KR" sz="2800" dirty="0"/>
              <a:t>, </a:t>
            </a:r>
            <a:r>
              <a:rPr lang="ko-KR" altLang="en-US" sz="2800" dirty="0"/>
              <a:t>왼쪽에서 자신보다 우선순위가 낮은 데이터가 발견되면 멈추고</a:t>
            </a:r>
            <a:r>
              <a:rPr lang="en-US" altLang="ko-KR" sz="2800" dirty="0"/>
              <a:t>, </a:t>
            </a:r>
            <a:r>
              <a:rPr lang="ko-KR" altLang="en-US" sz="2800" dirty="0"/>
              <a:t>오른쪽에서 자신보다 우선순위가 큰 데이터를 발견하면 멈춘다</a:t>
            </a:r>
            <a:r>
              <a:rPr lang="en-US" altLang="ko-KR" sz="2800" dirty="0"/>
              <a:t>. </a:t>
            </a:r>
            <a:r>
              <a:rPr lang="ko-KR" altLang="en-US" sz="2800" dirty="0"/>
              <a:t>그 후 두 데이터의 위치를 교환하는 방식으로 진행이 된다</a:t>
            </a:r>
            <a:r>
              <a:rPr lang="en-US" altLang="ko-KR" sz="2800" dirty="0"/>
              <a:t>.</a:t>
            </a:r>
          </a:p>
          <a:p>
            <a:pPr marL="0" indent="0">
              <a:buNone/>
            </a:pPr>
            <a:r>
              <a:rPr lang="ko-KR" altLang="en-US" sz="2800" dirty="0"/>
              <a:t>최종적으로 모든 데이터의 검사가 됐으면 피벗을 마지막 오른쪽에서 온 데이터와 바꾼 후</a:t>
            </a:r>
            <a:r>
              <a:rPr lang="en-US" altLang="ko-KR" sz="2800" dirty="0"/>
              <a:t>, </a:t>
            </a:r>
            <a:r>
              <a:rPr lang="ko-KR" altLang="en-US" sz="2800" dirty="0"/>
              <a:t>피벗위치의 왼쪽과 오른쪽에 데이터들을 대상으로 계속 </a:t>
            </a:r>
            <a:r>
              <a:rPr lang="ko-KR" altLang="en-US" sz="2800" dirty="0" err="1"/>
              <a:t>퀵</a:t>
            </a:r>
            <a:r>
              <a:rPr lang="ko-KR" altLang="en-US" sz="2800" dirty="0"/>
              <a:t> 정렬을 시행하는 방법이다</a:t>
            </a:r>
            <a:r>
              <a:rPr lang="en-US" altLang="ko-KR" sz="2800" dirty="0"/>
              <a:t>.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34866840-0303-4AA6-9DC9-2482BF8E9360}"/>
              </a:ext>
            </a:extLst>
          </p:cNvPr>
          <p:cNvSpPr txBox="1">
            <a:spLocks/>
          </p:cNvSpPr>
          <p:nvPr/>
        </p:nvSpPr>
        <p:spPr>
          <a:xfrm>
            <a:off x="1295400" y="390535"/>
            <a:ext cx="9601200" cy="12244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7200" dirty="0" err="1"/>
              <a:t>퀵</a:t>
            </a:r>
            <a:r>
              <a:rPr lang="ko-KR" altLang="en-US" sz="7200" dirty="0"/>
              <a:t> 정렬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AA255B9-38BF-45EA-B3C2-D2DE0D9B3C14}"/>
              </a:ext>
            </a:extLst>
          </p:cNvPr>
          <p:cNvSpPr txBox="1"/>
          <p:nvPr/>
        </p:nvSpPr>
        <p:spPr>
          <a:xfrm>
            <a:off x="6443285" y="6379826"/>
            <a:ext cx="5258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△</a:t>
            </a:r>
            <a:r>
              <a:rPr lang="ko-KR" altLang="en-US" dirty="0" err="1"/>
              <a:t>퀵정렬의</a:t>
            </a:r>
            <a:r>
              <a:rPr lang="ko-KR" altLang="en-US" dirty="0"/>
              <a:t> 알고리즘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E9003C4-1AE4-4BD9-89AB-6C815915F5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9352" y="1508804"/>
            <a:ext cx="4586186" cy="4773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7565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9A73CE-59EA-4890-9D92-D13AC3B98A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859" y="1508804"/>
            <a:ext cx="5258320" cy="48729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800" dirty="0"/>
              <a:t>기수 정렬은 데이터의 자릿수를 쪼개서 정렬을 진행하는 방식이다</a:t>
            </a:r>
            <a:r>
              <a:rPr lang="en-US" altLang="ko-KR" sz="2800" dirty="0"/>
              <a:t>.</a:t>
            </a:r>
          </a:p>
          <a:p>
            <a:pPr marL="0" indent="0">
              <a:buNone/>
            </a:pPr>
            <a:r>
              <a:rPr lang="ko-KR" altLang="en-US" sz="2800" dirty="0"/>
              <a:t>그림과 같이 첫 시행때는 데이터의 일의자리만 비교를 한 뒤 그에 맞춰서 정렬을 해놓는다</a:t>
            </a:r>
            <a:r>
              <a:rPr lang="en-US" altLang="ko-KR" sz="2800" dirty="0"/>
              <a:t>. </a:t>
            </a:r>
            <a:r>
              <a:rPr lang="ko-KR" altLang="en-US" sz="2800" dirty="0"/>
              <a:t>그 후에는 십의 자리를 비교를 한 뒤 정렬을 한다</a:t>
            </a:r>
            <a:r>
              <a:rPr lang="en-US" altLang="ko-KR" sz="2800" dirty="0"/>
              <a:t>. </a:t>
            </a:r>
            <a:r>
              <a:rPr lang="ko-KR" altLang="en-US" sz="2800" dirty="0"/>
              <a:t>같은 방법으로 최고자리까지 정렬을 끝마치면 데이터가 정렬이 되는 방식이다</a:t>
            </a:r>
            <a:r>
              <a:rPr lang="en-US" altLang="ko-KR" sz="2800" dirty="0"/>
              <a:t>.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34866840-0303-4AA6-9DC9-2482BF8E9360}"/>
              </a:ext>
            </a:extLst>
          </p:cNvPr>
          <p:cNvSpPr txBox="1">
            <a:spLocks/>
          </p:cNvSpPr>
          <p:nvPr/>
        </p:nvSpPr>
        <p:spPr>
          <a:xfrm>
            <a:off x="1295400" y="390535"/>
            <a:ext cx="9601200" cy="12244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7200" dirty="0"/>
              <a:t>기수 정렬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AA255B9-38BF-45EA-B3C2-D2DE0D9B3C14}"/>
              </a:ext>
            </a:extLst>
          </p:cNvPr>
          <p:cNvSpPr txBox="1"/>
          <p:nvPr/>
        </p:nvSpPr>
        <p:spPr>
          <a:xfrm>
            <a:off x="6618160" y="4455886"/>
            <a:ext cx="5258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△</a:t>
            </a:r>
            <a:r>
              <a:rPr lang="ko-KR" altLang="en-US" dirty="0" err="1"/>
              <a:t>기수정렬의</a:t>
            </a:r>
            <a:r>
              <a:rPr lang="ko-KR" altLang="en-US" dirty="0"/>
              <a:t> 알고리즘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261E4AB-BBE0-46DE-92BB-F43D33C3FE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0400" y="1716578"/>
            <a:ext cx="5573840" cy="2637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2211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9A73CE-59EA-4890-9D92-D13AC3B98A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614978"/>
            <a:ext cx="6055754" cy="49586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800" dirty="0"/>
              <a:t>가장 쉽게 생각할 수 있는 탐색방법으로 단순하게 자료구조내에 데이터들을 모두 순회하며 자신이 찾는 값인지 확인하는 방법이다</a:t>
            </a:r>
            <a:r>
              <a:rPr lang="en-US" altLang="ko-KR" sz="2800" dirty="0"/>
              <a:t>.</a:t>
            </a:r>
          </a:p>
          <a:p>
            <a:pPr marL="0" indent="0">
              <a:buNone/>
            </a:pPr>
            <a:r>
              <a:rPr lang="ko-KR" altLang="en-US" sz="2800" dirty="0"/>
              <a:t>데이터가 정렬이 되어있지 않을 경우 사용한다</a:t>
            </a:r>
            <a:r>
              <a:rPr lang="en-US" altLang="ko-KR" sz="2800" dirty="0"/>
              <a:t>.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34866840-0303-4AA6-9DC9-2482BF8E9360}"/>
              </a:ext>
            </a:extLst>
          </p:cNvPr>
          <p:cNvSpPr txBox="1">
            <a:spLocks/>
          </p:cNvSpPr>
          <p:nvPr/>
        </p:nvSpPr>
        <p:spPr>
          <a:xfrm>
            <a:off x="1295400" y="390535"/>
            <a:ext cx="9601200" cy="12244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7200" dirty="0"/>
              <a:t>순차 탐색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AA255B9-38BF-45EA-B3C2-D2DE0D9B3C14}"/>
              </a:ext>
            </a:extLst>
          </p:cNvPr>
          <p:cNvSpPr txBox="1"/>
          <p:nvPr/>
        </p:nvSpPr>
        <p:spPr>
          <a:xfrm>
            <a:off x="7105733" y="5705154"/>
            <a:ext cx="5258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△순차 탐색의 알고리즘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624C1D3-2A7B-44FF-8474-460518253E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7850" y="1614978"/>
            <a:ext cx="4214087" cy="4090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4173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9A73CE-59EA-4890-9D92-D13AC3B98A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614978"/>
            <a:ext cx="10349170" cy="21612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800" dirty="0"/>
              <a:t>데이터가 정렬이 되어야 사용할 수 있는 탐색법이다</a:t>
            </a:r>
            <a:r>
              <a:rPr lang="en-US" altLang="ko-KR" sz="2800" dirty="0"/>
              <a:t>.</a:t>
            </a:r>
          </a:p>
          <a:p>
            <a:pPr marL="0" indent="0">
              <a:buNone/>
            </a:pPr>
            <a:r>
              <a:rPr lang="ko-KR" altLang="en-US" sz="2800" dirty="0"/>
              <a:t>처음엔 자료구조의 가장 가운데에 위치한 값과 자신이 찾을 값을 비교를 한다</a:t>
            </a:r>
            <a:r>
              <a:rPr lang="en-US" altLang="ko-KR" sz="2800" dirty="0"/>
              <a:t>.</a:t>
            </a:r>
          </a:p>
          <a:p>
            <a:pPr marL="0" indent="0">
              <a:buNone/>
            </a:pPr>
            <a:r>
              <a:rPr lang="ko-KR" altLang="en-US" sz="2800" dirty="0"/>
              <a:t>자신이 찾는 값이 더 클 경우 가운데 값의 오른쪽에 위치한 데이터</a:t>
            </a:r>
            <a:endParaRPr lang="en-US" altLang="ko-KR" sz="2800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34866840-0303-4AA6-9DC9-2482BF8E9360}"/>
              </a:ext>
            </a:extLst>
          </p:cNvPr>
          <p:cNvSpPr txBox="1">
            <a:spLocks/>
          </p:cNvSpPr>
          <p:nvPr/>
        </p:nvSpPr>
        <p:spPr>
          <a:xfrm>
            <a:off x="1295400" y="390535"/>
            <a:ext cx="9601200" cy="12244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7200" dirty="0"/>
              <a:t>이진 탐색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AA255B9-38BF-45EA-B3C2-D2DE0D9B3C14}"/>
              </a:ext>
            </a:extLst>
          </p:cNvPr>
          <p:cNvSpPr txBox="1"/>
          <p:nvPr/>
        </p:nvSpPr>
        <p:spPr>
          <a:xfrm>
            <a:off x="6588751" y="6388972"/>
            <a:ext cx="5258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△이진 탐색의 알고리즘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0C73A4C-0206-4AB6-B7D0-89A3F3D1F6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1252" y="3776256"/>
            <a:ext cx="4853318" cy="261271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94ACA35-50DD-42E7-9BE4-76FA0E0BCE36}"/>
              </a:ext>
            </a:extLst>
          </p:cNvPr>
          <p:cNvSpPr txBox="1"/>
          <p:nvPr/>
        </p:nvSpPr>
        <p:spPr>
          <a:xfrm>
            <a:off x="1295400" y="3619141"/>
            <a:ext cx="535433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들을 대상으로 똑같은 방법으로 탐색을 하고</a:t>
            </a:r>
            <a:r>
              <a:rPr lang="en-US" altLang="ko-KR" sz="2800" dirty="0"/>
              <a:t>, </a:t>
            </a:r>
            <a:r>
              <a:rPr lang="ko-KR" altLang="en-US" sz="2800" dirty="0"/>
              <a:t>작을 경우 왼쪽에 위치한 데이터들을 상대로 탐색을 한다</a:t>
            </a:r>
            <a:r>
              <a:rPr lang="en-US" altLang="ko-KR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698403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9A73CE-59EA-4890-9D92-D13AC3B98A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2958" y="1513253"/>
            <a:ext cx="10724242" cy="2826517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ko-KR" altLang="en-US" sz="2800" dirty="0"/>
              <a:t>이진탐색이 정렬된 데이터들을 대상으로 사용할 수 있었다면</a:t>
            </a:r>
            <a:r>
              <a:rPr lang="en-US" altLang="ko-KR" sz="2800" dirty="0"/>
              <a:t>,</a:t>
            </a:r>
          </a:p>
          <a:p>
            <a:pPr marL="0" indent="0">
              <a:buNone/>
            </a:pPr>
            <a:r>
              <a:rPr lang="ko-KR" altLang="en-US" sz="2800" dirty="0"/>
              <a:t>보간 탐색은 거기에 데이터들의 값이 선형의 형태로 비례를 하면 사용할 수 있다</a:t>
            </a:r>
            <a:r>
              <a:rPr lang="en-US" altLang="ko-KR" sz="2800" dirty="0"/>
              <a:t>.</a:t>
            </a:r>
          </a:p>
          <a:p>
            <a:pPr marL="0" indent="0">
              <a:buNone/>
            </a:pPr>
            <a:r>
              <a:rPr lang="ko-KR" altLang="en-US" sz="2800" dirty="0"/>
              <a:t>가장 큰 데이터와 가장 작은 데이터의 차와</a:t>
            </a:r>
            <a:r>
              <a:rPr lang="en-US" altLang="ko-KR" sz="2800" dirty="0"/>
              <a:t>, </a:t>
            </a:r>
            <a:r>
              <a:rPr lang="ko-KR" altLang="en-US" sz="2800" dirty="0"/>
              <a:t>찾고자 하는 값과 가장 작은 데이터의 차의 비례식을 활용하는 방식이다</a:t>
            </a:r>
            <a:r>
              <a:rPr lang="en-US" altLang="ko-KR" sz="2800" dirty="0"/>
              <a:t>.</a:t>
            </a:r>
          </a:p>
          <a:p>
            <a:pPr marL="0" indent="0">
              <a:buNone/>
            </a:pPr>
            <a:r>
              <a:rPr lang="ko-KR" altLang="en-US" sz="2800" dirty="0"/>
              <a:t>결과로 나온 값이 찾는 값이 아닌 경우</a:t>
            </a:r>
            <a:r>
              <a:rPr lang="en-US" altLang="ko-KR" sz="2800" dirty="0"/>
              <a:t>,</a:t>
            </a:r>
            <a:r>
              <a:rPr lang="ko-KR" altLang="en-US" sz="2800" dirty="0"/>
              <a:t> 이진 탐색과 같이 찾는 값이 클 경우 오른쪽 데이터들을 상대로</a:t>
            </a:r>
            <a:r>
              <a:rPr lang="en-US" altLang="ko-KR" sz="2800" dirty="0"/>
              <a:t>, </a:t>
            </a:r>
            <a:r>
              <a:rPr lang="ko-KR" altLang="en-US" sz="2800" dirty="0"/>
              <a:t>작을 경우  왼쪽 데이터들을 상대로 계속 진행한다</a:t>
            </a:r>
            <a:r>
              <a:rPr lang="en-US" altLang="ko-KR" sz="2800" dirty="0"/>
              <a:t>.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34866840-0303-4AA6-9DC9-2482BF8E9360}"/>
              </a:ext>
            </a:extLst>
          </p:cNvPr>
          <p:cNvSpPr txBox="1">
            <a:spLocks/>
          </p:cNvSpPr>
          <p:nvPr/>
        </p:nvSpPr>
        <p:spPr>
          <a:xfrm>
            <a:off x="1295400" y="390535"/>
            <a:ext cx="9601200" cy="12244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7200" dirty="0"/>
              <a:t>보간 탐색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AA255B9-38BF-45EA-B3C2-D2DE0D9B3C14}"/>
              </a:ext>
            </a:extLst>
          </p:cNvPr>
          <p:cNvSpPr txBox="1"/>
          <p:nvPr/>
        </p:nvSpPr>
        <p:spPr>
          <a:xfrm>
            <a:off x="4040153" y="6310862"/>
            <a:ext cx="5258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△보간 탐색의 알고리즘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B83FF05-4BC1-451F-BFB5-81B1C375B8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799" y="4230954"/>
            <a:ext cx="9681028" cy="2079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7520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9A73CE-59EA-4890-9D92-D13AC3B98A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2958" y="1513253"/>
            <a:ext cx="5094966" cy="48104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800" dirty="0" err="1"/>
              <a:t>해쉬테이블은</a:t>
            </a:r>
            <a:r>
              <a:rPr lang="ko-KR" altLang="en-US" sz="2800" dirty="0"/>
              <a:t> 자료를 저장할 시 키 값을 </a:t>
            </a:r>
            <a:r>
              <a:rPr lang="ko-KR" altLang="en-US" sz="2800" dirty="0" err="1"/>
              <a:t>해쉬함수로</a:t>
            </a:r>
            <a:r>
              <a:rPr lang="ko-KR" altLang="en-US" sz="2800" dirty="0"/>
              <a:t> 인자로 호출해서 나오는 </a:t>
            </a:r>
            <a:r>
              <a:rPr lang="ko-KR" altLang="en-US" sz="2800" dirty="0" err="1"/>
              <a:t>버킷에</a:t>
            </a:r>
            <a:r>
              <a:rPr lang="ko-KR" altLang="en-US" sz="2800" dirty="0"/>
              <a:t> 값을 저장하는 방식이다</a:t>
            </a:r>
            <a:r>
              <a:rPr lang="en-US" altLang="ko-KR" sz="2800" dirty="0"/>
              <a:t>.</a:t>
            </a:r>
          </a:p>
          <a:p>
            <a:pPr marL="0" indent="0">
              <a:buNone/>
            </a:pPr>
            <a:r>
              <a:rPr lang="ko-KR" altLang="en-US" sz="2800" dirty="0"/>
              <a:t>이렇게 데이터를 저장하면</a:t>
            </a:r>
            <a:r>
              <a:rPr lang="en-US" altLang="ko-KR" sz="2800" dirty="0"/>
              <a:t>, </a:t>
            </a:r>
            <a:r>
              <a:rPr lang="ko-KR" altLang="en-US" sz="2800" dirty="0"/>
              <a:t>검색도 마찬가지로 자신이 찾을 키 값으로 </a:t>
            </a:r>
            <a:r>
              <a:rPr lang="ko-KR" altLang="en-US" sz="2800" dirty="0" err="1"/>
              <a:t>해쉬함수를</a:t>
            </a:r>
            <a:r>
              <a:rPr lang="ko-KR" altLang="en-US" sz="2800" dirty="0"/>
              <a:t> 호출해서 반환한 </a:t>
            </a:r>
            <a:r>
              <a:rPr lang="ko-KR" altLang="en-US" sz="2800" dirty="0" err="1"/>
              <a:t>버킷으로</a:t>
            </a:r>
            <a:r>
              <a:rPr lang="ko-KR" altLang="en-US" sz="2800" dirty="0"/>
              <a:t> 가서 값을 확인을 할 수 있다</a:t>
            </a:r>
            <a:r>
              <a:rPr lang="en-US" altLang="ko-KR" sz="2800" dirty="0"/>
              <a:t>.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34866840-0303-4AA6-9DC9-2482BF8E9360}"/>
              </a:ext>
            </a:extLst>
          </p:cNvPr>
          <p:cNvSpPr txBox="1">
            <a:spLocks/>
          </p:cNvSpPr>
          <p:nvPr/>
        </p:nvSpPr>
        <p:spPr>
          <a:xfrm>
            <a:off x="1295400" y="390535"/>
            <a:ext cx="9601200" cy="12244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7200" dirty="0" err="1"/>
              <a:t>해쉬테이블</a:t>
            </a:r>
            <a:endParaRPr lang="ko-KR" altLang="en-US" sz="72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0CFE6D2-4BED-459E-A509-BE5392980C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7924" y="1513253"/>
            <a:ext cx="5629275" cy="32575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362270D-41B6-4A2A-B006-7CB1D9D11CAC}"/>
              </a:ext>
            </a:extLst>
          </p:cNvPr>
          <p:cNvSpPr txBox="1"/>
          <p:nvPr/>
        </p:nvSpPr>
        <p:spPr>
          <a:xfrm>
            <a:off x="6443401" y="4975415"/>
            <a:ext cx="5258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△</a:t>
            </a:r>
            <a:r>
              <a:rPr lang="ko-KR" altLang="en-US" dirty="0" err="1"/>
              <a:t>해쉬테이블</a:t>
            </a:r>
            <a:r>
              <a:rPr lang="ko-KR" altLang="en-US" dirty="0"/>
              <a:t> 알고리즘</a:t>
            </a:r>
          </a:p>
        </p:txBody>
      </p:sp>
    </p:spTree>
    <p:extLst>
      <p:ext uri="{BB962C8B-B14F-4D97-AF65-F5344CB8AC3E}">
        <p14:creationId xmlns:p14="http://schemas.microsoft.com/office/powerpoint/2010/main" val="15911470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9A73CE-59EA-4890-9D92-D13AC3B98A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614978"/>
            <a:ext cx="10462985" cy="34361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3200" dirty="0" err="1"/>
              <a:t>해쉬테이블을</a:t>
            </a:r>
            <a:r>
              <a:rPr lang="ko-KR" altLang="en-US" sz="3200" dirty="0"/>
              <a:t> 구현할 때 주의할 점은</a:t>
            </a:r>
            <a:r>
              <a:rPr lang="en-US" altLang="ko-KR" sz="3200" dirty="0"/>
              <a:t>, </a:t>
            </a:r>
            <a:r>
              <a:rPr lang="ko-KR" altLang="en-US" sz="3200" dirty="0" err="1"/>
              <a:t>해쉬함수로</a:t>
            </a:r>
            <a:r>
              <a:rPr lang="ko-KR" altLang="en-US" sz="3200" dirty="0"/>
              <a:t> 반환되는 값의 충돌을 최소화하는게 중요하다고 할 수 있다</a:t>
            </a:r>
            <a:r>
              <a:rPr lang="en-US" altLang="ko-KR" sz="3200" dirty="0"/>
              <a:t>.</a:t>
            </a:r>
          </a:p>
          <a:p>
            <a:pPr marL="0" indent="0">
              <a:buNone/>
            </a:pPr>
            <a:r>
              <a:rPr lang="ko-KR" altLang="en-US" sz="3200" dirty="0"/>
              <a:t>그렇지 않으면 결국 해당 </a:t>
            </a:r>
            <a:r>
              <a:rPr lang="ko-KR" altLang="en-US" sz="3200" dirty="0" err="1"/>
              <a:t>버킷에</a:t>
            </a:r>
            <a:r>
              <a:rPr lang="ko-KR" altLang="en-US" sz="3200" dirty="0"/>
              <a:t> 있는 데이터들을 상대로 다시 탐색을 </a:t>
            </a:r>
            <a:r>
              <a:rPr lang="ko-KR" altLang="en-US" sz="3200" dirty="0" err="1"/>
              <a:t>해야하기</a:t>
            </a:r>
            <a:r>
              <a:rPr lang="ko-KR" altLang="en-US" sz="3200" dirty="0"/>
              <a:t> 때문에</a:t>
            </a:r>
            <a:r>
              <a:rPr lang="en-US" altLang="ko-KR" sz="3200" dirty="0"/>
              <a:t>, </a:t>
            </a:r>
            <a:r>
              <a:rPr lang="ko-KR" altLang="en-US" sz="3200" dirty="0"/>
              <a:t>충돌을 </a:t>
            </a:r>
            <a:r>
              <a:rPr lang="ko-KR" altLang="en-US" sz="3200" dirty="0" err="1"/>
              <a:t>적게나는</a:t>
            </a:r>
            <a:r>
              <a:rPr lang="ko-KR" altLang="en-US" sz="3200" dirty="0"/>
              <a:t> </a:t>
            </a:r>
            <a:r>
              <a:rPr lang="ko-KR" altLang="en-US" sz="3200" dirty="0" err="1"/>
              <a:t>해쉬함수를</a:t>
            </a:r>
            <a:r>
              <a:rPr lang="ko-KR" altLang="en-US" sz="3200" dirty="0"/>
              <a:t> 만드는게 중요하다</a:t>
            </a:r>
            <a:r>
              <a:rPr lang="en-US" altLang="ko-KR" sz="3200" dirty="0"/>
              <a:t>.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34866840-0303-4AA6-9DC9-2482BF8E9360}"/>
              </a:ext>
            </a:extLst>
          </p:cNvPr>
          <p:cNvSpPr txBox="1">
            <a:spLocks/>
          </p:cNvSpPr>
          <p:nvPr/>
        </p:nvSpPr>
        <p:spPr>
          <a:xfrm>
            <a:off x="1295400" y="390535"/>
            <a:ext cx="9601200" cy="12244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7200" dirty="0" err="1"/>
              <a:t>해쉬테이블</a:t>
            </a:r>
            <a:endParaRPr lang="ko-KR" altLang="en-US" sz="72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C3D81DD-CC6E-484D-B57B-413E838A8D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4430" y="4858042"/>
            <a:ext cx="4943140" cy="124009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620C660-F52C-4672-A5FC-99472A77D759}"/>
              </a:ext>
            </a:extLst>
          </p:cNvPr>
          <p:cNvSpPr txBox="1"/>
          <p:nvPr/>
        </p:nvSpPr>
        <p:spPr>
          <a:xfrm>
            <a:off x="3466840" y="6098133"/>
            <a:ext cx="5258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△충돌이 적게 나는 이상적인 </a:t>
            </a:r>
            <a:r>
              <a:rPr lang="ko-KR" altLang="en-US" dirty="0" err="1"/>
              <a:t>해쉬함수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9022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F5B318-1909-4BDE-9FFC-DF7BB7C1C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7200" dirty="0"/>
              <a:t>Stack</a:t>
            </a:r>
            <a:r>
              <a:rPr lang="ko-KR" altLang="en-US" sz="7200" dirty="0"/>
              <a:t>의 활용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4374B0-A48B-4600-943D-4AC10240833B}"/>
              </a:ext>
            </a:extLst>
          </p:cNvPr>
          <p:cNvSpPr txBox="1"/>
          <p:nvPr/>
        </p:nvSpPr>
        <p:spPr>
          <a:xfrm>
            <a:off x="1317770" y="2213670"/>
            <a:ext cx="477823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스택의 대표적인 활용예로는 함수 호출과 반환의 구조에 있다</a:t>
            </a:r>
            <a:r>
              <a:rPr lang="en-US" altLang="ko-KR" sz="2400" dirty="0"/>
              <a:t>. </a:t>
            </a:r>
            <a:r>
              <a:rPr lang="ko-KR" altLang="en-US" sz="2400" dirty="0"/>
              <a:t>그림에서 보듯이 함수가 호출되면 스택에 그 함수가 쌓이는 구조로 되어있고</a:t>
            </a:r>
            <a:r>
              <a:rPr lang="en-US" altLang="ko-KR" sz="2400" dirty="0"/>
              <a:t>, </a:t>
            </a:r>
            <a:r>
              <a:rPr lang="ko-KR" altLang="en-US" sz="2400" dirty="0"/>
              <a:t>해당 함수가 반환이 되면 스택의 가장 위에 쌓인 함수가 나가게 되는 구조다</a:t>
            </a:r>
            <a:r>
              <a:rPr lang="en-US" altLang="ko-KR" sz="2400" dirty="0"/>
              <a:t>. </a:t>
            </a:r>
          </a:p>
          <a:p>
            <a:r>
              <a:rPr lang="ko-KR" altLang="en-US" sz="2400" dirty="0"/>
              <a:t>이외에도 트리나 그래프를 순회하기 위한 깊이 우선 탐색을 하기위해도 사용이 된다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DA6FE2-1E6B-41B2-8A11-72B5FB5C59CE}"/>
              </a:ext>
            </a:extLst>
          </p:cNvPr>
          <p:cNvSpPr txBox="1"/>
          <p:nvPr/>
        </p:nvSpPr>
        <p:spPr>
          <a:xfrm>
            <a:off x="6172200" y="5753100"/>
            <a:ext cx="5190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△스택의 구조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F69A792-2DF3-414E-8970-7CCF0359F2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32" y="1984520"/>
            <a:ext cx="5062502" cy="413791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7B3FE18-4149-4DF8-9540-D7ABA8F95EC9}"/>
              </a:ext>
            </a:extLst>
          </p:cNvPr>
          <p:cNvSpPr txBox="1"/>
          <p:nvPr/>
        </p:nvSpPr>
        <p:spPr>
          <a:xfrm>
            <a:off x="6300132" y="6122432"/>
            <a:ext cx="5190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△스택을 활용한 함수의 호출과 반환</a:t>
            </a:r>
          </a:p>
        </p:txBody>
      </p:sp>
    </p:spTree>
    <p:extLst>
      <p:ext uri="{BB962C8B-B14F-4D97-AF65-F5344CB8AC3E}">
        <p14:creationId xmlns:p14="http://schemas.microsoft.com/office/powerpoint/2010/main" val="1968548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F5B318-1909-4BDE-9FFC-DF7BB7C1C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7200" dirty="0"/>
              <a:t>Queue</a:t>
            </a:r>
            <a:endParaRPr lang="ko-KR" altLang="en-US" sz="7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4374B0-A48B-4600-943D-4AC10240833B}"/>
              </a:ext>
            </a:extLst>
          </p:cNvPr>
          <p:cNvSpPr txBox="1"/>
          <p:nvPr/>
        </p:nvSpPr>
        <p:spPr>
          <a:xfrm>
            <a:off x="1241571" y="2171700"/>
            <a:ext cx="477823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큐</a:t>
            </a:r>
            <a:r>
              <a:rPr lang="en-US" altLang="ko-KR" sz="2800" dirty="0"/>
              <a:t>(Queue)</a:t>
            </a:r>
            <a:r>
              <a:rPr lang="ko-KR" altLang="en-US" sz="2800" dirty="0"/>
              <a:t>는 스택과 다르게 데이터의 입력과 출력의 통로가 다른 방식으로 작동하는 자료구조이다</a:t>
            </a:r>
            <a:r>
              <a:rPr lang="en-US" altLang="ko-KR" sz="2800" dirty="0"/>
              <a:t>.</a:t>
            </a:r>
          </a:p>
          <a:p>
            <a:r>
              <a:rPr lang="ko-KR" altLang="en-US" sz="2800" dirty="0"/>
              <a:t>그림에서 보듯이 먼저 들어간 데이터가 먼저 나오는 구조로써 이를 선입선출</a:t>
            </a:r>
            <a:r>
              <a:rPr lang="en-US" altLang="ko-KR" sz="2800" dirty="0"/>
              <a:t>, </a:t>
            </a:r>
            <a:r>
              <a:rPr lang="ko-KR" altLang="en-US" sz="2800" dirty="0"/>
              <a:t>영어로는 </a:t>
            </a:r>
            <a:r>
              <a:rPr lang="en-US" altLang="ko-KR" sz="2800" dirty="0"/>
              <a:t>FIFO(First In First Out) </a:t>
            </a:r>
            <a:r>
              <a:rPr lang="ko-KR" altLang="en-US" sz="2800" dirty="0"/>
              <a:t>이라고 부른다</a:t>
            </a:r>
            <a:r>
              <a:rPr lang="en-US" altLang="ko-KR" sz="2800" dirty="0"/>
              <a:t>.</a:t>
            </a:r>
            <a:endParaRPr lang="ko-KR" alt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DA6FE2-1E6B-41B2-8A11-72B5FB5C59CE}"/>
              </a:ext>
            </a:extLst>
          </p:cNvPr>
          <p:cNvSpPr txBox="1"/>
          <p:nvPr/>
        </p:nvSpPr>
        <p:spPr>
          <a:xfrm>
            <a:off x="6172200" y="5123898"/>
            <a:ext cx="5190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△큐</a:t>
            </a:r>
            <a:r>
              <a:rPr lang="en-US" altLang="ko-KR" dirty="0"/>
              <a:t>(Queue)</a:t>
            </a:r>
            <a:r>
              <a:rPr lang="ko-KR" altLang="en-US" dirty="0"/>
              <a:t>의 구조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6B8252C-E5F2-49DC-84B1-2D8ECA374A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1" y="2873231"/>
            <a:ext cx="5690841" cy="2136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0804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F5B318-1909-4BDE-9FFC-DF7BB7C1C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7200" dirty="0"/>
              <a:t>Queue</a:t>
            </a:r>
            <a:r>
              <a:rPr lang="ko-KR" altLang="en-US" sz="7200" dirty="0"/>
              <a:t>의 활용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A901C10-1001-4385-B77F-673C016935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319" y="3918795"/>
            <a:ext cx="3770784" cy="228309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91C0B55-9A8E-4062-98A3-0B9F6B699D20}"/>
              </a:ext>
            </a:extLst>
          </p:cNvPr>
          <p:cNvSpPr txBox="1"/>
          <p:nvPr/>
        </p:nvSpPr>
        <p:spPr>
          <a:xfrm>
            <a:off x="905566" y="6201886"/>
            <a:ext cx="5190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△큐를 활용한 </a:t>
            </a:r>
            <a:r>
              <a:rPr lang="ko-KR" altLang="en-US" dirty="0" err="1"/>
              <a:t>메시지큐의</a:t>
            </a:r>
            <a:r>
              <a:rPr lang="ko-KR" altLang="en-US" dirty="0"/>
              <a:t> 처리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DB7B1B-8A03-4303-9155-4DE4F6D8E617}"/>
              </a:ext>
            </a:extLst>
          </p:cNvPr>
          <p:cNvSpPr txBox="1"/>
          <p:nvPr/>
        </p:nvSpPr>
        <p:spPr>
          <a:xfrm>
            <a:off x="1355492" y="1979803"/>
            <a:ext cx="1021292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큐의 활용하는 곳은 대표적으로 </a:t>
            </a:r>
            <a:r>
              <a:rPr lang="en-US" altLang="ko-KR" sz="2000" dirty="0" err="1"/>
              <a:t>WindowAPI</a:t>
            </a:r>
            <a:r>
              <a:rPr lang="ko-KR" altLang="en-US" sz="2000" dirty="0"/>
              <a:t>의 </a:t>
            </a:r>
            <a:r>
              <a:rPr lang="ko-KR" altLang="en-US" sz="2000" dirty="0" err="1"/>
              <a:t>메시지큐가</a:t>
            </a:r>
            <a:r>
              <a:rPr lang="ko-KR" altLang="en-US" sz="2000" dirty="0"/>
              <a:t> 있다</a:t>
            </a:r>
            <a:r>
              <a:rPr lang="en-US" altLang="ko-KR" sz="2000" dirty="0"/>
              <a:t>. </a:t>
            </a:r>
            <a:r>
              <a:rPr lang="ko-KR" altLang="en-US" sz="2000" dirty="0"/>
              <a:t>윈도우는 이벤트가 </a:t>
            </a:r>
            <a:r>
              <a:rPr lang="ko-KR" altLang="en-US" sz="2000" dirty="0" err="1"/>
              <a:t>발생하게되면</a:t>
            </a:r>
            <a:r>
              <a:rPr lang="ko-KR" altLang="en-US" sz="2000" dirty="0"/>
              <a:t> </a:t>
            </a:r>
            <a:r>
              <a:rPr lang="en-US" altLang="ko-KR" sz="2000" dirty="0"/>
              <a:t>OS</a:t>
            </a:r>
            <a:r>
              <a:rPr lang="ko-KR" altLang="en-US" sz="2000" dirty="0"/>
              <a:t>에서 해당 윈도우로 메시지를 보내는데 이때 메시지 큐에 이벤트 메시지가 쌓이는 형태다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메시지 큐에선 들어온 순서대로 메시지를 메시지루프로 보내고 루프에선 그 메시지를 해석하고 윈도우 프로시저에 전달하는 방식이다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또한 그래프나 트리에 너비우선탐색</a:t>
            </a:r>
            <a:r>
              <a:rPr lang="en-US" altLang="ko-KR" sz="2000" dirty="0"/>
              <a:t>(BFS)</a:t>
            </a:r>
            <a:r>
              <a:rPr lang="ko-KR" altLang="en-US" sz="2000" dirty="0"/>
              <a:t>에서도 쓰인다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6D630212-2FF9-4A1C-BC0E-3A6C319015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5953" y="3918795"/>
            <a:ext cx="3379396" cy="233765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9D4ADC5-AF9F-44C1-A290-8AF61877F31A}"/>
              </a:ext>
            </a:extLst>
          </p:cNvPr>
          <p:cNvSpPr txBox="1"/>
          <p:nvPr/>
        </p:nvSpPr>
        <p:spPr>
          <a:xfrm>
            <a:off x="5870434" y="6256454"/>
            <a:ext cx="5190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△너비우선 탐색</a:t>
            </a:r>
          </a:p>
        </p:txBody>
      </p:sp>
    </p:spTree>
    <p:extLst>
      <p:ext uri="{BB962C8B-B14F-4D97-AF65-F5344CB8AC3E}">
        <p14:creationId xmlns:p14="http://schemas.microsoft.com/office/powerpoint/2010/main" val="660472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9A73CE-59EA-4890-9D92-D13AC3B98A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912690"/>
            <a:ext cx="9601200" cy="3954710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자료구조는 선형구조와 비선형구조로 나뉘는데</a:t>
            </a:r>
            <a:r>
              <a:rPr lang="en-US" altLang="ko-KR" dirty="0"/>
              <a:t>, </a:t>
            </a:r>
            <a:r>
              <a:rPr lang="ko-KR" altLang="en-US" dirty="0"/>
              <a:t>선형구조란 자료를 구성하는 원소들을 순차적으로 나열 시킨 형태를 의미한다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r>
              <a:rPr lang="ko-KR" altLang="en-US" dirty="0"/>
              <a:t>앞에서 봤던 스택과 큐 또한 선형구조를 취한다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r>
              <a:rPr lang="ko-KR" altLang="en-US" dirty="0"/>
              <a:t>리스트 또한 이 선형구조의 일부로서 리스트는 다시 선형 리스트와 연결 리스트로 나눌 수 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ko-KR" altLang="en-US" dirty="0"/>
              <a:t>선형리스트는 배열로 간단하게 구현을 할 수 있는데</a:t>
            </a:r>
            <a:r>
              <a:rPr lang="en-US" altLang="ko-KR" dirty="0"/>
              <a:t>, </a:t>
            </a:r>
            <a:r>
              <a:rPr lang="ko-KR" altLang="en-US" dirty="0"/>
              <a:t>이 때의 장점은 인덱스로 자료구조를 접근하기 때문에 속도가 빠르고</a:t>
            </a:r>
            <a:r>
              <a:rPr lang="en-US" altLang="ko-KR" dirty="0"/>
              <a:t>, </a:t>
            </a:r>
            <a:r>
              <a:rPr lang="ko-KR" altLang="en-US" dirty="0"/>
              <a:t>구조가</a:t>
            </a:r>
            <a:r>
              <a:rPr lang="en-US" altLang="ko-KR" dirty="0"/>
              <a:t> </a:t>
            </a:r>
            <a:r>
              <a:rPr lang="ko-KR" altLang="en-US" dirty="0"/>
              <a:t>비교적 간단하기 때문에 쉽게 사용할 수 있다는 점이다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r>
              <a:rPr lang="ko-KR" altLang="en-US" dirty="0"/>
              <a:t>단점으로는 삽입과 삭제가 번거로운 면 </a:t>
            </a:r>
            <a:r>
              <a:rPr lang="ko-KR" altLang="en-US" dirty="0" err="1"/>
              <a:t>이있다</a:t>
            </a:r>
            <a:r>
              <a:rPr lang="en-US" altLang="ko-KR" dirty="0"/>
              <a:t>.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34866840-0303-4AA6-9DC9-2482BF8E9360}"/>
              </a:ext>
            </a:extLst>
          </p:cNvPr>
          <p:cNvSpPr txBox="1">
            <a:spLocks/>
          </p:cNvSpPr>
          <p:nvPr/>
        </p:nvSpPr>
        <p:spPr>
          <a:xfrm>
            <a:off x="1295400" y="562760"/>
            <a:ext cx="9601200" cy="12244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7200" dirty="0"/>
              <a:t>List</a:t>
            </a:r>
            <a:endParaRPr lang="ko-KR" altLang="en-US" sz="7200" dirty="0"/>
          </a:p>
        </p:txBody>
      </p:sp>
    </p:spTree>
    <p:extLst>
      <p:ext uri="{BB962C8B-B14F-4D97-AF65-F5344CB8AC3E}">
        <p14:creationId xmlns:p14="http://schemas.microsoft.com/office/powerpoint/2010/main" val="7448067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9A73CE-59EA-4890-9D92-D13AC3B98A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4527412"/>
            <a:ext cx="9601200" cy="1794911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그림은 선형리스트의 자료의 삽입과 삭제를 나타내는 그림이다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중간 데이터를 삽입 할 시 삽입을 원하는 인덱스에 위치한 데이터부터 끝까지 한 칸 씩 뒤로 밀어줘야 하고</a:t>
            </a:r>
            <a:r>
              <a:rPr lang="en-US" altLang="ko-KR" dirty="0"/>
              <a:t>, </a:t>
            </a:r>
            <a:r>
              <a:rPr lang="ko-KR" altLang="en-US" dirty="0"/>
              <a:t>삭제를 할 시에는 지우고 뒤에 데이터를 앞으로 한 칸 씩 당겨줘야 한다</a:t>
            </a:r>
            <a:r>
              <a:rPr lang="en-US" altLang="ko-KR" dirty="0"/>
              <a:t>.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34866840-0303-4AA6-9DC9-2482BF8E9360}"/>
              </a:ext>
            </a:extLst>
          </p:cNvPr>
          <p:cNvSpPr txBox="1">
            <a:spLocks/>
          </p:cNvSpPr>
          <p:nvPr/>
        </p:nvSpPr>
        <p:spPr>
          <a:xfrm>
            <a:off x="1295400" y="535677"/>
            <a:ext cx="9601200" cy="12244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7200" dirty="0"/>
              <a:t>List</a:t>
            </a:r>
            <a:endParaRPr lang="ko-KR" altLang="en-US" sz="72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39ECEB5-B54E-4279-9C66-64D6EA581B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7072" y="1758838"/>
            <a:ext cx="4408928" cy="234224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CC62F5C-A451-4173-9F2E-31D5F36D063C}"/>
              </a:ext>
            </a:extLst>
          </p:cNvPr>
          <p:cNvSpPr txBox="1"/>
          <p:nvPr/>
        </p:nvSpPr>
        <p:spPr>
          <a:xfrm>
            <a:off x="6096000" y="4101081"/>
            <a:ext cx="4408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△선형리스트의 자료 삭제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C281A8D-F5E2-4B99-ADF8-606189B40664}"/>
              </a:ext>
            </a:extLst>
          </p:cNvPr>
          <p:cNvSpPr txBox="1"/>
          <p:nvPr/>
        </p:nvSpPr>
        <p:spPr>
          <a:xfrm>
            <a:off x="1687072" y="4101081"/>
            <a:ext cx="4408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△선형리스트의 자료 삽입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AEA64D41-B5CA-4580-953E-22DE9E4938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321" y="1758838"/>
            <a:ext cx="4408928" cy="2342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1166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9A73CE-59EA-4890-9D92-D13AC3B98A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760120"/>
            <a:ext cx="9601200" cy="4562203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리스트는 선형리스트 외에 연결리스트가 있는데</a:t>
            </a:r>
            <a:r>
              <a:rPr lang="en-US" altLang="ko-KR" dirty="0"/>
              <a:t>, </a:t>
            </a:r>
            <a:r>
              <a:rPr lang="ko-KR" altLang="en-US" dirty="0"/>
              <a:t>일반적으로 말하는 리스트는 이 연결 리스트를 의미한다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연결리스트는 노드라고 불리는 데이터 구조체안에 다음 노드의 주소를 가지고 있어서 한 줄로 연결된 자료구조를 뜻한다</a:t>
            </a:r>
            <a:r>
              <a:rPr lang="en-US" altLang="ko-KR" dirty="0"/>
              <a:t>.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34866840-0303-4AA6-9DC9-2482BF8E9360}"/>
              </a:ext>
            </a:extLst>
          </p:cNvPr>
          <p:cNvSpPr txBox="1">
            <a:spLocks/>
          </p:cNvSpPr>
          <p:nvPr/>
        </p:nvSpPr>
        <p:spPr>
          <a:xfrm>
            <a:off x="1295400" y="535677"/>
            <a:ext cx="9601200" cy="12244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7200" dirty="0"/>
              <a:t>LinkedList</a:t>
            </a:r>
            <a:endParaRPr lang="ko-KR" altLang="en-US" sz="72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A03A64C-0A17-4543-892D-E4CDB3BA30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6840" y="3663850"/>
            <a:ext cx="5258320" cy="191924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D75D9F3-D433-4F83-A34F-C2C108EDC99E}"/>
              </a:ext>
            </a:extLst>
          </p:cNvPr>
          <p:cNvSpPr txBox="1"/>
          <p:nvPr/>
        </p:nvSpPr>
        <p:spPr>
          <a:xfrm>
            <a:off x="3466840" y="5583090"/>
            <a:ext cx="5258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△연결리스트의 구조</a:t>
            </a:r>
          </a:p>
        </p:txBody>
      </p:sp>
    </p:spTree>
    <p:extLst>
      <p:ext uri="{BB962C8B-B14F-4D97-AF65-F5344CB8AC3E}">
        <p14:creationId xmlns:p14="http://schemas.microsoft.com/office/powerpoint/2010/main" val="4113737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9A73CE-59EA-4890-9D92-D13AC3B98A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760120"/>
            <a:ext cx="9601200" cy="4562203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연결리스트는 선형리스트의 장점과 단점이 반대라고 볼 수 있는데</a:t>
            </a:r>
            <a:r>
              <a:rPr lang="en-US" altLang="ko-KR" dirty="0"/>
              <a:t>, </a:t>
            </a:r>
            <a:r>
              <a:rPr lang="ko-KR" altLang="en-US" dirty="0"/>
              <a:t>선형리스트의 장점인 인덱스를 통한 접근이 불가능해서 중간에 있는 데이터를 접근하려면 무조건 처음 노드부터 출발을 해서 찾아가야 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반면에 선형리스트의 단점인 데이터의 삽입과 삭제로부터 자유로운데 그림에서 보듯이 삽입을 할 때에는  삽입할 위치의 노드의 다음 노드를 삽입할 위치 이전 노드의 다음 노드로 바꾸고 이전 노드의 다음 노드를 삽입할 노드로 바꾸는 식이다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삭제도 마찬가지로 삭제할 노드 이전 노드의 다음을 삭제할 노드의 다음으로 바꾸고 노드를 삭제를 하면 된다</a:t>
            </a:r>
            <a:r>
              <a:rPr lang="en-US" altLang="ko-KR" dirty="0"/>
              <a:t>.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34866840-0303-4AA6-9DC9-2482BF8E9360}"/>
              </a:ext>
            </a:extLst>
          </p:cNvPr>
          <p:cNvSpPr txBox="1">
            <a:spLocks/>
          </p:cNvSpPr>
          <p:nvPr/>
        </p:nvSpPr>
        <p:spPr>
          <a:xfrm>
            <a:off x="1295400" y="535677"/>
            <a:ext cx="9601200" cy="12244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7200" dirty="0"/>
              <a:t>LinkedList</a:t>
            </a:r>
            <a:endParaRPr lang="ko-KR" altLang="en-US" sz="7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75D9F3-D433-4F83-A34F-C2C108EDC99E}"/>
              </a:ext>
            </a:extLst>
          </p:cNvPr>
          <p:cNvSpPr txBox="1"/>
          <p:nvPr/>
        </p:nvSpPr>
        <p:spPr>
          <a:xfrm>
            <a:off x="6553720" y="6277683"/>
            <a:ext cx="5258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△연결리스트의 삭제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77E79C6-3A75-4BC7-9435-3536287365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8540" y="4512383"/>
            <a:ext cx="3860800" cy="17653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6C9A75D-9C7B-4BC5-805F-B46387E9C2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4502612"/>
            <a:ext cx="4935086" cy="177507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0F9F4F0-F63E-4FA8-A699-01EB8538B8E8}"/>
              </a:ext>
            </a:extLst>
          </p:cNvPr>
          <p:cNvSpPr txBox="1"/>
          <p:nvPr/>
        </p:nvSpPr>
        <p:spPr>
          <a:xfrm>
            <a:off x="1295400" y="6322323"/>
            <a:ext cx="5258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△연결리스트의 삽입</a:t>
            </a:r>
          </a:p>
        </p:txBody>
      </p:sp>
    </p:spTree>
    <p:extLst>
      <p:ext uri="{BB962C8B-B14F-4D97-AF65-F5344CB8AC3E}">
        <p14:creationId xmlns:p14="http://schemas.microsoft.com/office/powerpoint/2010/main" val="3845958469"/>
      </p:ext>
    </p:extLst>
  </p:cSld>
  <p:clrMapOvr>
    <a:masterClrMapping/>
  </p:clrMapOvr>
</p:sld>
</file>

<file path=ppt/theme/theme1.xml><?xml version="1.0" encoding="utf-8"?>
<a:theme xmlns:a="http://schemas.openxmlformats.org/drawingml/2006/main" name="자르기">
  <a:themeElements>
    <a:clrScheme name="자르기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자르기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자르기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TM10001105[[fn=자르기]]</Template>
  <TotalTime>410</TotalTime>
  <Words>1459</Words>
  <Application>Microsoft Office PowerPoint</Application>
  <PresentationFormat>와이드스크린</PresentationFormat>
  <Paragraphs>127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29" baseType="lpstr">
      <vt:lpstr>돋움</vt:lpstr>
      <vt:lpstr>Franklin Gothic Book</vt:lpstr>
      <vt:lpstr>자르기</vt:lpstr>
      <vt:lpstr>DataStructure</vt:lpstr>
      <vt:lpstr>Stack</vt:lpstr>
      <vt:lpstr>Stack의 활용</vt:lpstr>
      <vt:lpstr>Queue</vt:lpstr>
      <vt:lpstr>Queue의 활용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DataStructure</dc:title>
  <dc:creator>a</dc:creator>
  <cp:lastModifiedBy>a</cp:lastModifiedBy>
  <cp:revision>38</cp:revision>
  <dcterms:created xsi:type="dcterms:W3CDTF">2018-09-11T11:43:22Z</dcterms:created>
  <dcterms:modified xsi:type="dcterms:W3CDTF">2018-09-12T04:09:16Z</dcterms:modified>
</cp:coreProperties>
</file>