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eg"/>
  <Override PartName="/ppt/media/image7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0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8A60653-4894-471C-B1AF-0B4665BBE470}">
          <p14:sldIdLst>
            <p14:sldId id="257"/>
            <p14:sldId id="259"/>
          </p14:sldIdLst>
        </p14:section>
        <p14:section name="생성 패턴" id="{D2F6AA85-83B6-496A-821E-71F253522359}">
          <p14:sldIdLst>
            <p14:sldId id="258"/>
            <p14:sldId id="260"/>
          </p14:sldIdLst>
        </p14:section>
        <p14:section name="구조 패턴" id="{CC68EAFC-A161-4EE2-B7CA-31E4E6B7A913}">
          <p14:sldIdLst>
            <p14:sldId id="262"/>
            <p14:sldId id="263"/>
            <p14:sldId id="264"/>
          </p14:sldIdLst>
        </p14:section>
        <p14:section name="행동 패턴" id="{AC8758F5-5015-41BD-B030-DD89B23B288F}">
          <p14:sldIdLst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BDD7C4-560D-4D66-8BC5-8F06B70D400C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41B3D8C-0285-42E0-B5DF-4E359BA29F2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76354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D7C4-560D-4D66-8BC5-8F06B70D400C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3D8C-0285-42E0-B5DF-4E359BA29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91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D7C4-560D-4D66-8BC5-8F06B70D400C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3D8C-0285-42E0-B5DF-4E359BA29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80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D7C4-560D-4D66-8BC5-8F06B70D400C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3D8C-0285-42E0-B5DF-4E359BA29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23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BDD7C4-560D-4D66-8BC5-8F06B70D400C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1B3D8C-0285-42E0-B5DF-4E359BA29F2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54582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D7C4-560D-4D66-8BC5-8F06B70D400C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3D8C-0285-42E0-B5DF-4E359BA29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48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D7C4-560D-4D66-8BC5-8F06B70D400C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3D8C-0285-42E0-B5DF-4E359BA29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1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D7C4-560D-4D66-8BC5-8F06B70D400C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3D8C-0285-42E0-B5DF-4E359BA29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03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D7C4-560D-4D66-8BC5-8F06B70D400C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3D8C-0285-42E0-B5DF-4E359BA29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10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BDD7C4-560D-4D66-8BC5-8F06B70D400C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1B3D8C-0285-42E0-B5DF-4E359BA29F2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912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BDD7C4-560D-4D66-8BC5-8F06B70D400C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1B3D8C-0285-42E0-B5DF-4E359BA29F2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34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FBDD7C4-560D-4D66-8BC5-8F06B70D400C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41B3D8C-0285-42E0-B5DF-4E359BA29F2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511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9CFD-200F-4DB2-A27E-BC787F376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333849"/>
            <a:ext cx="8361229" cy="1289807"/>
          </a:xfrm>
        </p:spPr>
        <p:txBody>
          <a:bodyPr/>
          <a:lstStyle/>
          <a:p>
            <a:r>
              <a:rPr lang="en-US" altLang="ko-KR" dirty="0"/>
              <a:t>DESIGN Pattern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F887B2-852A-47C2-80C6-1B00997EE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2" y="3429000"/>
            <a:ext cx="6831673" cy="10862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35</a:t>
            </a:r>
            <a:r>
              <a:rPr lang="ko-KR" altLang="en-US" sz="3600" dirty="0"/>
              <a:t>기 </a:t>
            </a:r>
            <a:r>
              <a:rPr lang="ko-KR" altLang="en-US" sz="3600" dirty="0" err="1"/>
              <a:t>이찬규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54287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9615D-8BA6-46EB-B020-62AD07C3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08295"/>
            <a:ext cx="9601200" cy="1210112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/>
              <a:t>감시자</a:t>
            </a:r>
            <a:r>
              <a:rPr lang="en-US" altLang="ko-KR" sz="5400" dirty="0"/>
              <a:t>(Observer)</a:t>
            </a:r>
            <a:endParaRPr lang="ko-KR" altLang="en-US" sz="54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6942630-B531-4F09-9F62-8F7803A5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34241"/>
            <a:ext cx="9601200" cy="2441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감시자 패턴은 객체 사이에 일 대 다의 의존 관계를 정의해 두어</a:t>
            </a:r>
            <a:r>
              <a:rPr lang="en-US" altLang="ko-KR" dirty="0"/>
              <a:t>, </a:t>
            </a:r>
            <a:r>
              <a:rPr lang="ko-KR" altLang="en-US" dirty="0"/>
              <a:t>어떤 객체의 상태가 변할 때 그 객체에 의존성을 가진 다른 객체들이 변화를 통지 받고</a:t>
            </a:r>
            <a:r>
              <a:rPr lang="en-US" altLang="ko-KR" dirty="0"/>
              <a:t> </a:t>
            </a:r>
            <a:r>
              <a:rPr lang="ko-KR" altLang="en-US" dirty="0"/>
              <a:t>자동으로 갱신될 수 있게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감시자 패턴은 한 객체에 가해진 변경으로 다른 객체들이 변경되고</a:t>
            </a:r>
            <a:r>
              <a:rPr lang="en-US" altLang="ko-KR" dirty="0"/>
              <a:t>, </a:t>
            </a:r>
            <a:r>
              <a:rPr lang="ko-KR" altLang="en-US" dirty="0"/>
              <a:t>사용자는 얼마나 많은 객체가 변경되어야 하는지 몰라도 될 때 사용할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구상주체 객체는 감시자의 상태와 자신의 상태가 달라지는 변경이 발생할 때마다 감시자에게 통보합니다</a:t>
            </a:r>
            <a:r>
              <a:rPr lang="en-US" altLang="ko-KR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66A31-7931-4511-BE17-317806D0263F}"/>
              </a:ext>
            </a:extLst>
          </p:cNvPr>
          <p:cNvSpPr txBox="1"/>
          <p:nvPr/>
        </p:nvSpPr>
        <p:spPr>
          <a:xfrm>
            <a:off x="6274076" y="5921361"/>
            <a:ext cx="449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△감시자패턴의 </a:t>
            </a:r>
            <a:r>
              <a:rPr lang="en-US" altLang="ko-KR" dirty="0"/>
              <a:t>Class Diagram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B3E4D4-D9F2-4CA6-A3B2-098344520BA7}"/>
              </a:ext>
            </a:extLst>
          </p:cNvPr>
          <p:cNvSpPr txBox="1"/>
          <p:nvPr/>
        </p:nvSpPr>
        <p:spPr>
          <a:xfrm>
            <a:off x="1371600" y="3430728"/>
            <a:ext cx="50583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변경이 통보된 후</a:t>
            </a:r>
            <a:r>
              <a:rPr lang="en-US" altLang="ko-KR" sz="2000" dirty="0"/>
              <a:t>, </a:t>
            </a:r>
            <a:r>
              <a:rPr lang="ko-KR" altLang="en-US" sz="2000" dirty="0"/>
              <a:t>구상 감시자 객체는 필요한 정보를 주체에게서 얻어옵니다</a:t>
            </a:r>
            <a:r>
              <a:rPr lang="en-US" altLang="ko-KR" sz="2000" dirty="0"/>
              <a:t>. </a:t>
            </a:r>
            <a:r>
              <a:rPr lang="ko-KR" altLang="en-US" sz="2000" dirty="0"/>
              <a:t>그리고 이 정보를 이용해서 주체의 상태와 자신의 상태를 일치시킵니다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주체와 감시자는 둘이 상호작용을 하긴 하지만</a:t>
            </a:r>
            <a:r>
              <a:rPr lang="en-US" altLang="ko-KR" sz="2000" dirty="0"/>
              <a:t>, </a:t>
            </a:r>
            <a:r>
              <a:rPr lang="ko-KR" altLang="en-US" sz="2000" dirty="0"/>
              <a:t>서로에 대해 잘 모르는 느슨한 결합으로 이어져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서로 독립적으로 존재하기 때문에</a:t>
            </a:r>
            <a:r>
              <a:rPr lang="en-US" altLang="ko-KR" sz="2000" dirty="0"/>
              <a:t>, </a:t>
            </a:r>
            <a:r>
              <a:rPr lang="ko-KR" altLang="en-US" sz="2000" dirty="0"/>
              <a:t>인터페이스만 구현된다면 한쪽의 변경이 다른 한쪽의 변경을 유발하지 않는다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59B817-2F9E-4B71-97E5-73B008B8E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997" y="3575438"/>
            <a:ext cx="4180645" cy="234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71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9615D-8BA6-46EB-B020-62AD07C3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08295"/>
            <a:ext cx="9601200" cy="1210112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/>
              <a:t>상태</a:t>
            </a:r>
            <a:r>
              <a:rPr lang="en-US" altLang="ko-KR" sz="5400" dirty="0"/>
              <a:t>(State)</a:t>
            </a:r>
            <a:endParaRPr lang="ko-KR" altLang="en-US" sz="54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0AD71A3-1757-4836-A4F8-94ECDF4F3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788" y="3795537"/>
            <a:ext cx="4407061" cy="2125824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0866A31-7931-4511-BE17-317806D0263F}"/>
              </a:ext>
            </a:extLst>
          </p:cNvPr>
          <p:cNvSpPr txBox="1"/>
          <p:nvPr/>
        </p:nvSpPr>
        <p:spPr>
          <a:xfrm>
            <a:off x="6274076" y="5921361"/>
            <a:ext cx="449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△상태패턴의 </a:t>
            </a:r>
            <a:r>
              <a:rPr lang="en-US" altLang="ko-KR" dirty="0"/>
              <a:t>Class Diagram</a:t>
            </a:r>
            <a:endParaRPr lang="ko-KR" altLang="en-US" dirty="0"/>
          </a:p>
        </p:txBody>
      </p:sp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D934604B-400D-42D4-B7E7-7BEA20D356EB}"/>
              </a:ext>
            </a:extLst>
          </p:cNvPr>
          <p:cNvSpPr txBox="1">
            <a:spLocks/>
          </p:cNvSpPr>
          <p:nvPr/>
        </p:nvSpPr>
        <p:spPr>
          <a:xfrm>
            <a:off x="1371600" y="1134241"/>
            <a:ext cx="9601200" cy="2661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dirty="0"/>
              <a:t>상태 패턴은 객체의 내부 상태에 따라 스스로 행동을 변경할 수 있게 허가하는 패턴으로</a:t>
            </a:r>
            <a:r>
              <a:rPr lang="en-US" altLang="ko-KR" dirty="0"/>
              <a:t>, </a:t>
            </a:r>
            <a:r>
              <a:rPr lang="ko-KR" altLang="en-US" dirty="0"/>
              <a:t>객체는 마치 자신의 클래스를 바꾸는 것처럼 보인다</a:t>
            </a:r>
            <a:r>
              <a:rPr lang="en-US" altLang="ko-KR" dirty="0"/>
              <a:t>.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dirty="0"/>
              <a:t>객체의 행동이 상태에 따라 달라질 수 있고</a:t>
            </a:r>
            <a:r>
              <a:rPr lang="en-US" altLang="ko-KR" dirty="0"/>
              <a:t>, </a:t>
            </a:r>
            <a:r>
              <a:rPr lang="ko-KR" altLang="en-US" dirty="0"/>
              <a:t>객체의 상태에 따라서 런타임에 행동이 바뀌어야 할 때 사용할 수 있다</a:t>
            </a:r>
            <a:r>
              <a:rPr lang="en-US" altLang="ko-KR" dirty="0"/>
              <a:t>.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dirty="0"/>
              <a:t>바뀌는 상태가 적을 경우는 열거형 상수를 통해서 정의할 수 있으나</a:t>
            </a:r>
            <a:r>
              <a:rPr lang="en-US" altLang="ko-KR" dirty="0"/>
              <a:t>, </a:t>
            </a:r>
            <a:r>
              <a:rPr lang="ko-KR" altLang="en-US" dirty="0"/>
              <a:t>달라지는 상태가 많아질 경우 상태들을 객체로 정의하면 객체를 다양화 시킬 수 있다</a:t>
            </a:r>
            <a:r>
              <a:rPr lang="en-US" altLang="ko-KR" dirty="0"/>
              <a:t>.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altLang="ko-KR" dirty="0"/>
              <a:t>State </a:t>
            </a:r>
            <a:r>
              <a:rPr lang="ko-KR" altLang="en-US" dirty="0"/>
              <a:t>인터페이스는 </a:t>
            </a:r>
            <a:r>
              <a:rPr lang="en-US" altLang="ko-KR" dirty="0"/>
              <a:t>Context</a:t>
            </a:r>
            <a:r>
              <a:rPr lang="ko-KR" altLang="en-US" dirty="0"/>
              <a:t>의 각 상태별로 필요한 행동을 캡슐화 하여 정의한다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0677C-F4D5-425A-AF69-F16687D79C91}"/>
              </a:ext>
            </a:extLst>
          </p:cNvPr>
          <p:cNvSpPr txBox="1"/>
          <p:nvPr/>
        </p:nvSpPr>
        <p:spPr>
          <a:xfrm>
            <a:off x="1371600" y="3644231"/>
            <a:ext cx="49451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구상 상태 클래스들은 </a:t>
            </a:r>
            <a:r>
              <a:rPr lang="en-US" altLang="ko-KR" sz="2000" dirty="0"/>
              <a:t>Context</a:t>
            </a:r>
            <a:r>
              <a:rPr lang="ko-KR" altLang="en-US" sz="2000" dirty="0"/>
              <a:t>의 상태에 따라 처리되어야 할 실제 행동을 구현한다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Context</a:t>
            </a:r>
            <a:r>
              <a:rPr lang="ko-KR" altLang="en-US" sz="2000" dirty="0"/>
              <a:t>는 객체의 현재 상태를 정의한 구상 상태 클래스들의 인스턴스를 유지</a:t>
            </a:r>
            <a:r>
              <a:rPr lang="en-US" altLang="ko-KR" sz="2000" dirty="0"/>
              <a:t>, </a:t>
            </a:r>
            <a:r>
              <a:rPr lang="ko-KR" altLang="en-US" sz="2000" dirty="0"/>
              <a:t>관리한다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상태 패턴을 사용하면</a:t>
            </a:r>
            <a:r>
              <a:rPr lang="en-US" altLang="ko-KR" sz="2000" dirty="0"/>
              <a:t>, </a:t>
            </a:r>
            <a:r>
              <a:rPr lang="ko-KR" altLang="en-US" sz="2000" dirty="0"/>
              <a:t>임의의 한 상태에 관련된 모든 행동을 하나의 객체로 모을 수 있기 때문에 상태에 따른 행동을 국소화 하며</a:t>
            </a:r>
            <a:r>
              <a:rPr lang="en-US" altLang="ko-KR" sz="2000" dirty="0"/>
              <a:t>, </a:t>
            </a:r>
            <a:r>
              <a:rPr lang="ko-KR" altLang="en-US" sz="2000" dirty="0"/>
              <a:t>서로 다른 상태에 대한 행동을 별도의 객체로 관리할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40148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9615D-8BA6-46EB-B020-62AD07C3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08295"/>
            <a:ext cx="9601200" cy="1210112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/>
              <a:t>전략</a:t>
            </a:r>
            <a:r>
              <a:rPr lang="en-US" altLang="ko-KR" sz="5400" dirty="0"/>
              <a:t>(Strategy)</a:t>
            </a:r>
            <a:endParaRPr lang="ko-KR" altLang="en-US" sz="5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66A31-7931-4511-BE17-317806D0263F}"/>
              </a:ext>
            </a:extLst>
          </p:cNvPr>
          <p:cNvSpPr txBox="1"/>
          <p:nvPr/>
        </p:nvSpPr>
        <p:spPr>
          <a:xfrm>
            <a:off x="6491747" y="6344180"/>
            <a:ext cx="449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△전략패턴의 </a:t>
            </a:r>
            <a:r>
              <a:rPr lang="en-US" altLang="ko-KR" dirty="0"/>
              <a:t>Class Diagram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0677C-F4D5-425A-AF69-F16687D79C91}"/>
              </a:ext>
            </a:extLst>
          </p:cNvPr>
          <p:cNvSpPr txBox="1"/>
          <p:nvPr/>
        </p:nvSpPr>
        <p:spPr>
          <a:xfrm>
            <a:off x="1459080" y="4457943"/>
            <a:ext cx="49451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이런 식의 구성은 동적으로 알고리즘을 </a:t>
            </a:r>
            <a:r>
              <a:rPr lang="en-US" altLang="ko-KR" sz="2000" dirty="0"/>
              <a:t>Context</a:t>
            </a:r>
            <a:r>
              <a:rPr lang="ko-KR" altLang="en-US" sz="2000" dirty="0"/>
              <a:t>의 알고리즘을 변경할 수 있고</a:t>
            </a:r>
            <a:r>
              <a:rPr lang="en-US" altLang="ko-KR" sz="2000" dirty="0"/>
              <a:t>, </a:t>
            </a:r>
            <a:r>
              <a:rPr lang="ko-KR" altLang="en-US" sz="2000" dirty="0"/>
              <a:t>구상 </a:t>
            </a:r>
            <a:r>
              <a:rPr lang="en-US" altLang="ko-KR" sz="2000" dirty="0"/>
              <a:t>Strategy</a:t>
            </a:r>
            <a:r>
              <a:rPr lang="ko-KR" altLang="en-US" sz="2000" dirty="0"/>
              <a:t>의 변경이 있어도</a:t>
            </a:r>
            <a:r>
              <a:rPr lang="en-US" altLang="ko-KR" sz="2000" dirty="0"/>
              <a:t>, </a:t>
            </a:r>
            <a:r>
              <a:rPr lang="ko-KR" altLang="en-US" sz="2000" dirty="0"/>
              <a:t>인터페이스의 구현만 유지된다면</a:t>
            </a:r>
            <a:r>
              <a:rPr lang="en-US" altLang="ko-KR" sz="2000" dirty="0"/>
              <a:t> </a:t>
            </a:r>
            <a:r>
              <a:rPr lang="ko-KR" altLang="en-US" sz="2000" dirty="0"/>
              <a:t>이를 사용하는 클래스들과 무관하게 클래스의 변경을 할 수 있어서 유연한 코딩이 가능하다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E42D55-D94D-4DDC-B77C-1D9F3D8A8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182" y="4508277"/>
            <a:ext cx="4469618" cy="1844292"/>
          </a:xfrm>
          <a:prstGeom prst="rect">
            <a:avLst/>
          </a:prstGeom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775B1FE-7683-4321-B8B5-860767EE2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080" y="1180052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전략패턴은 알고리즘군을 정의하고 각각을 캡슐화 하여 교환해서 사용할 수 있도록 만든다</a:t>
            </a:r>
            <a:r>
              <a:rPr lang="en-US" altLang="ko-KR" dirty="0"/>
              <a:t>. </a:t>
            </a:r>
            <a:r>
              <a:rPr lang="ko-KR" altLang="en-US" dirty="0"/>
              <a:t>이를 활용하면 알고리즘을 사용하는 클라이언트와는 독립적으로 알고리즘을 변경할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행동들이 조금씩 다를 뿐 개념적으로 관련된 많은 클래스들이 존재할 때</a:t>
            </a:r>
            <a:r>
              <a:rPr lang="en-US" altLang="ko-KR" dirty="0"/>
              <a:t>, </a:t>
            </a:r>
            <a:r>
              <a:rPr lang="ko-KR" altLang="en-US" dirty="0"/>
              <a:t>전략패턴은 많은 행동 중 하나를 가진 클래스를 구성할 수 있는 방법을 제공한다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Strategy </a:t>
            </a:r>
            <a:r>
              <a:rPr lang="ko-KR" altLang="en-US" dirty="0"/>
              <a:t>클래스는 제공하는 모든 알고리즘에 대한 공통의 연산들을 인터페이스로 정의한다</a:t>
            </a:r>
            <a:r>
              <a:rPr lang="en-US" altLang="ko-KR" dirty="0"/>
              <a:t>. Context </a:t>
            </a:r>
            <a:r>
              <a:rPr lang="ko-KR" altLang="en-US" dirty="0"/>
              <a:t>클래스는 구상 </a:t>
            </a:r>
            <a:r>
              <a:rPr lang="en-US" altLang="ko-KR" dirty="0"/>
              <a:t>Strategy </a:t>
            </a:r>
            <a:r>
              <a:rPr lang="ko-KR" altLang="en-US" dirty="0"/>
              <a:t>클래스에 정의한 인터페이스를 통해서 실제 알고리즘을 사용한다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Context </a:t>
            </a:r>
            <a:r>
              <a:rPr lang="ko-KR" altLang="en-US" dirty="0"/>
              <a:t>클래스는 구상 </a:t>
            </a:r>
            <a:r>
              <a:rPr lang="en-US" altLang="ko-KR" dirty="0"/>
              <a:t>Strategy</a:t>
            </a:r>
            <a:r>
              <a:rPr lang="ko-KR" altLang="en-US" dirty="0"/>
              <a:t>객체를 통해 구성되고</a:t>
            </a:r>
            <a:r>
              <a:rPr lang="en-US" altLang="ko-KR" dirty="0"/>
              <a:t>, </a:t>
            </a:r>
            <a:r>
              <a:rPr lang="ko-KR" altLang="en-US" dirty="0"/>
              <a:t>그 객체에 대한 참조자를 관리하고</a:t>
            </a:r>
            <a:r>
              <a:rPr lang="en-US" altLang="ko-KR" dirty="0"/>
              <a:t>, </a:t>
            </a:r>
            <a:r>
              <a:rPr lang="ko-KR" altLang="en-US" dirty="0"/>
              <a:t>실제 인스턴스를 갖고 있음으로써 구체화된다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888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9615D-8BA6-46EB-B020-62AD07C3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10112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/>
              <a:t>패턴의 종류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6942630-B531-4F09-9F62-8F7803A5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86855"/>
            <a:ext cx="9601200" cy="4601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디자인패턴은 크게 생성패턴</a:t>
            </a:r>
            <a:r>
              <a:rPr lang="en-US" altLang="ko-KR" dirty="0"/>
              <a:t>, </a:t>
            </a:r>
            <a:r>
              <a:rPr lang="ko-KR" altLang="en-US" dirty="0"/>
              <a:t>구조패턴</a:t>
            </a:r>
            <a:r>
              <a:rPr lang="en-US" altLang="ko-KR" dirty="0"/>
              <a:t>, </a:t>
            </a:r>
            <a:r>
              <a:rPr lang="ko-KR" altLang="en-US" dirty="0"/>
              <a:t>행동패턴으로 나눌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생성패턴은 인스턴스를 만드는 절차를 추상화 하는 패턴으로 객체의 생성을 캡슐화 하여</a:t>
            </a:r>
            <a:r>
              <a:rPr lang="en-US" altLang="ko-KR" dirty="0"/>
              <a:t>, </a:t>
            </a:r>
            <a:r>
              <a:rPr lang="ko-KR" altLang="en-US" dirty="0"/>
              <a:t>객체의 표현방법과 시스템을 분리해준다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생성 패턴의 종류로는</a:t>
            </a:r>
            <a:r>
              <a:rPr lang="en-US" altLang="ko-KR" dirty="0"/>
              <a:t> </a:t>
            </a:r>
            <a:r>
              <a:rPr lang="ko-KR" altLang="en-US" dirty="0" err="1"/>
              <a:t>팩토리</a:t>
            </a:r>
            <a:r>
              <a:rPr lang="ko-KR" altLang="en-US" dirty="0"/>
              <a:t> 메소드</a:t>
            </a:r>
            <a:r>
              <a:rPr lang="en-US" altLang="ko-KR" dirty="0"/>
              <a:t>, </a:t>
            </a:r>
            <a:r>
              <a:rPr lang="ko-KR" altLang="en-US" dirty="0"/>
              <a:t>추상 </a:t>
            </a:r>
            <a:r>
              <a:rPr lang="ko-KR" altLang="en-US" dirty="0" err="1"/>
              <a:t>팩토리</a:t>
            </a:r>
            <a:r>
              <a:rPr lang="en-US" altLang="ko-KR" dirty="0"/>
              <a:t>, </a:t>
            </a:r>
            <a:r>
              <a:rPr lang="ko-KR" altLang="en-US" dirty="0" err="1"/>
              <a:t>빌더</a:t>
            </a:r>
            <a:r>
              <a:rPr lang="en-US" altLang="ko-KR" dirty="0"/>
              <a:t>, </a:t>
            </a:r>
            <a:r>
              <a:rPr lang="ko-KR" altLang="en-US" dirty="0"/>
              <a:t>프로토타입</a:t>
            </a:r>
            <a:r>
              <a:rPr lang="en-US" altLang="ko-KR" dirty="0"/>
              <a:t>, </a:t>
            </a:r>
            <a:r>
              <a:rPr lang="ko-KR" altLang="en-US" dirty="0" err="1"/>
              <a:t>싱글톤</a:t>
            </a:r>
            <a:r>
              <a:rPr lang="ko-KR" altLang="en-US" dirty="0"/>
              <a:t> 등이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구조패턴은 더 큰 구조를 형성하기 위해 클래스와 객체를 어떻게 합성하는지에 대한 패턴이다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구조 패턴의 종류로는 </a:t>
            </a:r>
            <a:r>
              <a:rPr lang="ko-KR" altLang="en-US" dirty="0" err="1"/>
              <a:t>적응자</a:t>
            </a:r>
            <a:r>
              <a:rPr lang="en-US" altLang="ko-KR" dirty="0"/>
              <a:t>, </a:t>
            </a:r>
            <a:r>
              <a:rPr lang="ko-KR" altLang="en-US" dirty="0" err="1"/>
              <a:t>컴포짓</a:t>
            </a:r>
            <a:r>
              <a:rPr lang="en-US" altLang="ko-KR" dirty="0"/>
              <a:t>, </a:t>
            </a:r>
            <a:r>
              <a:rPr lang="ko-KR" altLang="en-US" dirty="0" err="1"/>
              <a:t>데코레이터</a:t>
            </a:r>
            <a:r>
              <a:rPr lang="en-US" altLang="ko-KR" dirty="0"/>
              <a:t>, </a:t>
            </a:r>
            <a:r>
              <a:rPr lang="ko-KR" altLang="en-US" dirty="0"/>
              <a:t>프록시 패턴 </a:t>
            </a:r>
            <a:r>
              <a:rPr lang="ko-KR" altLang="en-US" dirty="0" err="1"/>
              <a:t>등이있다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행동패턴은 클래스와 객체들이 상호 작용하는 방법 및 역할을 분담하는 방법과 </a:t>
            </a:r>
            <a:r>
              <a:rPr lang="ko-KR" altLang="en-US" dirty="0" err="1"/>
              <a:t>관련이있다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행동패턴의 종류로는 책임연쇄</a:t>
            </a:r>
            <a:r>
              <a:rPr lang="en-US" altLang="ko-KR" dirty="0"/>
              <a:t>, </a:t>
            </a:r>
            <a:r>
              <a:rPr lang="ko-KR" altLang="en-US" dirty="0"/>
              <a:t>명령</a:t>
            </a:r>
            <a:r>
              <a:rPr lang="en-US" altLang="ko-KR" dirty="0"/>
              <a:t>, </a:t>
            </a:r>
            <a:r>
              <a:rPr lang="ko-KR" altLang="en-US" dirty="0"/>
              <a:t>감시자</a:t>
            </a:r>
            <a:r>
              <a:rPr lang="en-US" altLang="ko-KR" dirty="0"/>
              <a:t>, </a:t>
            </a:r>
            <a:r>
              <a:rPr lang="ko-KR" altLang="en-US" dirty="0"/>
              <a:t>상태</a:t>
            </a:r>
            <a:r>
              <a:rPr lang="en-US" altLang="ko-KR" dirty="0"/>
              <a:t>, </a:t>
            </a:r>
            <a:r>
              <a:rPr lang="ko-KR" altLang="en-US" dirty="0"/>
              <a:t>전략</a:t>
            </a:r>
            <a:r>
              <a:rPr lang="en-US" altLang="ko-KR" dirty="0"/>
              <a:t> </a:t>
            </a:r>
            <a:r>
              <a:rPr lang="ko-KR" altLang="en-US" dirty="0"/>
              <a:t>패턴 </a:t>
            </a:r>
            <a:r>
              <a:rPr lang="ko-KR" altLang="en-US" dirty="0" err="1"/>
              <a:t>등이있다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205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9615D-8BA6-46EB-B020-62AD07C3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867900" cy="1210112"/>
          </a:xfrm>
        </p:spPr>
        <p:txBody>
          <a:bodyPr>
            <a:noAutofit/>
          </a:bodyPr>
          <a:lstStyle/>
          <a:p>
            <a:pPr algn="ctr"/>
            <a:r>
              <a:rPr lang="ko-KR" altLang="en-US" sz="5400" dirty="0" err="1"/>
              <a:t>팩토리</a:t>
            </a:r>
            <a:r>
              <a:rPr lang="ko-KR" altLang="en-US" sz="5400" dirty="0"/>
              <a:t> 메소드</a:t>
            </a:r>
            <a:r>
              <a:rPr lang="en-US" altLang="ko-KR" sz="5400" dirty="0"/>
              <a:t>(Factory Method)</a:t>
            </a:r>
            <a:endParaRPr lang="ko-KR" altLang="en-US" sz="54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6942630-B531-4F09-9F62-8F7803A5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86855"/>
            <a:ext cx="9601200" cy="408054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객체를 생성하기 위해 인터페이스를 정의하지만</a:t>
            </a:r>
            <a:r>
              <a:rPr lang="en-US" altLang="ko-KR" dirty="0"/>
              <a:t>, </a:t>
            </a:r>
            <a:r>
              <a:rPr lang="ko-KR" altLang="en-US" dirty="0"/>
              <a:t>어떤 클래스의 인스턴스를 생성 할지에 대한 결정은 서브클래스에서 내리도록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그림과 같이 부모클래스의 </a:t>
            </a:r>
            <a:r>
              <a:rPr lang="en-US" altLang="ko-KR" dirty="0" err="1"/>
              <a:t>FactoryMethod</a:t>
            </a:r>
            <a:r>
              <a:rPr lang="en-US" altLang="ko-KR" dirty="0"/>
              <a:t>() </a:t>
            </a:r>
            <a:r>
              <a:rPr lang="ko-KR" altLang="en-US" dirty="0"/>
              <a:t>자체에는 어떤 객체를 생성할지 구현을 안하고</a:t>
            </a:r>
            <a:r>
              <a:rPr lang="en-US" altLang="ko-KR" dirty="0"/>
              <a:t>,</a:t>
            </a:r>
            <a:r>
              <a:rPr lang="ko-KR" altLang="en-US" dirty="0"/>
              <a:t> 상속하는 구상클래스에서 내용을 정의한다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 err="1"/>
              <a:t>이로인해</a:t>
            </a:r>
            <a:r>
              <a:rPr lang="ko-KR" altLang="en-US" dirty="0"/>
              <a:t> 부모클래스는 실제로 어떤 객체를 생성해서 </a:t>
            </a:r>
            <a:r>
              <a:rPr lang="ko-KR" altLang="en-US" dirty="0" err="1"/>
              <a:t>반환받는지에</a:t>
            </a:r>
            <a:r>
              <a:rPr lang="ko-KR" altLang="en-US" dirty="0"/>
              <a:t> 대한 내용을 전혀 모르게 사용할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78564A-BE4C-4B04-A271-CBAA2A126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27127"/>
            <a:ext cx="4467225" cy="1762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3F64CF-0F1F-471C-B04C-E7619B5AA4F0}"/>
              </a:ext>
            </a:extLst>
          </p:cNvPr>
          <p:cNvSpPr txBox="1"/>
          <p:nvPr/>
        </p:nvSpPr>
        <p:spPr>
          <a:xfrm>
            <a:off x="6070738" y="5589252"/>
            <a:ext cx="449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</a:t>
            </a:r>
            <a:r>
              <a:rPr lang="ko-KR" altLang="en-US" dirty="0" err="1"/>
              <a:t>팩토리</a:t>
            </a:r>
            <a:r>
              <a:rPr lang="ko-KR" altLang="en-US" dirty="0"/>
              <a:t> 메소드 패턴의 </a:t>
            </a:r>
            <a:r>
              <a:rPr lang="en-US" altLang="ko-KR" dirty="0"/>
              <a:t>Class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64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9615D-8BA6-46EB-B020-62AD07C3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10112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/>
              <a:t>추상 </a:t>
            </a:r>
            <a:r>
              <a:rPr lang="ko-KR" altLang="en-US" sz="5400" dirty="0" err="1"/>
              <a:t>팩토리</a:t>
            </a:r>
            <a:r>
              <a:rPr lang="en-US" altLang="ko-KR" sz="5400" dirty="0"/>
              <a:t>(Abstract Factory)</a:t>
            </a:r>
            <a:endParaRPr lang="ko-KR" altLang="en-US" sz="54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6942630-B531-4F09-9F62-8F7803A5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86855"/>
            <a:ext cx="9601200" cy="469346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추상 </a:t>
            </a:r>
            <a:r>
              <a:rPr lang="ko-KR" altLang="en-US" dirty="0" err="1"/>
              <a:t>팩토리</a:t>
            </a:r>
            <a:r>
              <a:rPr lang="ko-KR" altLang="en-US" dirty="0"/>
              <a:t> 패턴은 서로 연관된 객체의 군을 생성하기 위한 패턴으로</a:t>
            </a:r>
            <a:r>
              <a:rPr lang="en-US" altLang="ko-KR" dirty="0"/>
              <a:t>, </a:t>
            </a:r>
            <a:r>
              <a:rPr lang="ko-KR" altLang="en-US" dirty="0"/>
              <a:t>여러 객체를 만들기위한 인터페이스를 제공한다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실제로 객체들의 생성은 구상클래스에서 이뤄지며</a:t>
            </a:r>
            <a:r>
              <a:rPr lang="en-US" altLang="ko-KR" dirty="0"/>
              <a:t>, </a:t>
            </a:r>
            <a:r>
              <a:rPr lang="ko-KR" altLang="en-US" dirty="0"/>
              <a:t>사용자는 실제로 생성되는 방법에 대해서는 모르고</a:t>
            </a:r>
            <a:r>
              <a:rPr lang="en-US" altLang="ko-KR" dirty="0"/>
              <a:t>, </a:t>
            </a:r>
            <a:r>
              <a:rPr lang="ko-KR" altLang="en-US" dirty="0"/>
              <a:t>구상클래스에서 생성되는 제품군 객체들을 사용할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 err="1"/>
              <a:t>팩토리</a:t>
            </a:r>
            <a:r>
              <a:rPr lang="ko-KR" altLang="en-US" dirty="0"/>
              <a:t> 메소드 패턴과는 다르게 객체의 그룹을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추상화하여</a:t>
            </a:r>
            <a:r>
              <a:rPr lang="ko-KR" altLang="en-US" dirty="0"/>
              <a:t> 서로 의존적인 객체들을 생성한다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는것이</a:t>
            </a:r>
            <a:r>
              <a:rPr lang="ko-KR" altLang="en-US" dirty="0"/>
              <a:t> </a:t>
            </a:r>
            <a:r>
              <a:rPr lang="ko-KR" altLang="en-US" dirty="0" err="1"/>
              <a:t>다른점이다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3F64CF-0F1F-471C-B04C-E7619B5AA4F0}"/>
              </a:ext>
            </a:extLst>
          </p:cNvPr>
          <p:cNvSpPr txBox="1"/>
          <p:nvPr/>
        </p:nvSpPr>
        <p:spPr>
          <a:xfrm>
            <a:off x="6535010" y="6365506"/>
            <a:ext cx="449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△추상 </a:t>
            </a:r>
            <a:r>
              <a:rPr lang="ko-KR" altLang="en-US" dirty="0" err="1"/>
              <a:t>팩토리</a:t>
            </a:r>
            <a:r>
              <a:rPr lang="ko-KR" altLang="en-US" dirty="0"/>
              <a:t> 패턴의 </a:t>
            </a:r>
            <a:r>
              <a:rPr lang="en-US" altLang="ko-KR" dirty="0"/>
              <a:t>Class Diagram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382908-6C50-4683-91CC-6555CBE85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711" y="3289300"/>
            <a:ext cx="4383087" cy="305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0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9615D-8BA6-46EB-B020-62AD07C3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10112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 err="1"/>
              <a:t>장식자</a:t>
            </a:r>
            <a:r>
              <a:rPr lang="en-US" altLang="ko-KR" sz="5400" dirty="0"/>
              <a:t>(Decorator)</a:t>
            </a:r>
            <a:endParaRPr lang="ko-KR" altLang="en-US" sz="54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6942630-B531-4F09-9F62-8F7803A5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86856"/>
            <a:ext cx="9601200" cy="115635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/>
              <a:t>데코레이터</a:t>
            </a:r>
            <a:r>
              <a:rPr lang="ko-KR" altLang="en-US" dirty="0"/>
              <a:t> 패턴은 객체의 추가적인 요건을 동적으로 추가한다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객체의 구상 구성요소를 감싸주는 </a:t>
            </a:r>
            <a:r>
              <a:rPr lang="ko-KR" altLang="en-US" dirty="0" err="1"/>
              <a:t>데코레이터를</a:t>
            </a:r>
            <a:r>
              <a:rPr lang="ko-KR" altLang="en-US" dirty="0"/>
              <a:t> 사용함으로써</a:t>
            </a:r>
            <a:r>
              <a:rPr lang="en-US" altLang="ko-KR" dirty="0"/>
              <a:t>, </a:t>
            </a:r>
            <a:r>
              <a:rPr lang="ko-KR" altLang="en-US" dirty="0"/>
              <a:t>상속을 통해 객체를 확장하는 것 보다 더 간단하게 객체를 구성할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3F64CF-0F1F-471C-B04C-E7619B5AA4F0}"/>
              </a:ext>
            </a:extLst>
          </p:cNvPr>
          <p:cNvSpPr txBox="1"/>
          <p:nvPr/>
        </p:nvSpPr>
        <p:spPr>
          <a:xfrm>
            <a:off x="7162858" y="6365506"/>
            <a:ext cx="449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</a:t>
            </a:r>
            <a:r>
              <a:rPr lang="ko-KR" altLang="en-US" dirty="0" err="1"/>
              <a:t>데코레이터</a:t>
            </a:r>
            <a:r>
              <a:rPr lang="en-US" altLang="ko-KR" dirty="0"/>
              <a:t> </a:t>
            </a:r>
            <a:r>
              <a:rPr lang="ko-KR" altLang="en-US" dirty="0"/>
              <a:t>패턴의 </a:t>
            </a:r>
            <a:r>
              <a:rPr lang="en-US" altLang="ko-KR" dirty="0"/>
              <a:t>Class Diagram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EDEAF59-D13B-476D-AE3B-A3D54D308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874" y="2943211"/>
            <a:ext cx="4818456" cy="34222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696328-3C1A-4963-88BA-FC8E7228F801}"/>
              </a:ext>
            </a:extLst>
          </p:cNvPr>
          <p:cNvSpPr txBox="1"/>
          <p:nvPr/>
        </p:nvSpPr>
        <p:spPr>
          <a:xfrm>
            <a:off x="1371600" y="2841610"/>
            <a:ext cx="55139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데코레이터</a:t>
            </a:r>
            <a:r>
              <a:rPr lang="ko-KR" altLang="en-US" sz="2000" dirty="0"/>
              <a:t> 의 형식은 클래스가 감싸고 있는 클래스의 형식을 반영하지만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데코레이터</a:t>
            </a:r>
            <a:r>
              <a:rPr lang="ko-KR" altLang="en-US" sz="2000" dirty="0"/>
              <a:t> 안에 있는 객체들을 기존 코드를 수정하지않고 새로운 행동을 정의하는 것도 가능하다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너무 많은 요소들을 </a:t>
            </a:r>
            <a:r>
              <a:rPr lang="ko-KR" altLang="en-US" sz="2000" dirty="0" err="1"/>
              <a:t>데코레이터로</a:t>
            </a:r>
            <a:r>
              <a:rPr lang="ko-KR" altLang="en-US" sz="2000" dirty="0"/>
              <a:t> 감싸게 되면</a:t>
            </a:r>
            <a:r>
              <a:rPr lang="en-US" altLang="ko-KR" sz="2000" dirty="0"/>
              <a:t>,</a:t>
            </a:r>
          </a:p>
          <a:p>
            <a:r>
              <a:rPr lang="ko-KR" altLang="en-US" sz="2000" dirty="0"/>
              <a:t>현재 클라이언트는 그 안에 어떤 객체들이 있는지 파악하기가 어려우며</a:t>
            </a:r>
            <a:r>
              <a:rPr lang="en-US" altLang="ko-KR" sz="2000" dirty="0"/>
              <a:t>, </a:t>
            </a:r>
            <a:r>
              <a:rPr lang="ko-KR" altLang="en-US" sz="2000" dirty="0"/>
              <a:t>자잘한 객체들이 많아 짐으로써</a:t>
            </a:r>
            <a:r>
              <a:rPr lang="en-US" altLang="ko-KR" sz="2000" dirty="0"/>
              <a:t>, </a:t>
            </a:r>
            <a:r>
              <a:rPr lang="ko-KR" altLang="en-US" sz="2000" dirty="0"/>
              <a:t>코드가 필요 이상으로 복잡해 질 수도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43019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9615D-8BA6-46EB-B020-62AD07C3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10112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 err="1"/>
              <a:t>적응자</a:t>
            </a:r>
            <a:r>
              <a:rPr lang="en-US" altLang="ko-KR" sz="5400" dirty="0"/>
              <a:t>(Adapter)</a:t>
            </a:r>
            <a:endParaRPr lang="ko-KR" altLang="en-US" sz="54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6942630-B531-4F09-9F62-8F7803A5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86856"/>
            <a:ext cx="9601200" cy="457865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어댑터 패턴은 한 클래스의 인터페이스를 클라이언트에서 사용하고자 하는 다른 인터페이스로 변환한다</a:t>
            </a:r>
            <a:r>
              <a:rPr lang="en-US" altLang="ko-KR" dirty="0"/>
              <a:t>. </a:t>
            </a:r>
            <a:r>
              <a:rPr lang="ko-KR" altLang="en-US" dirty="0"/>
              <a:t>어댑터를 통해 인터페이스가 달라서 같이 사용할 수 없는 클래스를 연결해서 쓸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어댑터 패턴은 두 종류가 있는데</a:t>
            </a:r>
            <a:r>
              <a:rPr lang="en-US" altLang="ko-KR" dirty="0"/>
              <a:t>, </a:t>
            </a:r>
            <a:r>
              <a:rPr lang="ko-KR" altLang="en-US" dirty="0"/>
              <a:t>하나는 클래스 어댑터 패턴이고</a:t>
            </a:r>
            <a:r>
              <a:rPr lang="en-US" altLang="ko-KR" dirty="0"/>
              <a:t>, </a:t>
            </a:r>
            <a:r>
              <a:rPr lang="ko-KR" altLang="en-US" dirty="0"/>
              <a:t>다른 하나는 객체 어댑터 패턴이 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클래스 어댑터 패턴은 어댑터 패턴을 다중 상속을 활용하여 구성하는 방식이고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객체 어댑터 패턴은 </a:t>
            </a:r>
            <a:r>
              <a:rPr lang="en-US" altLang="ko-KR" dirty="0" err="1"/>
              <a:t>Adaptee</a:t>
            </a:r>
            <a:r>
              <a:rPr lang="ko-KR" altLang="en-US" dirty="0"/>
              <a:t>을 객체구성을 통해 만든 구조이다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3F64CF-0F1F-471C-B04C-E7619B5AA4F0}"/>
              </a:ext>
            </a:extLst>
          </p:cNvPr>
          <p:cNvSpPr txBox="1"/>
          <p:nvPr/>
        </p:nvSpPr>
        <p:spPr>
          <a:xfrm>
            <a:off x="1227015" y="6162306"/>
            <a:ext cx="449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△클래스 어댑터패턴의 </a:t>
            </a:r>
            <a:r>
              <a:rPr lang="en-US" altLang="ko-KR" dirty="0"/>
              <a:t>Class Diagram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E6DC11C-8584-4837-AE72-100048AE3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719" y="4338394"/>
            <a:ext cx="3569081" cy="176669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8662FF8-0512-47F2-9788-DB047A6CE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063" y="4338393"/>
            <a:ext cx="4416737" cy="17666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0866A31-7931-4511-BE17-317806D0263F}"/>
              </a:ext>
            </a:extLst>
          </p:cNvPr>
          <p:cNvSpPr txBox="1"/>
          <p:nvPr/>
        </p:nvSpPr>
        <p:spPr>
          <a:xfrm>
            <a:off x="6518187" y="6162306"/>
            <a:ext cx="449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△객체 어댑터패턴의 </a:t>
            </a:r>
            <a:r>
              <a:rPr lang="en-US" altLang="ko-KR" dirty="0"/>
              <a:t>Class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928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9615D-8BA6-46EB-B020-62AD07C3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10112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/>
              <a:t>프록시</a:t>
            </a:r>
            <a:r>
              <a:rPr lang="en-US" altLang="ko-KR" sz="5400" dirty="0"/>
              <a:t>(Proxy)</a:t>
            </a:r>
            <a:endParaRPr lang="ko-KR" altLang="en-US" sz="54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6942630-B531-4F09-9F62-8F7803A5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86856"/>
            <a:ext cx="9601200" cy="212474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프록시 패턴은 어떤 객체에 대한 접근을 제어하기 위한 용도로 대리인이나 대변인에 해당하는 객체를 제공하는 패턴이다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프록시 패턴은 원격 프록시</a:t>
            </a:r>
            <a:r>
              <a:rPr lang="en-US" altLang="ko-KR" dirty="0"/>
              <a:t>, </a:t>
            </a:r>
            <a:r>
              <a:rPr lang="ko-KR" altLang="en-US" dirty="0"/>
              <a:t>가상 프록시</a:t>
            </a:r>
            <a:r>
              <a:rPr lang="en-US" altLang="ko-KR" dirty="0"/>
              <a:t>, </a:t>
            </a:r>
            <a:r>
              <a:rPr lang="ko-KR" altLang="en-US" dirty="0"/>
              <a:t>보호 프록시로 나눌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원격 프록시는 프록시의 메소드를 호출하면 그 호출이 네트워크를 통해 원격 객체의 메소드가 호출된다</a:t>
            </a:r>
            <a:r>
              <a:rPr lang="en-US" altLang="ko-KR" dirty="0"/>
              <a:t>. </a:t>
            </a:r>
            <a:r>
              <a:rPr lang="ko-KR" altLang="en-US" dirty="0"/>
              <a:t>그리고 그 결과가 다시 프록시를 거쳐서 클라이언트에게 전달이 되는 형태이다</a:t>
            </a:r>
            <a:r>
              <a:rPr lang="en-US" altLang="ko-KR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66A31-7931-4511-BE17-317806D0263F}"/>
              </a:ext>
            </a:extLst>
          </p:cNvPr>
          <p:cNvSpPr txBox="1"/>
          <p:nvPr/>
        </p:nvSpPr>
        <p:spPr>
          <a:xfrm>
            <a:off x="6518187" y="6162306"/>
            <a:ext cx="449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△프록시 패턴의 </a:t>
            </a:r>
            <a:r>
              <a:rPr lang="en-US" altLang="ko-KR" dirty="0"/>
              <a:t>Class Diagram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4C0B05-3FE1-4472-916F-6CF591F54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5" y="3735138"/>
            <a:ext cx="4181475" cy="2333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220525-C73F-47DA-859C-BBA011AA9299}"/>
              </a:ext>
            </a:extLst>
          </p:cNvPr>
          <p:cNvSpPr txBox="1"/>
          <p:nvPr/>
        </p:nvSpPr>
        <p:spPr>
          <a:xfrm>
            <a:off x="1371600" y="3873500"/>
            <a:ext cx="51530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가상 프록시는 생성하는 데 많은 비용이 드는 객체를 대신하는 역할을 맡는다</a:t>
            </a:r>
            <a:r>
              <a:rPr lang="en-US" altLang="ko-KR" sz="2000" dirty="0"/>
              <a:t>. </a:t>
            </a:r>
            <a:r>
              <a:rPr lang="ko-KR" altLang="en-US" sz="2000" dirty="0"/>
              <a:t>진짜 객체가 필요하게 되기 전까지 객체의 생성을 미루게 해 주는 기능을 제공한다</a:t>
            </a:r>
            <a:r>
              <a:rPr lang="en-US" altLang="ko-KR" sz="2000" dirty="0"/>
              <a:t>. </a:t>
            </a:r>
            <a:r>
              <a:rPr lang="ko-KR" altLang="en-US" sz="2000" dirty="0"/>
              <a:t>객체생성이 완료되면 </a:t>
            </a:r>
            <a:r>
              <a:rPr lang="en-US" altLang="ko-KR" sz="2000" dirty="0" err="1"/>
              <a:t>RealSubject</a:t>
            </a:r>
            <a:r>
              <a:rPr lang="ko-KR" altLang="en-US" sz="2000" dirty="0"/>
              <a:t>에 요청을 </a:t>
            </a:r>
            <a:r>
              <a:rPr lang="ko-KR" altLang="en-US" sz="2000" dirty="0" err="1"/>
              <a:t>직접전달한다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보호 프록시는 호출하는 쪽의 권한에 따라서 객체에 있는 메소드의 대한 접근을 제어한다</a:t>
            </a:r>
            <a:r>
              <a:rPr lang="en-US" altLang="ko-KR" sz="2000"/>
              <a:t>.</a:t>
            </a:r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7036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9615D-8BA6-46EB-B020-62AD07C3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10112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5400" dirty="0"/>
              <a:t>책임 연쇄</a:t>
            </a:r>
            <a:r>
              <a:rPr lang="en-US" altLang="ko-KR" sz="5400" dirty="0"/>
              <a:t>(Chain of Responsibility)</a:t>
            </a:r>
            <a:endParaRPr lang="ko-KR" altLang="en-US" sz="54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6942630-B531-4F09-9F62-8F7803A5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61021"/>
            <a:ext cx="9601200" cy="2124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책임연쇄 패턴은 요청을 처리할 수 있는 기회를 하나 이상의 객체에게 부여함으로써 요청하는 객체와 처리하는 객체사이의 결합도를 없애는 패턴이다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메시지 송신자는 메시지를 처리해야 할 개체가 속한 집합체에 메시지를 전달하고 처리하게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특정 개체에게 메시지가 전달되면 그 객체는 자신이 처리 할 수 있는지 확인을 하고</a:t>
            </a:r>
            <a:r>
              <a:rPr lang="en-US" altLang="ko-KR" dirty="0"/>
              <a:t>, </a:t>
            </a:r>
            <a:r>
              <a:rPr lang="ko-KR" altLang="en-US" dirty="0"/>
              <a:t>자신이 처리할 수 있으면 처리를 하고</a:t>
            </a:r>
            <a:r>
              <a:rPr lang="en-US" altLang="ko-KR" dirty="0"/>
              <a:t>, </a:t>
            </a:r>
            <a:r>
              <a:rPr lang="ko-KR" altLang="en-US" dirty="0"/>
              <a:t>그렇지 않으면 다음 개체에게 메시지를 전달하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66A31-7931-4511-BE17-317806D0263F}"/>
              </a:ext>
            </a:extLst>
          </p:cNvPr>
          <p:cNvSpPr txBox="1"/>
          <p:nvPr/>
        </p:nvSpPr>
        <p:spPr>
          <a:xfrm>
            <a:off x="6518187" y="6162306"/>
            <a:ext cx="449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△책임연쇄 패턴의 </a:t>
            </a:r>
            <a:r>
              <a:rPr lang="en-US" altLang="ko-KR" dirty="0"/>
              <a:t>Class Diagram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220525-C73F-47DA-859C-BBA011AA9299}"/>
              </a:ext>
            </a:extLst>
          </p:cNvPr>
          <p:cNvSpPr txBox="1"/>
          <p:nvPr/>
        </p:nvSpPr>
        <p:spPr>
          <a:xfrm>
            <a:off x="1371600" y="3747665"/>
            <a:ext cx="53647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는 형태이다</a:t>
            </a:r>
            <a:r>
              <a:rPr lang="en-US" altLang="ko-KR" sz="2000" dirty="0"/>
              <a:t>. </a:t>
            </a:r>
            <a:r>
              <a:rPr lang="ko-KR" altLang="en-US" sz="2000" dirty="0"/>
              <a:t>책임 연쇄 패턴은 다음의 경우에 사용한다</a:t>
            </a:r>
            <a:r>
              <a:rPr lang="en-US" altLang="ko-KR" sz="20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하나 이상의 객체가 요청을 처리해야 하고</a:t>
            </a:r>
            <a:r>
              <a:rPr lang="en-US" altLang="ko-KR" sz="2000" dirty="0"/>
              <a:t>, </a:t>
            </a:r>
            <a:r>
              <a:rPr lang="ko-KR" altLang="en-US" sz="2000" dirty="0"/>
              <a:t>그 요청 처리자 중 어떤 것이 </a:t>
            </a:r>
            <a:r>
              <a:rPr lang="ko-KR" altLang="en-US" sz="2000" dirty="0" err="1"/>
              <a:t>선행자</a:t>
            </a:r>
            <a:r>
              <a:rPr lang="ko-KR" altLang="en-US" sz="2000" dirty="0"/>
              <a:t> 인지 모를 때</a:t>
            </a:r>
            <a:r>
              <a:rPr lang="en-US" altLang="ko-KR" sz="2000" dirty="0"/>
              <a:t>,</a:t>
            </a:r>
            <a:r>
              <a:rPr lang="ko-KR" altLang="en-US" sz="2000" dirty="0"/>
              <a:t> 처리자가 자동으로 확정된다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메시지를 받을 객체를 명시하지 않은 채 여러 객체 중 하나에게 처리를 요청하고 싶을 때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요청을 처리할 수 있는 객체 집합이 동적으로 정의되어야 할 때</a:t>
            </a:r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FC3D87-5C6C-4088-8D77-9DE9F2CC6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810" y="3890629"/>
            <a:ext cx="3303679" cy="224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9615D-8BA6-46EB-B020-62AD07C3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10112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/>
              <a:t>명령</a:t>
            </a:r>
            <a:r>
              <a:rPr lang="en-US" altLang="ko-KR" sz="5400" dirty="0"/>
              <a:t>(Command)</a:t>
            </a:r>
            <a:endParaRPr lang="ko-KR" altLang="en-US" sz="54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6942630-B531-4F09-9F62-8F7803A5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61020"/>
            <a:ext cx="9601200" cy="2441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명령 패턴은 요구 사항을 객체로 캡슐화 할 수 있으며</a:t>
            </a:r>
            <a:r>
              <a:rPr lang="en-US" altLang="ko-KR" dirty="0"/>
              <a:t>, </a:t>
            </a:r>
            <a:r>
              <a:rPr lang="ko-KR" altLang="en-US" dirty="0"/>
              <a:t>매개변수를 써서 여러 가지 다른 요구 사항을 집어넣을 수도 있다</a:t>
            </a:r>
            <a:r>
              <a:rPr lang="en-US" altLang="ko-KR" dirty="0"/>
              <a:t>. </a:t>
            </a:r>
            <a:r>
              <a:rPr lang="ko-KR" altLang="en-US" dirty="0"/>
              <a:t>또한 요청 내역을 저장하거나 로그로 기록할 수 있으며</a:t>
            </a:r>
            <a:r>
              <a:rPr lang="en-US" altLang="ko-KR" dirty="0"/>
              <a:t>, </a:t>
            </a:r>
            <a:r>
              <a:rPr lang="ko-KR" altLang="en-US" dirty="0"/>
              <a:t>작업취소 기능도 지원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사용자는 구상 커맨드 객체를 만든 후</a:t>
            </a:r>
            <a:r>
              <a:rPr lang="en-US" altLang="ko-KR" dirty="0"/>
              <a:t>, </a:t>
            </a:r>
            <a:r>
              <a:rPr lang="ko-KR" altLang="en-US" dirty="0"/>
              <a:t>이를 수신자로 지정한다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Invoker </a:t>
            </a:r>
            <a:r>
              <a:rPr lang="ko-KR" altLang="en-US" dirty="0"/>
              <a:t>클래스는 구상 커맨드 객체를 저장하고</a:t>
            </a:r>
            <a:r>
              <a:rPr lang="en-US" altLang="ko-KR" dirty="0"/>
              <a:t>, </a:t>
            </a:r>
            <a:r>
              <a:rPr lang="ko-KR" altLang="en-US" dirty="0"/>
              <a:t>커맨드에 정의된 </a:t>
            </a:r>
            <a:r>
              <a:rPr lang="en-US" altLang="ko-KR" dirty="0"/>
              <a:t>Execute </a:t>
            </a:r>
            <a:r>
              <a:rPr lang="ko-KR" altLang="en-US" dirty="0"/>
              <a:t>함수를 호출하여 요청을 발생시킨다</a:t>
            </a:r>
            <a:r>
              <a:rPr lang="en-US" altLang="ko-KR" dirty="0"/>
              <a:t>. </a:t>
            </a:r>
            <a:r>
              <a:rPr lang="ko-KR" altLang="en-US" dirty="0"/>
              <a:t>이 때 명령을 저장하였다가 필요하다면 취소 명령으로 다시 되돌릴 수 있다</a:t>
            </a:r>
            <a:r>
              <a:rPr lang="en-US" altLang="ko-KR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66A31-7931-4511-BE17-317806D0263F}"/>
              </a:ext>
            </a:extLst>
          </p:cNvPr>
          <p:cNvSpPr txBox="1"/>
          <p:nvPr/>
        </p:nvSpPr>
        <p:spPr>
          <a:xfrm>
            <a:off x="6742769" y="5834479"/>
            <a:ext cx="449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△명령패턴의 </a:t>
            </a:r>
            <a:r>
              <a:rPr lang="en-US" altLang="ko-KR" dirty="0"/>
              <a:t>Class Diagram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2912B6-65BD-4AC0-821A-261D56738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997" y="4035105"/>
            <a:ext cx="5118032" cy="17993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B3E4D4-D9F2-4CA6-A3B2-098344520BA7}"/>
              </a:ext>
            </a:extLst>
          </p:cNvPr>
          <p:cNvSpPr txBox="1"/>
          <p:nvPr/>
        </p:nvSpPr>
        <p:spPr>
          <a:xfrm>
            <a:off x="1371600" y="4035105"/>
            <a:ext cx="50583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구상 커맨드 객체는 </a:t>
            </a:r>
            <a:r>
              <a:rPr lang="en-US" altLang="ko-KR" sz="2000" dirty="0"/>
              <a:t>Invoker</a:t>
            </a:r>
            <a:r>
              <a:rPr lang="ko-KR" altLang="en-US" sz="2000" dirty="0"/>
              <a:t>의 </a:t>
            </a:r>
            <a:r>
              <a:rPr lang="en-US" altLang="ko-KR" sz="2000" dirty="0"/>
              <a:t>Execute</a:t>
            </a:r>
            <a:r>
              <a:rPr lang="ko-KR" altLang="en-US" sz="2000" dirty="0"/>
              <a:t>가 호출 되면 실제 처리할 객체인 </a:t>
            </a:r>
            <a:r>
              <a:rPr lang="en-US" altLang="ko-KR" sz="2000" dirty="0"/>
              <a:t>Receiver</a:t>
            </a:r>
            <a:r>
              <a:rPr lang="ko-KR" altLang="en-US" sz="2000" dirty="0"/>
              <a:t>에 정의된 연산을 호출한다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이를 통해 연산을 호출하는 객체와 연산 수행 방법을 구현하는 객체를 분리 할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79787309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430</TotalTime>
  <Words>1155</Words>
  <Application>Microsoft Office PowerPoint</Application>
  <PresentationFormat>와이드스크린</PresentationFormat>
  <Paragraphs>82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돋움</vt:lpstr>
      <vt:lpstr>Arial</vt:lpstr>
      <vt:lpstr>Franklin Gothic Book</vt:lpstr>
      <vt:lpstr>자르기</vt:lpstr>
      <vt:lpstr>DESIGN Pattern</vt:lpstr>
      <vt:lpstr>패턴의 종류</vt:lpstr>
      <vt:lpstr>팩토리 메소드(Factory Method)</vt:lpstr>
      <vt:lpstr>추상 팩토리(Abstract Factory)</vt:lpstr>
      <vt:lpstr>장식자(Decorator)</vt:lpstr>
      <vt:lpstr>적응자(Adapter)</vt:lpstr>
      <vt:lpstr>프록시(Proxy)</vt:lpstr>
      <vt:lpstr>책임 연쇄(Chain of Responsibility)</vt:lpstr>
      <vt:lpstr>명령(Command)</vt:lpstr>
      <vt:lpstr>감시자(Observer)</vt:lpstr>
      <vt:lpstr>상태(State)</vt:lpstr>
      <vt:lpstr>전략(Strategy)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36</dc:creator>
  <cp:lastModifiedBy>a</cp:lastModifiedBy>
  <cp:revision>37</cp:revision>
  <dcterms:created xsi:type="dcterms:W3CDTF">2018-09-12T09:03:19Z</dcterms:created>
  <dcterms:modified xsi:type="dcterms:W3CDTF">2018-09-13T20:01:56Z</dcterms:modified>
</cp:coreProperties>
</file>