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  <p:sldMasterId id="2147483677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81" r:id="rId7"/>
    <p:sldId id="275" r:id="rId8"/>
    <p:sldId id="276" r:id="rId9"/>
    <p:sldId id="277" r:id="rId10"/>
    <p:sldId id="278" r:id="rId11"/>
    <p:sldId id="279" r:id="rId12"/>
    <p:sldId id="280" r:id="rId13"/>
    <p:sldId id="282" r:id="rId14"/>
    <p:sldId id="274" r:id="rId15"/>
  </p:sldIdLst>
  <p:sldSz cx="12192000" cy="6858000"/>
  <p:notesSz cx="6858000" cy="9144000"/>
  <p:embeddedFontLst>
    <p:embeddedFont>
      <p:font typeface="Consolas" panose="020B0609020204030204" pitchFamily="49" charset="0"/>
      <p:regular r:id="rId17"/>
      <p:bold r:id="rId18"/>
      <p:italic r:id="rId19"/>
      <p:boldItalic r:id="rId20"/>
    </p:embeddedFont>
    <p:embeddedFont>
      <p:font typeface="Economica" panose="020B0604020202020204" charset="0"/>
      <p:regular r:id="rId21"/>
      <p:bold r:id="rId22"/>
      <p:italic r:id="rId23"/>
      <p:boldItalic r:id="rId24"/>
    </p:embeddedFont>
    <p:embeddedFont>
      <p:font typeface="Open Sans" panose="020B0606030504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068007-A9A1-4051-84D1-CD53C4182A4C}">
  <a:tblStyle styleId="{42068007-A9A1-4051-84D1-CD53C4182A4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5dab5da6f8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15dab5da6f8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45742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5dab5da6f8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15dab5da6f8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04114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5dab5da6f8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9" name="Google Shape;139;g15dab5da6f8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7475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5dab5da6f8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g15dab5da6f8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5dab5da6f8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15dab5da6f8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5dab5da6f8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15dab5da6f8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5dab5da6f8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15dab5da6f8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5dab5da6f8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15dab5da6f8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8286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5dab5da6f8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15dab5da6f8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2710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5dab5da6f8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15dab5da6f8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6946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5dab5da6f8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15dab5da6f8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0295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5dab5da6f8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15dab5da6f8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2536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jp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27615" y="5899686"/>
            <a:ext cx="3736771" cy="658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ustom Layout">
  <p:cSld name="2_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641" y="6388925"/>
            <a:ext cx="1974840" cy="347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/>
          <p:nvPr/>
        </p:nvSpPr>
        <p:spPr>
          <a:xfrm>
            <a:off x="3658683" y="1008933"/>
            <a:ext cx="1442131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3" name="Google Shape;63;p17"/>
          <p:cNvSpPr/>
          <p:nvPr/>
        </p:nvSpPr>
        <p:spPr>
          <a:xfrm rot="10800000">
            <a:off x="7091169" y="4355671"/>
            <a:ext cx="1442131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4" name="Google Shape;64;p17"/>
          <p:cNvSpPr txBox="1">
            <a:spLocks noGrp="1"/>
          </p:cNvSpPr>
          <p:nvPr>
            <p:ph type="ctrTitle"/>
          </p:nvPr>
        </p:nvSpPr>
        <p:spPr>
          <a:xfrm>
            <a:off x="4059600" y="1925674"/>
            <a:ext cx="4072800" cy="2049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subTitle" idx="1"/>
          </p:nvPr>
        </p:nvSpPr>
        <p:spPr>
          <a:xfrm>
            <a:off x="4059600" y="4155440"/>
            <a:ext cx="4072800" cy="93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/>
          <p:nvPr/>
        </p:nvSpPr>
        <p:spPr>
          <a:xfrm flipH="1">
            <a:off x="10127953" y="613633"/>
            <a:ext cx="1442131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9" name="Google Shape;69;p18"/>
          <p:cNvSpPr/>
          <p:nvPr/>
        </p:nvSpPr>
        <p:spPr>
          <a:xfrm rot="10800000" flipH="1">
            <a:off x="621900" y="4744471"/>
            <a:ext cx="1442131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1031600" y="2408600"/>
            <a:ext cx="10128900" cy="2040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415600" y="1633633"/>
            <a:ext cx="11360700" cy="4472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body" idx="1"/>
          </p:nvPr>
        </p:nvSpPr>
        <p:spPr>
          <a:xfrm>
            <a:off x="415600" y="1633633"/>
            <a:ext cx="5333100" cy="4472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body" idx="2"/>
          </p:nvPr>
        </p:nvSpPr>
        <p:spPr>
          <a:xfrm>
            <a:off x="6443200" y="1633633"/>
            <a:ext cx="5333100" cy="4472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 txBox="1">
            <a:spLocks noGrp="1"/>
          </p:cNvSpPr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415600" y="1865867"/>
            <a:ext cx="3744000" cy="3713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78384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/>
          <p:nvPr/>
        </p:nvSpPr>
        <p:spPr>
          <a:xfrm>
            <a:off x="6096000" y="-33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5" name="Google Shape;95;p24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6" name="Google Shape;96;p24"/>
          <p:cNvSpPr txBox="1">
            <a:spLocks noGrp="1"/>
          </p:cNvSpPr>
          <p:nvPr>
            <p:ph type="title"/>
          </p:nvPr>
        </p:nvSpPr>
        <p:spPr>
          <a:xfrm>
            <a:off x="354000" y="1239033"/>
            <a:ext cx="5393700" cy="2381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24"/>
          <p:cNvSpPr txBox="1">
            <a:spLocks noGrp="1"/>
          </p:cNvSpPr>
          <p:nvPr>
            <p:ph type="subTitle" idx="1"/>
          </p:nvPr>
        </p:nvSpPr>
        <p:spPr>
          <a:xfrm>
            <a:off x="354000" y="3692001"/>
            <a:ext cx="5393700" cy="209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98" name="Google Shape;98;p24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2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>
            <a:spLocks noGrp="1"/>
          </p:cNvSpPr>
          <p:nvPr>
            <p:ph type="body" idx="1"/>
          </p:nvPr>
        </p:nvSpPr>
        <p:spPr>
          <a:xfrm>
            <a:off x="426000" y="5625233"/>
            <a:ext cx="7998300" cy="79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102" name="Google Shape;102;p2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6"/>
          <p:cNvSpPr txBox="1">
            <a:spLocks noGrp="1"/>
          </p:cNvSpPr>
          <p:nvPr>
            <p:ph type="title" hasCustomPrompt="1"/>
          </p:nvPr>
        </p:nvSpPr>
        <p:spPr>
          <a:xfrm>
            <a:off x="415600" y="1276167"/>
            <a:ext cx="11360700" cy="283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6" name="Google Shape;106;p26"/>
          <p:cNvSpPr txBox="1">
            <a:spLocks noGrp="1"/>
          </p:cNvSpPr>
          <p:nvPr>
            <p:ph type="body" idx="1"/>
          </p:nvPr>
        </p:nvSpPr>
        <p:spPr>
          <a:xfrm>
            <a:off x="415600" y="4216000"/>
            <a:ext cx="11360700" cy="142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07" name="Google Shape;107;p2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27615" y="5899686"/>
            <a:ext cx="3736771" cy="658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60229" y="5777654"/>
            <a:ext cx="3736771" cy="658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9" descr="Bear SVG popular svg animal svg Cricut Clipart Cricut image 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55234" y="0"/>
            <a:ext cx="1336766" cy="1336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ustom Layout">
  <p:cSld name="2_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641" y="6388925"/>
            <a:ext cx="1974840" cy="347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 txBox="1">
            <a:spLocks noGrp="1"/>
          </p:cNvSpPr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body" idx="1"/>
          </p:nvPr>
        </p:nvSpPr>
        <p:spPr>
          <a:xfrm>
            <a:off x="415600" y="1633633"/>
            <a:ext cx="113607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○"/>
              <a:defRPr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■"/>
              <a:defRPr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●"/>
              <a:defRPr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○"/>
              <a:defRPr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■"/>
              <a:defRPr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●"/>
              <a:defRPr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○"/>
              <a:defRPr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■"/>
              <a:defRPr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 rtl="0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 rtl="0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 rtl="0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 rtl="0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 rtl="0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 rtl="0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 rtl="0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 rtl="0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 rtl="0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1"/>
          <p:cNvSpPr txBox="1"/>
          <p:nvPr/>
        </p:nvSpPr>
        <p:spPr>
          <a:xfrm>
            <a:off x="1698546" y="503113"/>
            <a:ext cx="9352911" cy="3908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b="0" i="0" u="none" strike="noStrike" cap="none" dirty="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Introduction to Angular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Maisha Binte Rashid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4"/>
          <p:cNvSpPr txBox="1"/>
          <p:nvPr/>
        </p:nvSpPr>
        <p:spPr>
          <a:xfrm>
            <a:off x="2219744" y="235974"/>
            <a:ext cx="8475900" cy="6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82A"/>
              </a:buClr>
              <a:buSzPts val="4400"/>
              <a:buFont typeface="Arial"/>
              <a:buNone/>
            </a:pPr>
            <a:r>
              <a:rPr lang="en-US" sz="4400" b="1" dirty="0">
                <a:solidFill>
                  <a:srgbClr val="1E482A"/>
                </a:solidFill>
              </a:rPr>
              <a:t>Features of Angular</a:t>
            </a:r>
            <a:endParaRPr dirty="0"/>
          </a:p>
        </p:txBody>
      </p:sp>
      <p:sp>
        <p:nvSpPr>
          <p:cNvPr id="142" name="Google Shape;142;p34"/>
          <p:cNvSpPr txBox="1"/>
          <p:nvPr/>
        </p:nvSpPr>
        <p:spPr>
          <a:xfrm>
            <a:off x="2505225" y="1176471"/>
            <a:ext cx="9588452" cy="4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3200" b="1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Services</a:t>
            </a:r>
          </a:p>
          <a:p>
            <a: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❏"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Service class is used to share data across components.</a:t>
            </a:r>
          </a:p>
          <a:p>
            <a: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❏"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uses @Injectable decorator. </a:t>
            </a:r>
          </a:p>
          <a:p>
            <a: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❏"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decorator allows to inject dependencies into classes.  </a:t>
            </a:r>
          </a:p>
          <a:p>
            <a: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❏"/>
            </a:pPr>
            <a:endParaRPr lang="en-US"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60257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4"/>
          <p:cNvSpPr txBox="1"/>
          <p:nvPr/>
        </p:nvSpPr>
        <p:spPr>
          <a:xfrm>
            <a:off x="2219744" y="235974"/>
            <a:ext cx="8475900" cy="6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82A"/>
              </a:buClr>
              <a:buSzPts val="4400"/>
              <a:buFont typeface="Arial"/>
              <a:buNone/>
            </a:pPr>
            <a:r>
              <a:rPr lang="en-US" sz="4400" b="1" dirty="0">
                <a:solidFill>
                  <a:srgbClr val="1E482A"/>
                </a:solidFill>
              </a:rPr>
              <a:t>Disadvantages of Angular</a:t>
            </a:r>
            <a:endParaRPr dirty="0"/>
          </a:p>
        </p:txBody>
      </p:sp>
      <p:sp>
        <p:nvSpPr>
          <p:cNvPr id="142" name="Google Shape;142;p34"/>
          <p:cNvSpPr txBox="1"/>
          <p:nvPr/>
        </p:nvSpPr>
        <p:spPr>
          <a:xfrm>
            <a:off x="2505225" y="1176471"/>
            <a:ext cx="9588452" cy="4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❏"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Difficult to learn for a beginner as there are plethora of basic components. </a:t>
            </a:r>
          </a:p>
          <a:p>
            <a:pPr marL="457200" indent="-3810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Times New Roman"/>
              <a:buChar char="❏"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a complex framework compared to other frontend frameworks. </a:t>
            </a:r>
          </a:p>
          <a:p>
            <a: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❏"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Angular provides limited accessibility of search engine crawlers. </a:t>
            </a:r>
          </a:p>
          <a:p>
            <a: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❏"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Debugging scope is difficult because of 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limited routing. </a:t>
            </a:r>
            <a:endParaRPr lang="en-US" sz="3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❏"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36657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4"/>
          <p:cNvSpPr txBox="1"/>
          <p:nvPr/>
        </p:nvSpPr>
        <p:spPr>
          <a:xfrm>
            <a:off x="2219744" y="235974"/>
            <a:ext cx="8475900" cy="6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82A"/>
              </a:buClr>
              <a:buSzPts val="4400"/>
              <a:buFont typeface="Arial"/>
              <a:buNone/>
            </a:pPr>
            <a:r>
              <a:rPr lang="en-US" sz="4400" b="1" dirty="0">
                <a:solidFill>
                  <a:srgbClr val="1E482A"/>
                </a:solidFill>
              </a:rPr>
              <a:t>Setting up local environment</a:t>
            </a:r>
            <a:endParaRPr dirty="0"/>
          </a:p>
        </p:txBody>
      </p:sp>
      <p:sp>
        <p:nvSpPr>
          <p:cNvPr id="142" name="Google Shape;142;p34"/>
          <p:cNvSpPr txBox="1"/>
          <p:nvPr/>
        </p:nvSpPr>
        <p:spPr>
          <a:xfrm>
            <a:off x="2505225" y="1176470"/>
            <a:ext cx="9588452" cy="5445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❏"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Download node.js </a:t>
            </a:r>
          </a:p>
          <a:p>
            <a: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❏"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Install the Angular CLI</a:t>
            </a:r>
          </a:p>
          <a:p>
            <a: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❏"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 a terminal window to run the command -</a:t>
            </a:r>
          </a:p>
          <a:p>
            <a:pPr marL="76200"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400" b="1" dirty="0" err="1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npm</a:t>
            </a:r>
            <a:r>
              <a:rPr lang="en-US" sz="2400" b="1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install -g @angular/cli</a:t>
            </a:r>
          </a:p>
          <a:p>
            <a:pPr marL="533400" marR="0" lvl="0" indent="-4572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 to the project directory and use the command to run the project</a:t>
            </a:r>
            <a:r>
              <a:rPr lang="en-US" sz="2400" b="1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</a:t>
            </a:r>
          </a:p>
          <a:p>
            <a:pPr marL="76200"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400" b="1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ng serve</a:t>
            </a:r>
          </a:p>
          <a:p>
            <a:pPr marL="533400" marR="0" lvl="0" indent="-4572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create a new  component, use the command –</a:t>
            </a:r>
          </a:p>
          <a:p>
            <a:pPr marL="76200"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400" b="1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ng g c new-component-name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25586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9"/>
          <p:cNvSpPr txBox="1"/>
          <p:nvPr/>
        </p:nvSpPr>
        <p:spPr>
          <a:xfrm>
            <a:off x="2605725" y="2745050"/>
            <a:ext cx="8475900" cy="6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82A"/>
              </a:buClr>
              <a:buSzPts val="4400"/>
              <a:buFont typeface="Arial"/>
              <a:buNone/>
            </a:pPr>
            <a:r>
              <a:rPr lang="en-US" sz="4400" b="1">
                <a:solidFill>
                  <a:srgbClr val="1E482A"/>
                </a:solidFill>
              </a:rPr>
              <a:t>Thank you</a:t>
            </a:r>
            <a:endParaRPr/>
          </a:p>
        </p:txBody>
      </p:sp>
      <p:sp>
        <p:nvSpPr>
          <p:cNvPr id="256" name="Google Shape;256;p49"/>
          <p:cNvSpPr txBox="1"/>
          <p:nvPr/>
        </p:nvSpPr>
        <p:spPr>
          <a:xfrm>
            <a:off x="2505225" y="1146975"/>
            <a:ext cx="8676900" cy="4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2"/>
          <p:cNvSpPr txBox="1"/>
          <p:nvPr/>
        </p:nvSpPr>
        <p:spPr>
          <a:xfrm>
            <a:off x="2160750" y="0"/>
            <a:ext cx="8475900" cy="6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82A"/>
              </a:buClr>
              <a:buSzPts val="4400"/>
              <a:buFont typeface="Arial"/>
              <a:buNone/>
            </a:pPr>
            <a:r>
              <a:rPr lang="en-US" sz="4400" b="1" i="0" u="none" strike="noStrike" cap="none">
                <a:solidFill>
                  <a:srgbClr val="1E482A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/>
          </a:p>
        </p:txBody>
      </p:sp>
      <p:sp>
        <p:nvSpPr>
          <p:cNvPr id="128" name="Google Shape;128;p32"/>
          <p:cNvSpPr txBox="1"/>
          <p:nvPr/>
        </p:nvSpPr>
        <p:spPr>
          <a:xfrm>
            <a:off x="2505225" y="1146975"/>
            <a:ext cx="8676900" cy="4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❑"/>
            </a:pPr>
            <a:r>
              <a:rPr lang="en-US" sz="240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❑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Advantages of Angular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❑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Angular Vs Angular JS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❑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to use Angular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❑"/>
            </a:pPr>
            <a:r>
              <a:rPr lang="en-US" sz="240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of Angular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❑"/>
            </a:pPr>
            <a:r>
              <a:rPr lang="en-US" sz="240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Disadvantages of Angular</a:t>
            </a:r>
            <a:endParaRPr sz="240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❑"/>
            </a:pPr>
            <a:r>
              <a:rPr lang="en-US" sz="240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Setting up local environment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3"/>
          <p:cNvSpPr txBox="1"/>
          <p:nvPr/>
        </p:nvSpPr>
        <p:spPr>
          <a:xfrm>
            <a:off x="2505225" y="467340"/>
            <a:ext cx="8475900" cy="6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82A"/>
              </a:buClr>
              <a:buSzPts val="4400"/>
              <a:buFont typeface="Arial"/>
              <a:buNone/>
            </a:pPr>
            <a:r>
              <a:rPr lang="en-US" sz="4400" b="1" dirty="0">
                <a:solidFill>
                  <a:srgbClr val="1E482A"/>
                </a:solidFill>
              </a:rPr>
              <a:t>Introduction</a:t>
            </a:r>
            <a:endParaRPr dirty="0"/>
          </a:p>
        </p:txBody>
      </p:sp>
      <p:sp>
        <p:nvSpPr>
          <p:cNvPr id="135" name="Google Shape;135;p33"/>
          <p:cNvSpPr txBox="1"/>
          <p:nvPr/>
        </p:nvSpPr>
        <p:spPr>
          <a:xfrm>
            <a:off x="2505225" y="1146975"/>
            <a:ext cx="8558700" cy="4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lang="en-US"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❏"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Open-source web application framework</a:t>
            </a:r>
          </a:p>
          <a:p>
            <a: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❏"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development platform that is built on Typescript</a:t>
            </a:r>
          </a:p>
          <a:p>
            <a: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❏"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to build single-page client applications</a:t>
            </a:r>
          </a:p>
          <a:p>
            <a: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❏"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Easier to create and maintain large applications </a:t>
            </a:r>
          </a:p>
          <a:p>
            <a: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❏"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to develop frontend</a:t>
            </a:r>
          </a:p>
          <a:p>
            <a: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❏"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Developed by Google</a:t>
            </a:r>
          </a:p>
          <a:p>
            <a: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❏"/>
            </a:pPr>
            <a:endParaRPr lang="en-US"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❏"/>
            </a:pPr>
            <a:endParaRPr lang="en-US"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4"/>
          <p:cNvSpPr txBox="1"/>
          <p:nvPr/>
        </p:nvSpPr>
        <p:spPr>
          <a:xfrm>
            <a:off x="2219744" y="235974"/>
            <a:ext cx="8475900" cy="6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82A"/>
              </a:buClr>
              <a:buSzPts val="4400"/>
              <a:buFont typeface="Arial"/>
              <a:buNone/>
            </a:pPr>
            <a:r>
              <a:rPr lang="en-US" sz="4400" b="1" dirty="0">
                <a:solidFill>
                  <a:srgbClr val="1E482A"/>
                </a:solidFill>
              </a:rPr>
              <a:t>Advantages of Angular</a:t>
            </a:r>
            <a:endParaRPr dirty="0"/>
          </a:p>
        </p:txBody>
      </p:sp>
      <p:sp>
        <p:nvSpPr>
          <p:cNvPr id="142" name="Google Shape;142;p34"/>
          <p:cNvSpPr txBox="1"/>
          <p:nvPr/>
        </p:nvSpPr>
        <p:spPr>
          <a:xfrm>
            <a:off x="2505225" y="1176471"/>
            <a:ext cx="9588452" cy="4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❏"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can scale single-developer projects to enterprise-level applications. </a:t>
            </a:r>
          </a:p>
          <a:p>
            <a: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❏"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Provides two-way data binding. </a:t>
            </a:r>
          </a:p>
          <a:p>
            <a: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❏"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Testing is easier because it is broken down into parts and do not need to maintain an order to test. </a:t>
            </a:r>
          </a:p>
          <a:p>
            <a: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❏"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uses HTML for developing UI which is an easy-to-use language. </a:t>
            </a:r>
          </a:p>
          <a:p>
            <a: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❏"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uses directives which makes easier to develop application without creating program flows. </a:t>
            </a:r>
          </a:p>
          <a:p>
            <a: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❏"/>
            </a:pPr>
            <a:endParaRPr lang="en-US"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❏"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4"/>
          <p:cNvSpPr txBox="1"/>
          <p:nvPr/>
        </p:nvSpPr>
        <p:spPr>
          <a:xfrm>
            <a:off x="2219743" y="235974"/>
            <a:ext cx="9470811" cy="6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82A"/>
              </a:buClr>
              <a:buSzPts val="4400"/>
              <a:buFont typeface="Arial"/>
              <a:buNone/>
            </a:pPr>
            <a:r>
              <a:rPr lang="en-US" sz="4400" b="1" dirty="0">
                <a:solidFill>
                  <a:srgbClr val="1E482A"/>
                </a:solidFill>
              </a:rPr>
              <a:t>Angular Vs Angular JS</a:t>
            </a:r>
            <a:endParaRPr dirty="0"/>
          </a:p>
        </p:txBody>
      </p:sp>
      <p:sp>
        <p:nvSpPr>
          <p:cNvPr id="142" name="Google Shape;142;p34"/>
          <p:cNvSpPr txBox="1"/>
          <p:nvPr/>
        </p:nvSpPr>
        <p:spPr>
          <a:xfrm>
            <a:off x="2505225" y="1176471"/>
            <a:ext cx="9588452" cy="4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❏"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Angular JS uses MVC architecture but Angular uses modules and component. </a:t>
            </a:r>
          </a:p>
          <a:p>
            <a: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❏"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Easy to maintain large-scale application using Angular.</a:t>
            </a:r>
          </a:p>
          <a:p>
            <a: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❏"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Mobile browsers do not support AngularJS. All mobile browsers support Angular. </a:t>
            </a:r>
          </a:p>
          <a:p>
            <a: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❏"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Angular is faster than AngularJS.</a:t>
            </a:r>
          </a:p>
          <a:p>
            <a: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❏"/>
            </a:pPr>
            <a:endParaRPr lang="en-US" sz="3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❏"/>
            </a:pPr>
            <a:endParaRPr lang="en-US"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❏"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05267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4"/>
          <p:cNvSpPr txBox="1"/>
          <p:nvPr/>
        </p:nvSpPr>
        <p:spPr>
          <a:xfrm>
            <a:off x="2219744" y="235974"/>
            <a:ext cx="8475900" cy="6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82A"/>
              </a:buClr>
              <a:buSzPts val="4400"/>
              <a:buFont typeface="Arial"/>
              <a:buNone/>
            </a:pPr>
            <a:r>
              <a:rPr lang="en-US" sz="4400" b="1" dirty="0">
                <a:solidFill>
                  <a:srgbClr val="1E482A"/>
                </a:solidFill>
              </a:rPr>
              <a:t>When to use Angular</a:t>
            </a:r>
            <a:endParaRPr dirty="0"/>
          </a:p>
        </p:txBody>
      </p:sp>
      <p:sp>
        <p:nvSpPr>
          <p:cNvPr id="142" name="Google Shape;142;p34"/>
          <p:cNvSpPr txBox="1"/>
          <p:nvPr/>
        </p:nvSpPr>
        <p:spPr>
          <a:xfrm>
            <a:off x="2505225" y="1176471"/>
            <a:ext cx="9588452" cy="4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❏"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develop a progressive web application.</a:t>
            </a:r>
          </a:p>
          <a:p>
            <a: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❏"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develop such applications that rely on dynamic content.</a:t>
            </a:r>
          </a:p>
          <a:p>
            <a: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❏"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design and develop an outdated web application.</a:t>
            </a:r>
          </a:p>
          <a:p>
            <a: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❏"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develop large scale projects that has complex infrastructure.  </a:t>
            </a:r>
          </a:p>
          <a:p>
            <a: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❏"/>
            </a:pPr>
            <a:endParaRPr lang="en-US"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❏"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49580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4"/>
          <p:cNvSpPr txBox="1"/>
          <p:nvPr/>
        </p:nvSpPr>
        <p:spPr>
          <a:xfrm>
            <a:off x="2219744" y="235974"/>
            <a:ext cx="8475900" cy="6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82A"/>
              </a:buClr>
              <a:buSzPts val="4400"/>
              <a:buFont typeface="Arial"/>
              <a:buNone/>
            </a:pPr>
            <a:r>
              <a:rPr lang="en-US" sz="4400" b="1" dirty="0">
                <a:solidFill>
                  <a:srgbClr val="1E482A"/>
                </a:solidFill>
              </a:rPr>
              <a:t>Features of Angular</a:t>
            </a:r>
            <a:endParaRPr dirty="0"/>
          </a:p>
        </p:txBody>
      </p:sp>
      <p:sp>
        <p:nvSpPr>
          <p:cNvPr id="142" name="Google Shape;142;p34"/>
          <p:cNvSpPr txBox="1"/>
          <p:nvPr/>
        </p:nvSpPr>
        <p:spPr>
          <a:xfrm>
            <a:off x="2505225" y="1176471"/>
            <a:ext cx="9588452" cy="4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3200" b="1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Modules</a:t>
            </a:r>
          </a:p>
          <a:p>
            <a:pPr marL="5905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Developers specify the whole domain and process with Angular </a:t>
            </a:r>
            <a:r>
              <a:rPr lang="en-US" sz="3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NGModules</a:t>
            </a: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</a:p>
          <a:p>
            <a:pPr marL="5905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Root module name is </a:t>
            </a:r>
            <a:r>
              <a:rPr lang="en-US" sz="3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AppModule</a:t>
            </a: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</a:p>
          <a:p>
            <a:pPr marL="5905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the imports are defined in the modules. </a:t>
            </a:r>
            <a:endParaRPr lang="en-US"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❏"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65847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4"/>
          <p:cNvSpPr txBox="1"/>
          <p:nvPr/>
        </p:nvSpPr>
        <p:spPr>
          <a:xfrm>
            <a:off x="2219744" y="235974"/>
            <a:ext cx="8475900" cy="6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82A"/>
              </a:buClr>
              <a:buSzPts val="4400"/>
              <a:buFont typeface="Arial"/>
              <a:buNone/>
            </a:pPr>
            <a:r>
              <a:rPr lang="en-US" sz="4400" b="1" dirty="0">
                <a:solidFill>
                  <a:srgbClr val="1E482A"/>
                </a:solidFill>
              </a:rPr>
              <a:t>Features of Angular</a:t>
            </a:r>
            <a:endParaRPr dirty="0"/>
          </a:p>
        </p:txBody>
      </p:sp>
      <p:sp>
        <p:nvSpPr>
          <p:cNvPr id="142" name="Google Shape;142;p34"/>
          <p:cNvSpPr txBox="1"/>
          <p:nvPr/>
        </p:nvSpPr>
        <p:spPr>
          <a:xfrm>
            <a:off x="2505225" y="1176471"/>
            <a:ext cx="9588452" cy="4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3200" b="1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Components</a:t>
            </a:r>
          </a:p>
          <a:p>
            <a:pPr marL="5905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 defines a part of User Interface(UI).</a:t>
            </a:r>
          </a:p>
          <a:p>
            <a:pPr marL="5905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Every component defines a class and a HTML file associated with it. </a:t>
            </a:r>
          </a:p>
          <a:p>
            <a:pPr marL="5905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class holds the application logic and data. </a:t>
            </a:r>
          </a:p>
          <a:p>
            <a:pPr marL="5905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 can be reusable by injecting service providers into components. </a:t>
            </a:r>
            <a:endParaRPr lang="en-US"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❏"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0213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4"/>
          <p:cNvSpPr txBox="1"/>
          <p:nvPr/>
        </p:nvSpPr>
        <p:spPr>
          <a:xfrm>
            <a:off x="2219744" y="235974"/>
            <a:ext cx="8475900" cy="6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82A"/>
              </a:buClr>
              <a:buSzPts val="4400"/>
              <a:buFont typeface="Arial"/>
              <a:buNone/>
            </a:pPr>
            <a:r>
              <a:rPr lang="en-US" sz="4400" b="1" dirty="0">
                <a:solidFill>
                  <a:srgbClr val="1E482A"/>
                </a:solidFill>
              </a:rPr>
              <a:t>Features of Angular</a:t>
            </a:r>
            <a:endParaRPr dirty="0"/>
          </a:p>
        </p:txBody>
      </p:sp>
      <p:sp>
        <p:nvSpPr>
          <p:cNvPr id="142" name="Google Shape;142;p34"/>
          <p:cNvSpPr txBox="1"/>
          <p:nvPr/>
        </p:nvSpPr>
        <p:spPr>
          <a:xfrm>
            <a:off x="2505225" y="1176471"/>
            <a:ext cx="9588452" cy="4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3200" b="1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Templates and Data Binding</a:t>
            </a:r>
          </a:p>
          <a:p>
            <a:pPr marL="76200"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en-US" sz="3200" b="1" dirty="0">
              <a:solidFill>
                <a:schemeClr val="dk1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❏"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Template combines HTML with Angular markup to modify HTML before displaying. </a:t>
            </a:r>
          </a:p>
          <a:p>
            <a: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❏"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binding makes a connection between application data and the DOM (Document Object Model).</a:t>
            </a:r>
          </a:p>
          <a:p>
            <a: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❏"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2992863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2424</TotalTime>
  <Words>460</Words>
  <Application>Microsoft Office PowerPoint</Application>
  <PresentationFormat>Widescreen</PresentationFormat>
  <Paragraphs>72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Consolas</vt:lpstr>
      <vt:lpstr>Open Sans</vt:lpstr>
      <vt:lpstr>Wingdings</vt:lpstr>
      <vt:lpstr>Arial</vt:lpstr>
      <vt:lpstr>Noto Sans Symbols</vt:lpstr>
      <vt:lpstr>Times New Roman</vt:lpstr>
      <vt:lpstr>Economica</vt:lpstr>
      <vt:lpstr>Simple Light</vt:lpstr>
      <vt:lpstr>Luxe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Maisha Binte Rashid</cp:lastModifiedBy>
  <cp:revision>19</cp:revision>
  <dcterms:modified xsi:type="dcterms:W3CDTF">2022-10-26T15:59:25Z</dcterms:modified>
</cp:coreProperties>
</file>