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370" r:id="rId5"/>
    <p:sldId id="422" r:id="rId6"/>
    <p:sldId id="406" r:id="rId7"/>
    <p:sldId id="420" r:id="rId8"/>
    <p:sldId id="421" r:id="rId9"/>
    <p:sldId id="423" r:id="rId10"/>
    <p:sldId id="424" r:id="rId11"/>
    <p:sldId id="425" r:id="rId12"/>
    <p:sldId id="426" r:id="rId13"/>
    <p:sldId id="427" r:id="rId14"/>
    <p:sldId id="263" r:id="rId15"/>
    <p:sldId id="284" r:id="rId16"/>
    <p:sldId id="403" r:id="rId17"/>
    <p:sldId id="404" r:id="rId18"/>
    <p:sldId id="407" r:id="rId19"/>
    <p:sldId id="405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89335"/>
    <a:srgbClr val="9BBD59"/>
    <a:srgbClr val="C0504D"/>
    <a:srgbClr val="9BBC59"/>
    <a:srgbClr val="57B413"/>
    <a:srgbClr val="8064A2"/>
    <a:srgbClr val="BFB253"/>
    <a:srgbClr val="BEB254"/>
    <a:srgbClr val="BF835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1075" autoAdjust="0"/>
  </p:normalViewPr>
  <p:slideViewPr>
    <p:cSldViewPr snapToGrid="0" snapToObjects="1">
      <p:cViewPr>
        <p:scale>
          <a:sx n="75" d="100"/>
          <a:sy n="75" d="100"/>
        </p:scale>
        <p:origin x="-432" y="354"/>
      </p:cViewPr>
      <p:guideLst>
        <p:guide orient="horz" pos="2527"/>
        <p:guide pos="3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1F4ED-2EAE-EE4B-8D52-8A62920BDFA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C6DA8-65EB-1E43-B092-95255A4B40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  <a:p>
            <a:pPr lvl="1"/>
            <a:r>
              <a:rPr kumimoji="1" lang="zh-CN" altLang="x-none"/>
              <a:t>二级</a:t>
            </a:r>
            <a:endParaRPr kumimoji="1" lang="zh-CN" altLang="x-none"/>
          </a:p>
          <a:p>
            <a:pPr lvl="2"/>
            <a:r>
              <a:rPr kumimoji="1" lang="zh-CN" altLang="x-none"/>
              <a:t>三级</a:t>
            </a:r>
            <a:endParaRPr kumimoji="1" lang="zh-CN" altLang="x-none"/>
          </a:p>
          <a:p>
            <a:pPr lvl="3"/>
            <a:r>
              <a:rPr kumimoji="1" lang="zh-CN" altLang="x-none"/>
              <a:t>四级</a:t>
            </a:r>
            <a:endParaRPr kumimoji="1" lang="zh-CN" altLang="x-none"/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  <a:endParaRPr kumimoji="1" lang="zh-CN" altLang="x-none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8410" y="1286726"/>
            <a:ext cx="67874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Scala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入门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分享</a:t>
            </a:r>
            <a:r>
              <a:rPr kumimoji="1" lang="en-US" altLang="zh-CN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-</a:t>
            </a:r>
            <a:r>
              <a:rPr kumimoji="1"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郭东清</a:t>
            </a:r>
            <a:endParaRPr kumimoji="1"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56762" y="39776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郭东清</a:t>
            </a: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254496" y="647414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E1935-6D2C-DD48-BAD0-791E8DF0B1A4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158496" y="1374648"/>
            <a:ext cx="8229600" cy="4276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buNone/>
            </a:pPr>
            <a:r>
              <a:rPr lang="en-US" altLang="zh-CN" sz="6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  <a:endParaRPr lang="zh-CN" altLang="en-US" sz="6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" name="组合 62"/>
          <p:cNvGrpSpPr/>
          <p:nvPr/>
        </p:nvGrpSpPr>
        <p:grpSpPr>
          <a:xfrm>
            <a:off x="564515" y="3449320"/>
            <a:ext cx="7340600" cy="3030220"/>
            <a:chOff x="889" y="5432"/>
            <a:chExt cx="11560" cy="4772"/>
          </a:xfrm>
        </p:grpSpPr>
        <p:sp>
          <p:nvSpPr>
            <p:cNvPr id="27" name="矩形 26"/>
            <p:cNvSpPr/>
            <p:nvPr/>
          </p:nvSpPr>
          <p:spPr>
            <a:xfrm>
              <a:off x="889" y="5432"/>
              <a:ext cx="11560" cy="477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979" y="7346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195" y="7346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703" y="8069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703" y="6756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009" y="6726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009" y="8106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cxnSp>
          <p:nvCxnSpPr>
            <p:cNvPr id="35" name="直接箭头连接符 34"/>
            <p:cNvCxnSpPr>
              <a:stCxn id="28" idx="3"/>
              <a:endCxn id="29" idx="1"/>
            </p:cNvCxnSpPr>
            <p:nvPr/>
          </p:nvCxnSpPr>
          <p:spPr>
            <a:xfrm>
              <a:off x="3722" y="7785"/>
              <a:ext cx="4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3"/>
              <a:endCxn id="31" idx="1"/>
            </p:cNvCxnSpPr>
            <p:nvPr/>
          </p:nvCxnSpPr>
          <p:spPr>
            <a:xfrm flipV="1">
              <a:off x="5938" y="7195"/>
              <a:ext cx="765" cy="5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>
            <a:xfrm>
              <a:off x="5938" y="7785"/>
              <a:ext cx="765" cy="72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8446" y="7180"/>
              <a:ext cx="533" cy="1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0" idx="3"/>
              <a:endCxn id="34" idx="1"/>
            </p:cNvCxnSpPr>
            <p:nvPr/>
          </p:nvCxnSpPr>
          <p:spPr>
            <a:xfrm>
              <a:off x="8446" y="8508"/>
              <a:ext cx="563" cy="3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1387" y="7634"/>
              <a:ext cx="651" cy="6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026" y="7516"/>
              <a:ext cx="651" cy="6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cxnSp>
          <p:nvCxnSpPr>
            <p:cNvPr id="45" name="直接箭头连接符 44"/>
            <p:cNvCxnSpPr>
              <a:stCxn id="44" idx="3"/>
              <a:endCxn id="28" idx="1"/>
            </p:cNvCxnSpPr>
            <p:nvPr/>
          </p:nvCxnSpPr>
          <p:spPr>
            <a:xfrm flipV="1">
              <a:off x="1677" y="7785"/>
              <a:ext cx="302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3" idx="1"/>
            </p:cNvCxnSpPr>
            <p:nvPr/>
          </p:nvCxnSpPr>
          <p:spPr>
            <a:xfrm>
              <a:off x="10752" y="7165"/>
              <a:ext cx="635" cy="77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4" idx="3"/>
              <a:endCxn id="43" idx="1"/>
            </p:cNvCxnSpPr>
            <p:nvPr/>
          </p:nvCxnSpPr>
          <p:spPr>
            <a:xfrm flipV="1">
              <a:off x="10752" y="7937"/>
              <a:ext cx="635" cy="60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722" y="7785"/>
              <a:ext cx="47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1677" y="7785"/>
              <a:ext cx="302" cy="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64515" y="329565"/>
            <a:ext cx="7340600" cy="3030220"/>
            <a:chOff x="1025" y="2156"/>
            <a:chExt cx="11560" cy="4772"/>
          </a:xfrm>
        </p:grpSpPr>
        <p:sp>
          <p:nvSpPr>
            <p:cNvPr id="9" name="矩形 8"/>
            <p:cNvSpPr/>
            <p:nvPr/>
          </p:nvSpPr>
          <p:spPr>
            <a:xfrm>
              <a:off x="1025" y="2156"/>
              <a:ext cx="11560" cy="4772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2115" y="4070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4331" y="4070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839" y="5374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6839" y="4085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839" y="2780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145" y="3480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145" y="4948"/>
              <a:ext cx="1743" cy="878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cxnSp>
          <p:nvCxnSpPr>
            <p:cNvPr id="10" name="直接箭头连接符 9"/>
            <p:cNvCxnSpPr>
              <a:stCxn id="2" idx="3"/>
              <a:endCxn id="3" idx="1"/>
            </p:cNvCxnSpPr>
            <p:nvPr/>
          </p:nvCxnSpPr>
          <p:spPr>
            <a:xfrm>
              <a:off x="3858" y="4509"/>
              <a:ext cx="473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" idx="3"/>
              <a:endCxn id="6" idx="1"/>
            </p:cNvCxnSpPr>
            <p:nvPr/>
          </p:nvCxnSpPr>
          <p:spPr>
            <a:xfrm flipV="1">
              <a:off x="6074" y="3219"/>
              <a:ext cx="765" cy="1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3"/>
              <a:endCxn id="5" idx="1"/>
            </p:cNvCxnSpPr>
            <p:nvPr/>
          </p:nvCxnSpPr>
          <p:spPr>
            <a:xfrm>
              <a:off x="6074" y="4509"/>
              <a:ext cx="765" cy="1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>
              <a:off x="6074" y="4615"/>
              <a:ext cx="765" cy="11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7" idx="1"/>
            </p:cNvCxnSpPr>
            <p:nvPr/>
          </p:nvCxnSpPr>
          <p:spPr>
            <a:xfrm>
              <a:off x="8582" y="3219"/>
              <a:ext cx="563" cy="7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7" idx="1"/>
            </p:cNvCxnSpPr>
            <p:nvPr/>
          </p:nvCxnSpPr>
          <p:spPr>
            <a:xfrm flipV="1">
              <a:off x="8582" y="3919"/>
              <a:ext cx="563" cy="189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8" idx="1"/>
            </p:cNvCxnSpPr>
            <p:nvPr/>
          </p:nvCxnSpPr>
          <p:spPr>
            <a:xfrm>
              <a:off x="8582" y="4524"/>
              <a:ext cx="563" cy="86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8661" y="5374"/>
              <a:ext cx="484" cy="29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11523" y="4358"/>
              <a:ext cx="651" cy="6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62" y="4240"/>
              <a:ext cx="651" cy="605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 smtClean="0">
                <a:latin typeface="+mn-ea"/>
              </a:endParaRPr>
            </a:p>
          </p:txBody>
        </p:sp>
        <p:cxnSp>
          <p:nvCxnSpPr>
            <p:cNvPr id="21" name="直接箭头连接符 20"/>
            <p:cNvCxnSpPr>
              <a:stCxn id="19" idx="3"/>
              <a:endCxn id="2" idx="1"/>
            </p:cNvCxnSpPr>
            <p:nvPr/>
          </p:nvCxnSpPr>
          <p:spPr>
            <a:xfrm flipV="1">
              <a:off x="1813" y="4509"/>
              <a:ext cx="302" cy="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3"/>
              <a:endCxn id="18" idx="1"/>
            </p:cNvCxnSpPr>
            <p:nvPr/>
          </p:nvCxnSpPr>
          <p:spPr>
            <a:xfrm>
              <a:off x="10888" y="3919"/>
              <a:ext cx="635" cy="74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3"/>
              <a:endCxn id="18" idx="1"/>
            </p:cNvCxnSpPr>
            <p:nvPr/>
          </p:nvCxnSpPr>
          <p:spPr>
            <a:xfrm flipV="1">
              <a:off x="10888" y="4661"/>
              <a:ext cx="635" cy="72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4027805" y="1274445"/>
            <a:ext cx="2430780" cy="3087370"/>
          </a:xfrm>
          <a:prstGeom prst="rect">
            <a:avLst/>
          </a:prstGeom>
          <a:noFill/>
          <a:ln w="12700" cmpd="sng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任务交互引擎</a:t>
            </a:r>
            <a:endParaRPr lang="zh-CN" alt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885" y="633095"/>
            <a:ext cx="2511425" cy="5489575"/>
          </a:xfrm>
          <a:prstGeom prst="rect">
            <a:avLst/>
          </a:prstGeom>
          <a:noFill/>
          <a:ln w="15875" cmpd="dbl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JOB Manager</a:t>
            </a:r>
            <a:endParaRPr lang="en-US" altLang="zh-CN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09885" y="1191516"/>
            <a:ext cx="1881599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容器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9610" y="1868805"/>
            <a:ext cx="2091690" cy="4055745"/>
          </a:xfrm>
          <a:prstGeom prst="rect">
            <a:avLst/>
          </a:prstGeom>
          <a:noFill/>
          <a:ln w="15875" cmpd="dbl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调度引擎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9187" y="2628011"/>
            <a:ext cx="1692224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执行条件判断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9187" y="3216349"/>
            <a:ext cx="1692224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调度指令发起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6661" y="5020301"/>
            <a:ext cx="1717450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日志记录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1275" y="4403711"/>
            <a:ext cx="1690136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消息响应处理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801509" y="1274299"/>
            <a:ext cx="1040267" cy="4107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Hive</a:t>
            </a:r>
            <a:r>
              <a:rPr lang="zh-CN" altLang="en-US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1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1887" y="3800549"/>
            <a:ext cx="1692224" cy="424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状态查询指令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1952" y="5606055"/>
            <a:ext cx="13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>
                <a:solidFill>
                  <a:srgbClr val="9BBC59"/>
                </a:solidFill>
              </a:rPr>
              <a:t>websocket</a:t>
            </a:r>
            <a:endParaRPr lang="zh-CN" altLang="en-US" dirty="0">
              <a:solidFill>
                <a:srgbClr val="9BBC59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18885" y="5505450"/>
            <a:ext cx="2689225" cy="902335"/>
          </a:xfrm>
          <a:prstGeom prst="roundRect">
            <a:avLst>
              <a:gd name="adj" fmla="val 0"/>
            </a:avLst>
          </a:prstGeom>
          <a:noFill/>
          <a:ln w="15875" cmpd="dbl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TextBox 58"/>
          <p:cNvSpPr txBox="1"/>
          <p:nvPr/>
        </p:nvSpPr>
        <p:spPr>
          <a:xfrm>
            <a:off x="6240364" y="5507972"/>
            <a:ext cx="936528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5910" y="5846445"/>
            <a:ext cx="951230" cy="360045"/>
          </a:xfrm>
          <a:prstGeom prst="roundRect">
            <a:avLst/>
          </a:prstGeom>
          <a:solidFill>
            <a:srgbClr val="689335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工作流监控</a:t>
            </a:r>
            <a:endParaRPr lang="zh-CN" altLang="en-US" sz="1000" dirty="0" smtClean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835265" y="5852160"/>
            <a:ext cx="951230" cy="360045"/>
          </a:xfrm>
          <a:prstGeom prst="roundRect">
            <a:avLst/>
          </a:prstGeom>
          <a:solidFill>
            <a:srgbClr val="689335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执行流监控</a:t>
            </a:r>
            <a:endParaRPr lang="zh-CN" altLang="en-US" sz="1000" dirty="0" smtClean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34225" y="713105"/>
            <a:ext cx="1881505" cy="4483735"/>
          </a:xfrm>
          <a:prstGeom prst="rect">
            <a:avLst/>
          </a:prstGeom>
          <a:noFill/>
          <a:ln w="15875" cmpd="dbl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827101" y="2380384"/>
            <a:ext cx="1040267" cy="4107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MR</a:t>
            </a:r>
            <a:r>
              <a:rPr lang="en-US" altLang="zh-CN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1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827101" y="3392791"/>
            <a:ext cx="1040267" cy="4107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Spark</a:t>
            </a:r>
            <a:r>
              <a:rPr lang="en-US" altLang="zh-CN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dirty="0" smtClean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1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30745" y="1274445"/>
            <a:ext cx="447040" cy="34982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smtClean="0">
                <a:latin typeface="+mn-ea"/>
              </a:rPr>
              <a:t>HTTP</a:t>
            </a:r>
            <a:endParaRPr lang="en-US" altLang="zh-CN" sz="1000" dirty="0" smtClean="0">
              <a:latin typeface="+mn-ea"/>
            </a:endParaRPr>
          </a:p>
          <a:p>
            <a:pPr algn="ctr"/>
            <a:r>
              <a:rPr lang="en-US" altLang="zh-CN" sz="1000" dirty="0" smtClean="0">
                <a:latin typeface="+mn-ea"/>
              </a:rPr>
              <a:t>API</a:t>
            </a:r>
            <a:endParaRPr lang="en-US" altLang="zh-CN" sz="1000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74376" y="799188"/>
            <a:ext cx="16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BI</a:t>
            </a:r>
            <a:r>
              <a:rPr lang="zh-CN" altLang="en-US" dirty="0" smtClean="0"/>
              <a:t>平台  </a:t>
            </a:r>
            <a:r>
              <a:rPr lang="en-US" altLang="zh-CN" dirty="0" smtClean="0"/>
              <a:t>/  58DP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826832" y="4362066"/>
            <a:ext cx="1040267" cy="4107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zh-CN" altLang="en-US" sz="1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箭头连接符 2"/>
          <p:cNvCxnSpPr>
            <a:endCxn id="35" idx="1"/>
          </p:cNvCxnSpPr>
          <p:nvPr/>
        </p:nvCxnSpPr>
        <p:spPr>
          <a:xfrm flipV="1">
            <a:off x="2988310" y="5956935"/>
            <a:ext cx="3330575" cy="18415"/>
          </a:xfrm>
          <a:prstGeom prst="straightConnector1">
            <a:avLst/>
          </a:prstGeom>
          <a:ln>
            <a:solidFill>
              <a:srgbClr val="9BBD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45560" y="712470"/>
            <a:ext cx="2694305" cy="4484370"/>
          </a:xfrm>
          <a:prstGeom prst="rect">
            <a:avLst/>
          </a:prstGeom>
          <a:noFill/>
          <a:ln w="15875" cmpd="dbl">
            <a:solidFill>
              <a:schemeClr val="tx2">
                <a:lumMod val="60000"/>
                <a:lumOff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 Manager</a:t>
            </a:r>
            <a:endParaRPr lang="en-US" altLang="zh-CN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6539865" y="2791460"/>
            <a:ext cx="594360" cy="177165"/>
          </a:xfrm>
          <a:prstGeom prst="left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 smtClean="0"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87675" y="2093595"/>
            <a:ext cx="857885" cy="250825"/>
          </a:xfrm>
          <a:prstGeom prst="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988310" y="3991610"/>
            <a:ext cx="857250" cy="225425"/>
          </a:xfrm>
          <a:prstGeom prst="lef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 smtClean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1820" y="3833495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tx2">
                    <a:lumMod val="60000"/>
                    <a:lumOff val="40000"/>
                  </a:schemeClr>
                </a:solidFill>
              </a:rPr>
              <a:t>回调</a:t>
            </a:r>
            <a:endParaRPr lang="zh-CN" altLang="en-US" sz="12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5355" y="2109470"/>
            <a:ext cx="1524635" cy="41211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Waiting Queue</a:t>
            </a:r>
            <a:endParaRPr lang="en-US" altLang="zh-CN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55515" y="2834640"/>
            <a:ext cx="1485265" cy="4286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Running Queue</a:t>
            </a:r>
            <a:endParaRPr lang="en-US" altLang="zh-CN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流程图: 直接访问存储器 15"/>
          <p:cNvSpPr/>
          <p:nvPr/>
        </p:nvSpPr>
        <p:spPr>
          <a:xfrm>
            <a:off x="4100830" y="4723130"/>
            <a:ext cx="2348230" cy="315595"/>
          </a:xfrm>
          <a:prstGeom prst="flowChartMagneticDrum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ThreadPool</a:t>
            </a:r>
            <a:endParaRPr lang="en-US" altLang="zh-CN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曲线连接符 17"/>
          <p:cNvCxnSpPr>
            <a:stCxn id="14" idx="1"/>
            <a:endCxn id="14" idx="3"/>
          </p:cNvCxnSpPr>
          <p:nvPr/>
        </p:nvCxnSpPr>
        <p:spPr>
          <a:xfrm rot="10800000" flipH="1">
            <a:off x="4745355" y="2310765"/>
            <a:ext cx="1524635" cy="3175"/>
          </a:xfrm>
          <a:prstGeom prst="curvedConnector5">
            <a:avLst>
              <a:gd name="adj1" fmla="val -15618"/>
              <a:gd name="adj2" fmla="val 14100000"/>
              <a:gd name="adj3" fmla="val 115618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  <a:endCxn id="15" idx="0"/>
          </p:cNvCxnSpPr>
          <p:nvPr/>
        </p:nvCxnSpPr>
        <p:spPr>
          <a:xfrm flipH="1">
            <a:off x="5498465" y="2516505"/>
            <a:ext cx="9525" cy="3130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5" idx="1"/>
            <a:endCxn id="15" idx="3"/>
          </p:cNvCxnSpPr>
          <p:nvPr/>
        </p:nvCxnSpPr>
        <p:spPr>
          <a:xfrm rot="10800000" flipH="1">
            <a:off x="4755515" y="3044190"/>
            <a:ext cx="1485265" cy="3175"/>
          </a:xfrm>
          <a:prstGeom prst="curvedConnector5">
            <a:avLst>
              <a:gd name="adj1" fmla="val -16032"/>
              <a:gd name="adj2" fmla="val -13800000"/>
              <a:gd name="adj3" fmla="val 1160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36465" y="3721100"/>
            <a:ext cx="1513840" cy="352425"/>
          </a:xfrm>
          <a:prstGeom prst="rect">
            <a:avLst/>
          </a:prstGeom>
          <a:noFill/>
          <a:ln>
            <a:solidFill>
              <a:srgbClr val="57B4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Success/Failed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</a:rPr>
              <a:t> Queue</a:t>
            </a:r>
            <a:endParaRPr lang="en-US" altLang="zh-CN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直接箭头连接符 23"/>
          <p:cNvCxnSpPr>
            <a:stCxn id="15" idx="2"/>
            <a:endCxn id="23" idx="0"/>
          </p:cNvCxnSpPr>
          <p:nvPr/>
        </p:nvCxnSpPr>
        <p:spPr>
          <a:xfrm flipH="1">
            <a:off x="5493385" y="3263265"/>
            <a:ext cx="5080" cy="457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上下箭头 28"/>
          <p:cNvSpPr/>
          <p:nvPr/>
        </p:nvSpPr>
        <p:spPr>
          <a:xfrm>
            <a:off x="5086985" y="4361815"/>
            <a:ext cx="144780" cy="361950"/>
          </a:xfrm>
          <a:prstGeom prst="upDown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 smtClean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179445" y="1917700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</a:rPr>
              <a:t>注册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74615" y="4454525"/>
            <a:ext cx="4038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轮询</a:t>
            </a:r>
            <a:endParaRPr lang="zh-CN" altLang="en-US" sz="800"/>
          </a:p>
        </p:txBody>
      </p:sp>
      <p:sp>
        <p:nvSpPr>
          <p:cNvPr id="36" name="矩形 35"/>
          <p:cNvSpPr/>
          <p:nvPr/>
        </p:nvSpPr>
        <p:spPr>
          <a:xfrm>
            <a:off x="4081780" y="1942465"/>
            <a:ext cx="368300" cy="7518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注册器</a:t>
            </a:r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75430" y="3517265"/>
            <a:ext cx="368300" cy="75184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+mn-ea"/>
              </a:rPr>
              <a:t>回调器</a:t>
            </a:r>
            <a:endParaRPr lang="zh-CN" altLang="en-US" sz="12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2" name="直接箭头连接符 51"/>
          <p:cNvCxnSpPr>
            <a:stCxn id="36" idx="3"/>
            <a:endCxn id="14" idx="1"/>
          </p:cNvCxnSpPr>
          <p:nvPr/>
        </p:nvCxnSpPr>
        <p:spPr>
          <a:xfrm flipV="1">
            <a:off x="4450080" y="2315845"/>
            <a:ext cx="295275" cy="25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3" idx="1"/>
            <a:endCxn id="37" idx="3"/>
          </p:cNvCxnSpPr>
          <p:nvPr/>
        </p:nvCxnSpPr>
        <p:spPr>
          <a:xfrm flipH="1" flipV="1">
            <a:off x="4443730" y="3893185"/>
            <a:ext cx="292735" cy="4445"/>
          </a:xfrm>
          <a:prstGeom prst="straightConnector1">
            <a:avLst/>
          </a:prstGeom>
          <a:ln>
            <a:solidFill>
              <a:srgbClr val="57B41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37" idx="0"/>
          </p:cNvCxnSpPr>
          <p:nvPr/>
        </p:nvCxnSpPr>
        <p:spPr>
          <a:xfrm flipH="1">
            <a:off x="4259580" y="2694305"/>
            <a:ext cx="6350" cy="822960"/>
          </a:xfrm>
          <a:prstGeom prst="straightConnector1">
            <a:avLst/>
          </a:prstGeom>
          <a:ln>
            <a:solidFill>
              <a:srgbClr val="57B41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73025" y="2678430"/>
            <a:ext cx="4798695" cy="1169670"/>
            <a:chOff x="100" y="4218"/>
            <a:chExt cx="7557" cy="1842"/>
          </a:xfrm>
        </p:grpSpPr>
        <p:cxnSp>
          <p:nvCxnSpPr>
            <p:cNvPr id="2" name="直接箭头连接符 1"/>
            <p:cNvCxnSpPr/>
            <p:nvPr/>
          </p:nvCxnSpPr>
          <p:spPr>
            <a:xfrm flipV="1">
              <a:off x="976" y="4756"/>
              <a:ext cx="6681" cy="47"/>
            </a:xfrm>
            <a:prstGeom prst="straightConnector1">
              <a:avLst/>
            </a:prstGeom>
            <a:ln w="53975">
              <a:solidFill>
                <a:srgbClr val="0070C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34"/>
            <p:cNvSpPr/>
            <p:nvPr/>
          </p:nvSpPr>
          <p:spPr>
            <a:xfrm rot="10980000">
              <a:off x="100" y="4336"/>
              <a:ext cx="1799" cy="1060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67B0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" y="4482"/>
              <a:ext cx="153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18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0" y="5556"/>
              <a:ext cx="1430" cy="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版本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1.0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44" y="5662"/>
              <a:ext cx="1430" cy="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版本</a:t>
              </a:r>
              <a:r>
                <a:rPr lang="en-US" altLang="zh-CN" sz="1050" dirty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2.0</a:t>
              </a:r>
              <a:endParaRPr lang="en-US" altLang="zh-CN" sz="105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 rot="10800000">
              <a:off x="4228" y="4218"/>
              <a:ext cx="1525" cy="1297"/>
              <a:chOff x="4389498" y="2211047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9" name="等腰三角形 43"/>
              <p:cNvSpPr/>
              <p:nvPr/>
            </p:nvSpPr>
            <p:spPr>
              <a:xfrm>
                <a:off x="4389498" y="2211047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等腰三角形 42"/>
              <p:cNvSpPr/>
              <p:nvPr/>
            </p:nvSpPr>
            <p:spPr>
              <a:xfrm>
                <a:off x="4435240" y="2276216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5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245" y="4448"/>
              <a:ext cx="146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19</a:t>
              </a:r>
              <a:r>
                <a:rPr lang="zh-CN" altLang="en-US" sz="16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年</a:t>
              </a:r>
              <a:r>
                <a:rPr lang="en-US" altLang="zh-CN" sz="16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3</a:t>
              </a:r>
              <a:r>
                <a:rPr lang="zh-CN" altLang="en-US" sz="1600" dirty="0" smtClean="0">
                  <a:solidFill>
                    <a:srgbClr val="03A9F3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月</a:t>
              </a:r>
              <a:endParaRPr lang="zh-CN" altLang="en-US" sz="1600" dirty="0">
                <a:solidFill>
                  <a:srgbClr val="03A9F3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65" y="54610"/>
            <a:ext cx="1618615" cy="48488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 smtClean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48590" y="247015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53365" y="650875"/>
            <a:ext cx="1301750" cy="3409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任务</a:t>
            </a:r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管理</a:t>
            </a:r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模块化</a:t>
            </a:r>
            <a:endParaRPr lang="zh-CN" altLang="en-US" sz="1200" dirty="0" smtClean="0">
              <a:latin typeface="+mn-ea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56540" y="1046480"/>
            <a:ext cx="1301750" cy="3486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流程管理可视化</a:t>
            </a:r>
            <a:endParaRPr lang="zh-CN" altLang="en-US" sz="1200" b="1" dirty="0" smtClean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37490" y="3240405"/>
            <a:ext cx="1301750" cy="3359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任务执行并行化</a:t>
            </a:r>
            <a:endParaRPr lang="zh-CN" altLang="en-US" sz="1200" b="1" dirty="0" smtClean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278765" y="1470660"/>
            <a:ext cx="1301750" cy="33718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ea"/>
              </a:rPr>
              <a:t>执行情况可视化</a:t>
            </a:r>
            <a:endParaRPr lang="zh-CN" altLang="en-US" sz="1200" b="1" dirty="0" smtClean="0">
              <a:solidFill>
                <a:schemeClr val="accent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8510" y="1807845"/>
            <a:ext cx="1760855" cy="694055"/>
          </a:xfrm>
          <a:prstGeom prst="rect">
            <a:avLst/>
          </a:prstGeom>
          <a:noFill/>
          <a:ln w="28575" cmpd="thickThin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 smtClean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5355" y="196596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Job Manager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33365" y="1807845"/>
            <a:ext cx="1815465" cy="694055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dirty="0" smtClean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90210" y="1965960"/>
            <a:ext cx="160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en-US" altLang="zh-CN"/>
              <a:t> Manager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954405" y="5589905"/>
            <a:ext cx="7302500" cy="566420"/>
            <a:chOff x="1140" y="3145"/>
            <a:chExt cx="11500" cy="892"/>
          </a:xfrm>
        </p:grpSpPr>
        <p:sp>
          <p:nvSpPr>
            <p:cNvPr id="12" name="矩形 11"/>
            <p:cNvSpPr/>
            <p:nvPr/>
          </p:nvSpPr>
          <p:spPr>
            <a:xfrm>
              <a:off x="1140" y="3205"/>
              <a:ext cx="2080" cy="83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任务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40" y="3205"/>
              <a:ext cx="2080" cy="8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+mn-ea"/>
                </a:rPr>
                <a:t>模块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39" y="3205"/>
              <a:ext cx="2080" cy="8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流程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560" y="3205"/>
              <a:ext cx="2080" cy="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执行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>
              <a:stCxn id="12" idx="3"/>
              <a:endCxn id="13" idx="1"/>
            </p:cNvCxnSpPr>
            <p:nvPr/>
          </p:nvCxnSpPr>
          <p:spPr>
            <a:xfrm>
              <a:off x="3220" y="3641"/>
              <a:ext cx="12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3"/>
              <a:endCxn id="14" idx="1"/>
            </p:cNvCxnSpPr>
            <p:nvPr/>
          </p:nvCxnSpPr>
          <p:spPr>
            <a:xfrm>
              <a:off x="6520" y="3641"/>
              <a:ext cx="10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3"/>
              <a:endCxn id="15" idx="1"/>
            </p:cNvCxnSpPr>
            <p:nvPr/>
          </p:nvCxnSpPr>
          <p:spPr>
            <a:xfrm>
              <a:off x="9619" y="3641"/>
              <a:ext cx="9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30"/>
            <p:cNvSpPr txBox="1"/>
            <p:nvPr/>
          </p:nvSpPr>
          <p:spPr>
            <a:xfrm>
              <a:off x="3140" y="3145"/>
              <a:ext cx="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3980" y="3145"/>
              <a:ext cx="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TextBox 132"/>
            <p:cNvSpPr txBox="1"/>
            <p:nvPr/>
          </p:nvSpPr>
          <p:spPr>
            <a:xfrm>
              <a:off x="6440" y="3165"/>
              <a:ext cx="4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en-US" altLang="zh-CN" dirty="0"/>
            </a:p>
          </p:txBody>
        </p:sp>
        <p:sp>
          <p:nvSpPr>
            <p:cNvPr id="22" name="TextBox 133"/>
            <p:cNvSpPr txBox="1"/>
            <p:nvPr/>
          </p:nvSpPr>
          <p:spPr>
            <a:xfrm>
              <a:off x="7200" y="3145"/>
              <a:ext cx="4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3" name="TextBox 134"/>
            <p:cNvSpPr txBox="1"/>
            <p:nvPr/>
          </p:nvSpPr>
          <p:spPr>
            <a:xfrm>
              <a:off x="9540" y="3145"/>
              <a:ext cx="4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TextBox 135"/>
            <p:cNvSpPr txBox="1"/>
            <p:nvPr/>
          </p:nvSpPr>
          <p:spPr>
            <a:xfrm>
              <a:off x="10200" y="3145"/>
              <a:ext cx="4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08192" y="6410165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BDE5DF-2FCE-5443-AFB0-223D2627E1E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0" y="3714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ea typeface="微软雅黑" panose="020B0503020204020204" charset="-122"/>
              </a:rPr>
              <a:t>课程阶段</a:t>
            </a:r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98425" y="742315"/>
            <a:ext cx="8229600" cy="5283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导学</a:t>
            </a:r>
            <a:endParaRPr lang="en-US" altLang="zh-CN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Scala</a:t>
            </a: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入门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基础语法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函数、对象、集合和模式匹配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简单使用实例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Scala</a:t>
            </a: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进阶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函数高级操作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隐式转换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n/>
                <a:solidFill>
                  <a:schemeClr val="tx1"/>
                </a:solidFill>
                <a:effectLst/>
                <a:ea typeface="微软雅黑" panose="020B0503020204020204" charset="-122"/>
              </a:rPr>
              <a:t>外部数据操作</a:t>
            </a:r>
            <a:endParaRPr lang="zh-CN" altLang="en-US" sz="2000" b="1" dirty="0">
              <a:ln/>
              <a:solidFill>
                <a:schemeClr val="tx1"/>
              </a:solidFill>
              <a:effectLst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9032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大数据生态圈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sz="2400"/>
              <a:t>Hadopp生态圈</a:t>
            </a:r>
            <a:endParaRPr lang="en-US" sz="2400"/>
          </a:p>
          <a:p>
            <a:pPr lvl="1"/>
            <a:r>
              <a:rPr lang="en-US" sz="2400"/>
              <a:t>Spark</a:t>
            </a:r>
            <a:r>
              <a:rPr lang="zh-CN" altLang="en-US" sz="2400"/>
              <a:t>生态圈</a:t>
            </a:r>
            <a:endParaRPr lang="zh-CN" altLang="en-US" sz="2400"/>
          </a:p>
          <a:p>
            <a:pPr lvl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学习意义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钱</a:t>
            </a:r>
            <a:endParaRPr lang="zh-CN" altLang="en-US" sz="2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</a:rPr>
              <a:t>做东西</a:t>
            </a:r>
            <a:endParaRPr lang="zh-CN" altLang="en-US" sz="2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导学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9032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不可变的变量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&lt;Name of our variable&gt;: &lt;Scala type&gt; = &lt;Some literal&gt;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可变的变量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var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&lt;Name of our variable&gt;: &lt;Scala type&gt; = &lt;Some literal&gt;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延迟初始化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lazy val str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= "string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"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基础语法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188085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 支持的类型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donutsBought: Int = 5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bigNumberOfDonuts: Long = 100000000L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smallNumberOfDonuts: Short = 1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priceOfDonut: Double = 2.50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donutPrice: Float = 2.50f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donutStoreName: String = "allaboutscala Donut Store"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donutByte: Byte = 0xa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donutFirstLetter: Char = 'D'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nothing: Unit = ()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基础语法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声明一个变量但不初始化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var leastFavoriteDonut: String = _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leastFavoriteDonut = "Plain Donut"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(通配符: _)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字符串插值-打印和格式化变量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val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favoriteColor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 String = "blue"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println(s"My favorite color is $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favoriteColor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")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条件语句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For表达式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手动编译运行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基础语法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122680"/>
            <a:ext cx="8559800" cy="4857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OO</a:t>
            </a:r>
            <a:r>
              <a:rPr lang="zh-CN" altLang="en-US" sz="2400"/>
              <a:t>特征</a:t>
            </a:r>
            <a:endParaRPr lang="zh-CN" altLang="en-US" sz="2400"/>
          </a:p>
          <a:p>
            <a:pPr lvl="1"/>
            <a:r>
              <a:rPr lang="zh-CN" altLang="en-US" sz="2000"/>
              <a:t>封装：属性和方法封装到类中</a:t>
            </a:r>
            <a:endParaRPr lang="zh-CN" altLang="en-US" sz="2000"/>
          </a:p>
          <a:p>
            <a:pPr lvl="1"/>
            <a:r>
              <a:rPr lang="zh-CN" altLang="en-US" sz="2000"/>
              <a:t>继承：父类和子类之间的关系</a:t>
            </a:r>
            <a:endParaRPr lang="zh-CN" altLang="en-US" sz="2000"/>
          </a:p>
          <a:p>
            <a:pPr lvl="1"/>
            <a:r>
              <a:rPr lang="zh-CN" altLang="en-US" sz="2000"/>
              <a:t>多态：父类引用指向子类对象（开发框架的基石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endParaRPr lang="zh-CN" altLang="en-US" sz="2000"/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33" name="内容占位符 2"/>
          <p:cNvSpPr txBox="1"/>
          <p:nvPr/>
        </p:nvSpPr>
        <p:spPr>
          <a:xfrm>
            <a:off x="312420" y="1280160"/>
            <a:ext cx="7917180" cy="46996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096000" y="6408484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C0A5E7-B9E5-664B-9AFC-9649D3E6180B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0" y="381508"/>
            <a:ext cx="8229600" cy="3859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Scala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KSO_WM_SLIDE_MODEL_TYPE" val="timeline"/>
</p:tagLst>
</file>

<file path=ppt/tags/tag5.xml><?xml version="1.0" encoding="utf-8"?>
<p:tagLst xmlns:p="http://schemas.openxmlformats.org/presentationml/2006/main">
  <p:tag name="KSO_WM_SLIDE_MODEL_TYPE" val="timeline"/>
</p:tagLst>
</file>

<file path=ppt/tags/tag6.xml><?xml version="1.0" encoding="utf-8"?>
<p:tagLst xmlns:p="http://schemas.openxmlformats.org/presentationml/2006/main">
  <p:tag name="KSO_WM_SLIDE_MODEL_TYPE" val="timeline"/>
</p:tagLst>
</file>

<file path=ppt/tags/tag7.xml><?xml version="1.0" encoding="utf-8"?>
<p:tagLst xmlns:p="http://schemas.openxmlformats.org/presentationml/2006/main">
  <p:tag name="KSO_WM_SLIDE_MODEL_TYPE" val="timeline"/>
</p:tagLst>
</file>

<file path=ppt/tags/tag8.xml><?xml version="1.0" encoding="utf-8"?>
<p:tagLst xmlns:p="http://schemas.openxmlformats.org/presentationml/2006/main">
  <p:tag name="KSO_WM_SLIDE_MODEL_TYPE" val="timeline"/>
</p:tagLst>
</file>

<file path=ppt/tags/tag9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latin typeface="+mn-e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演示</Application>
  <PresentationFormat>全屏显示(4:3)</PresentationFormat>
  <Paragraphs>214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YaHei IKEA</vt:lpstr>
      <vt:lpstr>Liberation Mono</vt:lpstr>
      <vt:lpstr>黑体</vt:lpstr>
      <vt:lpstr>幼圆</vt:lpstr>
      <vt:lpstr>黑体-简</vt:lpstr>
      <vt:lpstr>Heiti SC Medium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太美旳承諾因爲太年輕</cp:lastModifiedBy>
  <cp:revision>1886</cp:revision>
  <dcterms:created xsi:type="dcterms:W3CDTF">2018-11-25T03:47:00Z</dcterms:created>
  <dcterms:modified xsi:type="dcterms:W3CDTF">2019-09-08T14:20:58Z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