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3" r:id="rId8"/>
    <p:sldId id="264" r:id="rId9"/>
    <p:sldId id="265" r:id="rId10"/>
    <p:sldId id="267" r:id="rId11"/>
    <p:sldId id="266" r:id="rId12"/>
    <p:sldId id="268" r:id="rId13"/>
    <p:sldId id="269" r:id="rId14"/>
    <p:sldId id="271" r:id="rId15"/>
    <p:sldId id="270" r:id="rId16"/>
    <p:sldId id="272" r:id="rId17"/>
    <p:sldId id="273" r:id="rId18"/>
    <p:sldId id="274" r:id="rId19"/>
    <p:sldId id="26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4" autoAdjust="0"/>
    <p:restoredTop sz="94632" autoAdjust="0"/>
  </p:normalViewPr>
  <p:slideViewPr>
    <p:cSldViewPr>
      <p:cViewPr varScale="1">
        <p:scale>
          <a:sx n="103" d="100"/>
          <a:sy n="103" d="100"/>
        </p:scale>
        <p:origin x="240" y="96"/>
      </p:cViewPr>
      <p:guideLst>
        <p:guide orient="horz" pos="2160"/>
        <p:guide pos="2880"/>
      </p:guideLst>
    </p:cSldViewPr>
  </p:slideViewPr>
  <p:outlineViewPr>
    <p:cViewPr>
      <p:scale>
        <a:sx n="33" d="100"/>
        <a:sy n="33" d="100"/>
      </p:scale>
      <p:origin x="0" y="-13182"/>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308041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330648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293785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339773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416953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409533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380364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401246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142519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387869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07D966-FC27-484B-9A70-FFC693A57F70}" type="datetimeFigureOut">
              <a:rPr kumimoji="1" lang="ja-JP" altLang="en-US" smtClean="0"/>
              <a:t>2016/4/26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288524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7D966-FC27-484B-9A70-FFC693A57F70}" type="datetimeFigureOut">
              <a:rPr kumimoji="1" lang="ja-JP" altLang="en-US" smtClean="0"/>
              <a:t>2016/4/26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9A662-B0C7-4299-AA2B-9E3CD6E54CFC}" type="slidenum">
              <a:rPr kumimoji="1" lang="ja-JP" altLang="en-US" smtClean="0"/>
              <a:t>‹#›</a:t>
            </a:fld>
            <a:endParaRPr kumimoji="1" lang="ja-JP" altLang="en-US"/>
          </a:p>
        </p:txBody>
      </p:sp>
    </p:spTree>
    <p:extLst>
      <p:ext uri="{BB962C8B-B14F-4D97-AF65-F5344CB8AC3E}">
        <p14:creationId xmlns:p14="http://schemas.microsoft.com/office/powerpoint/2010/main" val="2174313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i-tech.ksc.kwansei.ac.jp/~inagai/dictionary/TeX/Manual.html"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LATEX</a:t>
            </a:r>
            <a:r>
              <a:rPr lang="ja-JP" altLang="en-US" dirty="0" smtClean="0"/>
              <a:t>ゼミ</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２回目</a:t>
            </a:r>
            <a:endParaRPr kumimoji="1" lang="en-US" altLang="ja-JP" dirty="0" smtClean="0"/>
          </a:p>
          <a:p>
            <a:r>
              <a:rPr kumimoji="1" lang="ja-JP" altLang="en-US" dirty="0" smtClean="0"/>
              <a:t>アブストラクトと数式</a:t>
            </a:r>
            <a:endParaRPr kumimoji="1" lang="ja-JP" altLang="en-US" dirty="0"/>
          </a:p>
        </p:txBody>
      </p:sp>
    </p:spTree>
    <p:extLst>
      <p:ext uri="{BB962C8B-B14F-4D97-AF65-F5344CB8AC3E}">
        <p14:creationId xmlns:p14="http://schemas.microsoft.com/office/powerpoint/2010/main" val="884265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LATEX</a:t>
            </a:r>
            <a:r>
              <a:rPr lang="ja-JP" altLang="en-US" dirty="0" smtClean="0"/>
              <a:t>ゼミ</a:t>
            </a:r>
            <a:endParaRPr kumimoji="1" lang="ja-JP" altLang="en-US" dirty="0"/>
          </a:p>
        </p:txBody>
      </p:sp>
      <p:sp>
        <p:nvSpPr>
          <p:cNvPr id="3" name="サブタイトル 2"/>
          <p:cNvSpPr>
            <a:spLocks noGrp="1"/>
          </p:cNvSpPr>
          <p:nvPr>
            <p:ph type="subTitle" idx="1"/>
          </p:nvPr>
        </p:nvSpPr>
        <p:spPr/>
        <p:txBody>
          <a:bodyPr/>
          <a:lstStyle/>
          <a:p>
            <a:r>
              <a:rPr lang="en-US" altLang="ja-JP" dirty="0"/>
              <a:t>3</a:t>
            </a:r>
            <a:r>
              <a:rPr kumimoji="1" lang="ja-JP" altLang="en-US" dirty="0" smtClean="0"/>
              <a:t>回目</a:t>
            </a:r>
            <a:endParaRPr kumimoji="1" lang="en-US" altLang="ja-JP" dirty="0" smtClean="0"/>
          </a:p>
          <a:p>
            <a:r>
              <a:rPr kumimoji="1" lang="ja-JP" altLang="en-US" dirty="0" smtClean="0"/>
              <a:t>表と図</a:t>
            </a:r>
            <a:endParaRPr kumimoji="1" lang="ja-JP" altLang="en-US" dirty="0"/>
          </a:p>
        </p:txBody>
      </p:sp>
    </p:spTree>
    <p:extLst>
      <p:ext uri="{BB962C8B-B14F-4D97-AF65-F5344CB8AC3E}">
        <p14:creationId xmlns:p14="http://schemas.microsoft.com/office/powerpoint/2010/main" val="2413126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アレイ表</a:t>
            </a:r>
            <a:endParaRPr lang="en-US" altLang="ja-JP" dirty="0" smtClean="0"/>
          </a:p>
          <a:p>
            <a:pPr marL="0" indent="0">
              <a:buNone/>
            </a:pPr>
            <a:r>
              <a:rPr lang="en-US" altLang="ja-JP" dirty="0" smtClean="0"/>
              <a:t>\</a:t>
            </a:r>
            <a:r>
              <a:rPr lang="en-US" altLang="ja-JP" dirty="0"/>
              <a:t>begin{array}</a:t>
            </a:r>
            <a:r>
              <a:rPr lang="ja-JP" altLang="en-US" dirty="0"/>
              <a:t>～</a:t>
            </a:r>
            <a:r>
              <a:rPr lang="en-US" altLang="ja-JP" dirty="0"/>
              <a:t>\end{array</a:t>
            </a:r>
            <a:r>
              <a:rPr lang="en-US" altLang="ja-JP" dirty="0" smtClean="0"/>
              <a:t>}</a:t>
            </a:r>
          </a:p>
          <a:p>
            <a:pPr marL="0" indent="0">
              <a:buNone/>
            </a:pPr>
            <a:endParaRPr lang="en-US" altLang="ja-JP" dirty="0"/>
          </a:p>
          <a:p>
            <a:r>
              <a:rPr lang="ja-JP" altLang="en-US" dirty="0" smtClean="0"/>
              <a:t>タブロー表</a:t>
            </a:r>
            <a:endParaRPr lang="en-US" altLang="ja-JP" dirty="0" smtClean="0"/>
          </a:p>
          <a:p>
            <a:pPr marL="0" indent="0">
              <a:buNone/>
            </a:pPr>
            <a:r>
              <a:rPr lang="en-US" altLang="ja-JP" dirty="0" smtClean="0"/>
              <a:t>\begin{tabular</a:t>
            </a:r>
            <a:r>
              <a:rPr lang="en-US" altLang="ja-JP" dirty="0"/>
              <a:t>}</a:t>
            </a:r>
            <a:r>
              <a:rPr lang="ja-JP" altLang="en-US" dirty="0"/>
              <a:t>～</a:t>
            </a:r>
            <a:r>
              <a:rPr lang="en-US" altLang="ja-JP" dirty="0"/>
              <a:t>\end{tabular</a:t>
            </a:r>
            <a:r>
              <a:rPr lang="en-US" altLang="ja-JP" dirty="0" smtClean="0"/>
              <a:t>}</a:t>
            </a:r>
          </a:p>
          <a:p>
            <a:pPr marL="0" indent="0">
              <a:buNone/>
            </a:pPr>
            <a:r>
              <a:rPr lang="en-US" altLang="ja-JP" dirty="0" smtClean="0"/>
              <a:t>\</a:t>
            </a:r>
            <a:r>
              <a:rPr lang="en-US" altLang="ja-JP" dirty="0"/>
              <a:t>begin{table}</a:t>
            </a:r>
            <a:r>
              <a:rPr lang="ja-JP" altLang="en-US" dirty="0"/>
              <a:t>～</a:t>
            </a:r>
            <a:r>
              <a:rPr lang="en-US" altLang="ja-JP" dirty="0"/>
              <a:t>\end{table}</a:t>
            </a:r>
            <a:endParaRPr kumimoji="1" lang="ja-JP" altLang="en-US" dirty="0"/>
          </a:p>
        </p:txBody>
      </p:sp>
    </p:spTree>
    <p:extLst>
      <p:ext uri="{BB962C8B-B14F-4D97-AF65-F5344CB8AC3E}">
        <p14:creationId xmlns:p14="http://schemas.microsoft.com/office/powerpoint/2010/main" val="3038776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アレイ表</a:t>
            </a:r>
            <a:endParaRPr kumimoji="1" lang="ja-JP" altLang="en-US" dirty="0"/>
          </a:p>
        </p:txBody>
      </p:sp>
      <p:sp>
        <p:nvSpPr>
          <p:cNvPr id="3" name="コンテンツ プレースホルダー 2"/>
          <p:cNvSpPr>
            <a:spLocks noGrp="1"/>
          </p:cNvSpPr>
          <p:nvPr>
            <p:ph idx="1"/>
          </p:nvPr>
        </p:nvSpPr>
        <p:spPr>
          <a:xfrm>
            <a:off x="863588" y="1388638"/>
            <a:ext cx="8100900" cy="3204356"/>
          </a:xfrm>
        </p:spPr>
        <p:txBody>
          <a:bodyPr>
            <a:noAutofit/>
          </a:bodyPr>
          <a:lstStyle/>
          <a:p>
            <a:pPr marL="0" indent="0">
              <a:buNone/>
            </a:pPr>
            <a:r>
              <a:rPr lang="en-US" altLang="ja-JP" sz="1800" dirty="0"/>
              <a:t>\begin{document}</a:t>
            </a:r>
            <a:endParaRPr lang="ja-JP" altLang="en-US" sz="1800" dirty="0"/>
          </a:p>
          <a:p>
            <a:pPr marL="0" indent="0">
              <a:buNone/>
            </a:pPr>
            <a:r>
              <a:rPr lang="en-US" altLang="ja-JP" sz="1800" dirty="0" smtClean="0"/>
              <a:t>\</a:t>
            </a:r>
            <a:r>
              <a:rPr lang="en-US" altLang="ja-JP" sz="1800" dirty="0"/>
              <a:t>begin{center}</a:t>
            </a:r>
            <a:endParaRPr lang="ja-JP" altLang="en-US" sz="1800" dirty="0"/>
          </a:p>
          <a:p>
            <a:pPr marL="0" indent="0">
              <a:buNone/>
            </a:pPr>
            <a:r>
              <a:rPr lang="en-US" altLang="ja-JP" sz="1800" dirty="0"/>
              <a:t>$$\begin{array}{|</a:t>
            </a:r>
            <a:r>
              <a:rPr lang="en-US" altLang="ja-JP" sz="1800" dirty="0" err="1"/>
              <a:t>l|c|r</a:t>
            </a:r>
            <a:r>
              <a:rPr lang="en-US" altLang="ja-JP" sz="1800" dirty="0"/>
              <a:t>|} \</a:t>
            </a:r>
            <a:r>
              <a:rPr lang="en-US" altLang="ja-JP" sz="1800" dirty="0" err="1"/>
              <a:t>hline</a:t>
            </a:r>
            <a:r>
              <a:rPr lang="ja-JP" altLang="en-US" sz="1800" dirty="0"/>
              <a:t> </a:t>
            </a:r>
          </a:p>
          <a:p>
            <a:pPr marL="0" indent="0">
              <a:buNone/>
            </a:pPr>
            <a:r>
              <a:rPr lang="en-US" altLang="ja-JP" sz="1800" dirty="0"/>
              <a:t>\</a:t>
            </a:r>
            <a:r>
              <a:rPr lang="en-US" altLang="ja-JP" sz="1800" dirty="0" err="1"/>
              <a:t>sqrt</a:t>
            </a:r>
            <a:r>
              <a:rPr lang="en-US" altLang="ja-JP" sz="1800" dirty="0"/>
              <a:t>{2}=1.4142 &amp; \</a:t>
            </a:r>
            <a:r>
              <a:rPr lang="en-US" altLang="ja-JP" sz="1800" dirty="0" err="1"/>
              <a:t>displaystyle</a:t>
            </a:r>
            <a:r>
              <a:rPr lang="en-US" altLang="ja-JP" sz="1800" dirty="0"/>
              <a:t> \sum_{n=1}^{10} n=55 &amp; f(x)=x^2+5x+3\\\</a:t>
            </a:r>
            <a:r>
              <a:rPr lang="en-US" altLang="ja-JP" sz="1800" dirty="0" err="1"/>
              <a:t>hline</a:t>
            </a:r>
            <a:r>
              <a:rPr lang="ja-JP" altLang="en-US" sz="1800" dirty="0"/>
              <a:t> </a:t>
            </a:r>
          </a:p>
          <a:p>
            <a:pPr marL="0" indent="0">
              <a:buNone/>
            </a:pPr>
            <a:r>
              <a:rPr lang="en-US" altLang="ja-JP" sz="1800" dirty="0"/>
              <a:t>x &amp; y &amp; z \\\hline</a:t>
            </a:r>
            <a:r>
              <a:rPr lang="ja-JP" altLang="en-US" sz="1800" dirty="0"/>
              <a:t> </a:t>
            </a:r>
          </a:p>
          <a:p>
            <a:pPr marL="0" indent="0">
              <a:buNone/>
            </a:pPr>
            <a:r>
              <a:rPr lang="en-US" altLang="ja-JP" sz="1800" dirty="0"/>
              <a:t>\end{array}$$</a:t>
            </a:r>
            <a:endParaRPr lang="ja-JP" altLang="en-US" sz="1800" dirty="0"/>
          </a:p>
          <a:p>
            <a:pPr marL="0" indent="0">
              <a:buNone/>
            </a:pPr>
            <a:r>
              <a:rPr lang="en-US" altLang="ja-JP" sz="1800" dirty="0"/>
              <a:t>\end{center}</a:t>
            </a:r>
            <a:endParaRPr lang="ja-JP" altLang="en-US" sz="1800" dirty="0"/>
          </a:p>
          <a:p>
            <a:pPr marL="0" indent="0">
              <a:buNone/>
            </a:pPr>
            <a:r>
              <a:rPr lang="en-US" altLang="ja-JP" sz="1800" dirty="0" smtClean="0"/>
              <a:t>\</a:t>
            </a:r>
            <a:r>
              <a:rPr lang="en-US" altLang="ja-JP" sz="1800" dirty="0"/>
              <a:t>end{document}</a:t>
            </a:r>
            <a:endParaRPr kumimoji="1" lang="ja-JP" altLang="en-US" sz="1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966" t="18080" r="6172" b="19985"/>
          <a:stretch/>
        </p:blipFill>
        <p:spPr bwMode="auto">
          <a:xfrm>
            <a:off x="863588" y="5229200"/>
            <a:ext cx="4767943"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下矢印 3"/>
          <p:cNvSpPr/>
          <p:nvPr/>
        </p:nvSpPr>
        <p:spPr>
          <a:xfrm>
            <a:off x="1187624" y="4577193"/>
            <a:ext cx="1226570" cy="3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789516" y="3692235"/>
            <a:ext cx="1999265"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smtClean="0"/>
              <a:t>数式環境で使う</a:t>
            </a:r>
            <a:endParaRPr kumimoji="1" lang="en-US" altLang="ja-JP" dirty="0" smtClean="0"/>
          </a:p>
          <a:p>
            <a:pPr marL="285750" indent="-285750">
              <a:buFont typeface="Arial" panose="020B0604020202020204" pitchFamily="34" charset="0"/>
              <a:buChar char="•"/>
            </a:pPr>
            <a:r>
              <a:rPr kumimoji="1" lang="ja-JP" altLang="en-US" dirty="0" smtClean="0"/>
              <a:t>行列用</a:t>
            </a:r>
            <a:endParaRPr kumimoji="1" lang="en-US" altLang="ja-JP" dirty="0" smtClean="0"/>
          </a:p>
          <a:p>
            <a:pPr marL="285750" indent="-285750">
              <a:buFont typeface="Arial" panose="020B0604020202020204" pitchFamily="34" charset="0"/>
              <a:buChar char="•"/>
            </a:pPr>
            <a:endParaRPr kumimoji="1" lang="ja-JP" altLang="en-US" dirty="0"/>
          </a:p>
        </p:txBody>
      </p:sp>
      <p:sp>
        <p:nvSpPr>
          <p:cNvPr id="7" name="正方形/長方形 6"/>
          <p:cNvSpPr/>
          <p:nvPr/>
        </p:nvSpPr>
        <p:spPr>
          <a:xfrm>
            <a:off x="4680012" y="1016732"/>
            <a:ext cx="4241595" cy="104411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\begin{array}{|</a:t>
            </a:r>
            <a:r>
              <a:rPr kumimoji="1" lang="en-US" altLang="ja-JP" dirty="0" err="1" smtClean="0">
                <a:solidFill>
                  <a:schemeClr val="tx1"/>
                </a:solidFill>
              </a:rPr>
              <a:t>c|c</a:t>
            </a:r>
            <a:r>
              <a:rPr kumimoji="1" lang="en-US" altLang="ja-JP" dirty="0" smtClean="0">
                <a:solidFill>
                  <a:schemeClr val="tx1"/>
                </a:solidFill>
              </a:rPr>
              <a:t>|}</a:t>
            </a:r>
            <a:r>
              <a:rPr kumimoji="1" lang="ja-JP" altLang="en-US" dirty="0" smtClean="0">
                <a:solidFill>
                  <a:schemeClr val="tx1"/>
                </a:solidFill>
              </a:rPr>
              <a:t>の「</a:t>
            </a:r>
            <a:r>
              <a:rPr kumimoji="1" lang="en-US" altLang="ja-JP" dirty="0" smtClean="0">
                <a:solidFill>
                  <a:schemeClr val="tx1"/>
                </a:solidFill>
              </a:rPr>
              <a:t>|</a:t>
            </a:r>
            <a:r>
              <a:rPr kumimoji="1" lang="ja-JP" altLang="en-US" dirty="0" smtClean="0">
                <a:solidFill>
                  <a:schemeClr val="tx1"/>
                </a:solidFill>
              </a:rPr>
              <a:t>」は表の縦線</a:t>
            </a:r>
            <a:endParaRPr kumimoji="1" lang="en-US" altLang="ja-JP" dirty="0" smtClean="0">
              <a:solidFill>
                <a:schemeClr val="tx1"/>
              </a:solidFill>
            </a:endParaRPr>
          </a:p>
          <a:p>
            <a:pPr algn="ctr"/>
            <a:r>
              <a:rPr kumimoji="1" lang="en-US" altLang="ja-JP" dirty="0" smtClean="0">
                <a:solidFill>
                  <a:schemeClr val="tx1"/>
                </a:solidFill>
              </a:rPr>
              <a:t>\</a:t>
            </a:r>
            <a:r>
              <a:rPr kumimoji="1" lang="en-US" altLang="ja-JP" dirty="0" err="1" smtClean="0">
                <a:solidFill>
                  <a:schemeClr val="tx1"/>
                </a:solidFill>
              </a:rPr>
              <a:t>hline</a:t>
            </a:r>
            <a:r>
              <a:rPr kumimoji="1" lang="ja-JP" altLang="en-US" dirty="0" smtClean="0">
                <a:solidFill>
                  <a:schemeClr val="tx1"/>
                </a:solidFill>
              </a:rPr>
              <a:t>は表の横線</a:t>
            </a:r>
            <a:endParaRPr kumimoji="1" lang="en-US" altLang="ja-JP" dirty="0" smtClean="0">
              <a:solidFill>
                <a:schemeClr val="tx1"/>
              </a:solidFill>
            </a:endParaRPr>
          </a:p>
          <a:p>
            <a:pPr algn="ctr"/>
            <a:r>
              <a:rPr kumimoji="1" lang="en-US" altLang="ja-JP" dirty="0" smtClean="0">
                <a:solidFill>
                  <a:schemeClr val="tx1"/>
                </a:solidFill>
              </a:rPr>
              <a:t>&amp;</a:t>
            </a:r>
            <a:r>
              <a:rPr kumimoji="1" lang="ja-JP" altLang="en-US" dirty="0" smtClean="0">
                <a:solidFill>
                  <a:schemeClr val="tx1"/>
                </a:solidFill>
              </a:rPr>
              <a:t>は表での区切り</a:t>
            </a:r>
            <a:endParaRPr kumimoji="1" lang="ja-JP" altLang="en-US" dirty="0">
              <a:solidFill>
                <a:schemeClr val="tx1"/>
              </a:solidFill>
            </a:endParaRPr>
          </a:p>
        </p:txBody>
      </p:sp>
      <p:cxnSp>
        <p:nvCxnSpPr>
          <p:cNvPr id="8" name="直線矢印コネクタ 7"/>
          <p:cNvCxnSpPr>
            <a:stCxn id="7" idx="1"/>
          </p:cNvCxnSpPr>
          <p:nvPr/>
        </p:nvCxnSpPr>
        <p:spPr>
          <a:xfrm flipH="1">
            <a:off x="3923928" y="1538790"/>
            <a:ext cx="756084" cy="5220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872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タブロー表</a:t>
            </a:r>
            <a:endParaRPr kumimoji="1" lang="ja-JP" altLang="en-US" dirty="0"/>
          </a:p>
        </p:txBody>
      </p:sp>
      <p:sp>
        <p:nvSpPr>
          <p:cNvPr id="3" name="コンテンツ プレースホルダー 2"/>
          <p:cNvSpPr>
            <a:spLocks noGrp="1"/>
          </p:cNvSpPr>
          <p:nvPr>
            <p:ph idx="1"/>
          </p:nvPr>
        </p:nvSpPr>
        <p:spPr>
          <a:xfrm>
            <a:off x="154633" y="1376772"/>
            <a:ext cx="6228692" cy="5148572"/>
          </a:xfrm>
        </p:spPr>
        <p:txBody>
          <a:bodyPr>
            <a:noAutofit/>
          </a:bodyPr>
          <a:lstStyle/>
          <a:p>
            <a:pPr marL="0" indent="0">
              <a:buNone/>
            </a:pPr>
            <a:r>
              <a:rPr lang="en-US" altLang="ja-JP" sz="1400" dirty="0"/>
              <a:t>\begin{document}</a:t>
            </a:r>
            <a:endParaRPr lang="ja-JP" altLang="en-US" sz="1400" dirty="0"/>
          </a:p>
          <a:p>
            <a:pPr marL="0" indent="0">
              <a:buNone/>
            </a:pPr>
            <a:r>
              <a:rPr lang="en-US" altLang="ja-JP" sz="1400" dirty="0" smtClean="0"/>
              <a:t>\</a:t>
            </a:r>
            <a:r>
              <a:rPr lang="en-US" altLang="ja-JP" sz="1400" dirty="0"/>
              <a:t>begin{table}[</a:t>
            </a:r>
            <a:r>
              <a:rPr lang="en-US" altLang="ja-JP" sz="1400" dirty="0" err="1"/>
              <a:t>htbp</a:t>
            </a:r>
            <a:r>
              <a:rPr lang="en-US" altLang="ja-JP" sz="1400" dirty="0"/>
              <a:t>]</a:t>
            </a:r>
            <a:endParaRPr lang="ja-JP" altLang="en-US" sz="1400" dirty="0"/>
          </a:p>
          <a:p>
            <a:pPr marL="0" indent="0">
              <a:buNone/>
            </a:pPr>
            <a:r>
              <a:rPr lang="en-US" altLang="ja-JP" sz="1400" dirty="0"/>
              <a:t>\begin{center}</a:t>
            </a:r>
            <a:endParaRPr lang="ja-JP" altLang="en-US" sz="1400" dirty="0"/>
          </a:p>
          <a:p>
            <a:pPr marL="0" indent="0">
              <a:buNone/>
            </a:pPr>
            <a:r>
              <a:rPr lang="en-US" altLang="ja-JP" sz="1400" dirty="0"/>
              <a:t>\caption{</a:t>
            </a:r>
            <a:r>
              <a:rPr lang="ja-JP" altLang="en-US" sz="1400" dirty="0"/>
              <a:t>表のタイトル</a:t>
            </a:r>
            <a:r>
              <a:rPr lang="en-US" altLang="ja-JP" sz="1400" dirty="0"/>
              <a:t>}</a:t>
            </a:r>
            <a:endParaRPr lang="ja-JP" altLang="en-US" sz="1400" dirty="0"/>
          </a:p>
          <a:p>
            <a:pPr marL="0" indent="0">
              <a:buNone/>
            </a:pPr>
            <a:r>
              <a:rPr lang="en-US" altLang="ja-JP" sz="1400" dirty="0"/>
              <a:t>\begin{tabular}{|</a:t>
            </a:r>
            <a:r>
              <a:rPr lang="en-US" altLang="ja-JP" sz="1400" dirty="0" err="1"/>
              <a:t>c|c|c|c|c|c</a:t>
            </a:r>
            <a:r>
              <a:rPr lang="en-US" altLang="ja-JP" sz="1400" dirty="0"/>
              <a:t>|}\</a:t>
            </a:r>
            <a:r>
              <a:rPr lang="en-US" altLang="ja-JP" sz="1400" dirty="0" err="1"/>
              <a:t>hline</a:t>
            </a:r>
            <a:endParaRPr lang="ja-JP" altLang="en-US" sz="1400" dirty="0"/>
          </a:p>
          <a:p>
            <a:pPr marL="0" indent="0">
              <a:buNone/>
            </a:pPr>
            <a:r>
              <a:rPr lang="en-US" altLang="ja-JP" sz="1400" dirty="0"/>
              <a:t>&amp; </a:t>
            </a:r>
            <a:r>
              <a:rPr lang="ja-JP" altLang="en-US" sz="1400" dirty="0"/>
              <a:t>月</a:t>
            </a:r>
            <a:r>
              <a:rPr lang="en-US" altLang="ja-JP" sz="1400" dirty="0"/>
              <a:t>&amp; </a:t>
            </a:r>
            <a:r>
              <a:rPr lang="ja-JP" altLang="en-US" sz="1400" dirty="0"/>
              <a:t>火</a:t>
            </a:r>
            <a:r>
              <a:rPr lang="en-US" altLang="ja-JP" sz="1400" dirty="0"/>
              <a:t>&amp; </a:t>
            </a:r>
            <a:r>
              <a:rPr lang="ja-JP" altLang="en-US" sz="1400" dirty="0"/>
              <a:t>水</a:t>
            </a:r>
            <a:r>
              <a:rPr lang="en-US" altLang="ja-JP" sz="1400" dirty="0"/>
              <a:t>&amp; </a:t>
            </a:r>
            <a:r>
              <a:rPr lang="ja-JP" altLang="en-US" sz="1400" dirty="0"/>
              <a:t>木</a:t>
            </a:r>
            <a:r>
              <a:rPr lang="en-US" altLang="ja-JP" sz="1400" dirty="0"/>
              <a:t>&amp; </a:t>
            </a:r>
            <a:r>
              <a:rPr lang="ja-JP" altLang="en-US" sz="1400" dirty="0"/>
              <a:t>金</a:t>
            </a:r>
            <a:r>
              <a:rPr lang="en-US" altLang="ja-JP" sz="1400" dirty="0"/>
              <a:t>\\\hline</a:t>
            </a:r>
            <a:endParaRPr lang="ja-JP" altLang="en-US" sz="1400" dirty="0"/>
          </a:p>
          <a:p>
            <a:pPr marL="0" indent="0">
              <a:buNone/>
            </a:pPr>
            <a:r>
              <a:rPr lang="en-US" altLang="ja-JP" sz="1400" dirty="0"/>
              <a:t>1 </a:t>
            </a:r>
            <a:r>
              <a:rPr lang="ja-JP" altLang="en-US" sz="1400" dirty="0"/>
              <a:t>限目</a:t>
            </a:r>
            <a:r>
              <a:rPr lang="en-US" altLang="ja-JP" sz="1400" dirty="0"/>
              <a:t>&amp; &amp; </a:t>
            </a:r>
            <a:r>
              <a:rPr lang="ja-JP" altLang="en-US" sz="1400" dirty="0"/>
              <a:t>電磁応用工学</a:t>
            </a:r>
            <a:r>
              <a:rPr lang="en-US" altLang="ja-JP" sz="1400" dirty="0"/>
              <a:t>&amp; &amp; </a:t>
            </a:r>
            <a:r>
              <a:rPr lang="ja-JP" altLang="en-US" sz="1400" dirty="0"/>
              <a:t>荷電粒子ビーム工学</a:t>
            </a:r>
            <a:r>
              <a:rPr lang="en-US" altLang="ja-JP" sz="1400" dirty="0"/>
              <a:t>&amp; </a:t>
            </a:r>
            <a:r>
              <a:rPr lang="ja-JP" altLang="en-US" sz="1400" dirty="0"/>
              <a:t>超伝導デバイス</a:t>
            </a:r>
            <a:r>
              <a:rPr lang="en-US" altLang="ja-JP" sz="1400" dirty="0"/>
              <a:t>\\\hline</a:t>
            </a:r>
            <a:endParaRPr lang="ja-JP" altLang="en-US" sz="1400" dirty="0"/>
          </a:p>
          <a:p>
            <a:pPr marL="0" indent="0">
              <a:buNone/>
            </a:pPr>
            <a:r>
              <a:rPr lang="en-US" altLang="ja-JP" sz="1400" dirty="0"/>
              <a:t>2 </a:t>
            </a:r>
            <a:r>
              <a:rPr lang="ja-JP" altLang="en-US" sz="1400" dirty="0"/>
              <a:t>限目</a:t>
            </a:r>
            <a:r>
              <a:rPr lang="en-US" altLang="ja-JP" sz="1400" dirty="0"/>
              <a:t>&amp; </a:t>
            </a:r>
            <a:r>
              <a:rPr lang="ja-JP" altLang="en-US" sz="1400" dirty="0"/>
              <a:t>確率過程論</a:t>
            </a:r>
            <a:r>
              <a:rPr lang="en-US" altLang="ja-JP" sz="1400" dirty="0"/>
              <a:t>&amp; </a:t>
            </a:r>
            <a:r>
              <a:rPr lang="ja-JP" altLang="en-US" sz="1400" dirty="0"/>
              <a:t>音響工学</a:t>
            </a:r>
            <a:r>
              <a:rPr lang="en-US" altLang="ja-JP" sz="1400" dirty="0"/>
              <a:t>&amp; </a:t>
            </a:r>
            <a:r>
              <a:rPr lang="ja-JP" altLang="en-US" sz="1400" dirty="0"/>
              <a:t>現代数理概論</a:t>
            </a:r>
            <a:r>
              <a:rPr lang="en-US" altLang="ja-JP" sz="1400" dirty="0" smtClean="0"/>
              <a:t>&amp; </a:t>
            </a:r>
            <a:r>
              <a:rPr lang="en-US" altLang="ja-JP" sz="1400" dirty="0"/>
              <a:t>&amp; </a:t>
            </a:r>
            <a:r>
              <a:rPr lang="ja-JP" altLang="en-US" sz="1400" dirty="0"/>
              <a:t>画像情報処理</a:t>
            </a:r>
            <a:r>
              <a:rPr lang="en-US" altLang="ja-JP" sz="1400" dirty="0"/>
              <a:t>\\\hline</a:t>
            </a:r>
            <a:endParaRPr lang="ja-JP" altLang="en-US" sz="1400" dirty="0"/>
          </a:p>
          <a:p>
            <a:pPr marL="0" indent="0">
              <a:buNone/>
            </a:pPr>
            <a:r>
              <a:rPr lang="en-US" altLang="ja-JP" sz="1400" dirty="0"/>
              <a:t>3 </a:t>
            </a:r>
            <a:r>
              <a:rPr lang="ja-JP" altLang="en-US" sz="1400" dirty="0"/>
              <a:t>限目</a:t>
            </a:r>
            <a:r>
              <a:rPr lang="en-US" altLang="ja-JP" sz="1400" dirty="0"/>
              <a:t>&amp; &amp; </a:t>
            </a:r>
            <a:r>
              <a:rPr lang="ja-JP" altLang="en-US" sz="1400" dirty="0"/>
              <a:t>研究会</a:t>
            </a:r>
            <a:r>
              <a:rPr lang="en-US" altLang="ja-JP" sz="1400" dirty="0"/>
              <a:t>&amp; </a:t>
            </a:r>
            <a:r>
              <a:rPr lang="ja-JP" altLang="en-US" sz="1400" dirty="0"/>
              <a:t>勉強会</a:t>
            </a:r>
            <a:r>
              <a:rPr lang="en-US" altLang="ja-JP" sz="1400" dirty="0"/>
              <a:t>&amp; &amp; </a:t>
            </a:r>
            <a:r>
              <a:rPr lang="ja-JP" altLang="en-US" sz="1400" dirty="0"/>
              <a:t>勉強会</a:t>
            </a:r>
            <a:r>
              <a:rPr lang="en-US" altLang="ja-JP" sz="1400" dirty="0"/>
              <a:t>\\\hline</a:t>
            </a:r>
            <a:endParaRPr lang="ja-JP" altLang="en-US" sz="1400" dirty="0"/>
          </a:p>
          <a:p>
            <a:pPr marL="0" indent="0">
              <a:buNone/>
            </a:pPr>
            <a:r>
              <a:rPr lang="en-US" altLang="ja-JP" sz="1400" dirty="0"/>
              <a:t>4 </a:t>
            </a:r>
            <a:r>
              <a:rPr lang="ja-JP" altLang="en-US" sz="1400" dirty="0"/>
              <a:t>限目</a:t>
            </a:r>
            <a:r>
              <a:rPr lang="en-US" altLang="ja-JP" sz="1400" dirty="0"/>
              <a:t>&amp; &amp; </a:t>
            </a:r>
            <a:r>
              <a:rPr lang="ja-JP" altLang="en-US" sz="1400" dirty="0"/>
              <a:t>研究会</a:t>
            </a:r>
            <a:r>
              <a:rPr lang="en-US" altLang="ja-JP" sz="1400" dirty="0"/>
              <a:t>&amp; &amp; &amp; \\\hline</a:t>
            </a:r>
            <a:endParaRPr lang="ja-JP" altLang="en-US" sz="1400" dirty="0"/>
          </a:p>
          <a:p>
            <a:pPr marL="0" indent="0">
              <a:buNone/>
            </a:pPr>
            <a:r>
              <a:rPr lang="en-US" altLang="ja-JP" sz="1400" dirty="0"/>
              <a:t>5 </a:t>
            </a:r>
            <a:r>
              <a:rPr lang="ja-JP" altLang="en-US" sz="1400" dirty="0"/>
              <a:t>限目</a:t>
            </a:r>
            <a:r>
              <a:rPr lang="en-US" altLang="ja-JP" sz="1400" dirty="0"/>
              <a:t>&amp; &amp; </a:t>
            </a:r>
            <a:r>
              <a:rPr lang="ja-JP" altLang="en-US" sz="1400" dirty="0"/>
              <a:t>研究会</a:t>
            </a:r>
            <a:r>
              <a:rPr lang="en-US" altLang="ja-JP" sz="1400" dirty="0"/>
              <a:t>&amp; &amp; &amp; \\\hline</a:t>
            </a:r>
            <a:endParaRPr lang="ja-JP" altLang="en-US" sz="1400" dirty="0"/>
          </a:p>
          <a:p>
            <a:pPr marL="0" indent="0">
              <a:buNone/>
            </a:pPr>
            <a:r>
              <a:rPr lang="en-US" altLang="ja-JP" sz="1400" dirty="0"/>
              <a:t>\end{tabular}</a:t>
            </a:r>
            <a:endParaRPr lang="ja-JP" altLang="en-US" sz="1400" dirty="0"/>
          </a:p>
          <a:p>
            <a:pPr marL="0" indent="0">
              <a:buNone/>
            </a:pPr>
            <a:r>
              <a:rPr lang="en-US" altLang="ja-JP" sz="1400" dirty="0"/>
              <a:t>\end{center}</a:t>
            </a:r>
            <a:endParaRPr lang="ja-JP" altLang="en-US" sz="1400" dirty="0"/>
          </a:p>
          <a:p>
            <a:pPr marL="0" indent="0">
              <a:buNone/>
            </a:pPr>
            <a:r>
              <a:rPr lang="en-US" altLang="ja-JP" sz="1400" dirty="0"/>
              <a:t>\label{</a:t>
            </a:r>
            <a:r>
              <a:rPr lang="ja-JP" altLang="en-US" sz="1400" dirty="0"/>
              <a:t>表のラベル</a:t>
            </a:r>
            <a:r>
              <a:rPr lang="en-US" altLang="ja-JP" sz="1400" dirty="0"/>
              <a:t>}</a:t>
            </a:r>
            <a:endParaRPr lang="ja-JP" altLang="en-US" sz="1400" dirty="0"/>
          </a:p>
          <a:p>
            <a:pPr marL="0" indent="0">
              <a:buNone/>
            </a:pPr>
            <a:r>
              <a:rPr lang="en-US" altLang="ja-JP" sz="1400" dirty="0"/>
              <a:t>\end{table}</a:t>
            </a:r>
            <a:endParaRPr lang="ja-JP" altLang="en-US" sz="1400" dirty="0"/>
          </a:p>
          <a:p>
            <a:pPr marL="0" indent="0">
              <a:buNone/>
            </a:pPr>
            <a:r>
              <a:rPr lang="en-US" altLang="ja-JP" sz="1400" dirty="0" smtClean="0"/>
              <a:t>\</a:t>
            </a:r>
            <a:r>
              <a:rPr lang="en-US" altLang="ja-JP" sz="1400" dirty="0"/>
              <a:t>end{document}</a:t>
            </a:r>
            <a:endParaRPr kumimoji="1" lang="ja-JP" altLang="en-US" sz="1400" dirty="0"/>
          </a:p>
        </p:txBody>
      </p:sp>
      <p:pic>
        <p:nvPicPr>
          <p:cNvPr id="2051"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l="4806" t="2119" r="3543" b="5054"/>
          <a:stretch/>
        </p:blipFill>
        <p:spPr bwMode="auto">
          <a:xfrm>
            <a:off x="3514091" y="4207247"/>
            <a:ext cx="5368835" cy="160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矢印 3"/>
          <p:cNvSpPr/>
          <p:nvPr/>
        </p:nvSpPr>
        <p:spPr>
          <a:xfrm>
            <a:off x="2404681" y="4833156"/>
            <a:ext cx="936104" cy="828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a:stCxn id="9" idx="1"/>
          </p:cNvCxnSpPr>
          <p:nvPr/>
        </p:nvCxnSpPr>
        <p:spPr>
          <a:xfrm flipH="1">
            <a:off x="1745231" y="1493785"/>
            <a:ext cx="2211315" cy="3510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3956546" y="683695"/>
            <a:ext cx="5076564" cy="1620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t>
            </a:r>
            <a:r>
              <a:rPr kumimoji="1" lang="en-US" altLang="ja-JP" dirty="0" err="1" smtClean="0">
                <a:solidFill>
                  <a:schemeClr val="tx1"/>
                </a:solidFill>
              </a:rPr>
              <a:t>htbp</a:t>
            </a:r>
            <a:r>
              <a:rPr kumimoji="1" lang="en-US" altLang="ja-JP" dirty="0" smtClean="0">
                <a:solidFill>
                  <a:schemeClr val="tx1"/>
                </a:solidFill>
              </a:rPr>
              <a:t>]</a:t>
            </a:r>
            <a:r>
              <a:rPr kumimoji="1" lang="ja-JP" altLang="en-US" dirty="0" smtClean="0">
                <a:solidFill>
                  <a:schemeClr val="tx1"/>
                </a:solidFill>
              </a:rPr>
              <a:t>は表の挿入位置！</a:t>
            </a:r>
            <a:endParaRPr kumimoji="1" lang="en-US" altLang="ja-JP" dirty="0" smtClean="0">
              <a:solidFill>
                <a:schemeClr val="tx1"/>
              </a:solidFill>
            </a:endParaRPr>
          </a:p>
          <a:p>
            <a:pPr algn="ctr"/>
            <a:r>
              <a:rPr kumimoji="1" lang="en-US" altLang="ja-JP" dirty="0" smtClean="0">
                <a:solidFill>
                  <a:schemeClr val="tx1"/>
                </a:solidFill>
              </a:rPr>
              <a:t>h : here, t : top, b : bottom,  p : page</a:t>
            </a:r>
          </a:p>
          <a:p>
            <a:pPr algn="ctr"/>
            <a:r>
              <a:rPr kumimoji="1" lang="en-US" altLang="ja-JP" dirty="0" smtClean="0">
                <a:solidFill>
                  <a:schemeClr val="tx1"/>
                </a:solidFill>
              </a:rPr>
              <a:t>※</a:t>
            </a:r>
            <a:r>
              <a:rPr kumimoji="1" lang="ja-JP" altLang="en-US" dirty="0" smtClean="0">
                <a:solidFill>
                  <a:schemeClr val="tx1"/>
                </a:solidFill>
              </a:rPr>
              <a:t>　「</a:t>
            </a:r>
            <a:r>
              <a:rPr kumimoji="1" lang="en-US" altLang="ja-JP" dirty="0" smtClean="0">
                <a:solidFill>
                  <a:schemeClr val="tx1"/>
                </a:solidFill>
              </a:rPr>
              <a:t>!</a:t>
            </a:r>
            <a:r>
              <a:rPr kumimoji="1" lang="ja-JP" altLang="en-US" dirty="0" smtClean="0">
                <a:solidFill>
                  <a:schemeClr val="tx1"/>
                </a:solidFill>
              </a:rPr>
              <a:t>」をつけると無理やり押し込めようとしてくれる</a:t>
            </a:r>
            <a:endParaRPr kumimoji="1" lang="en-US" altLang="ja-JP" dirty="0" smtClean="0">
              <a:solidFill>
                <a:schemeClr val="tx1"/>
              </a:solidFill>
            </a:endParaRPr>
          </a:p>
          <a:p>
            <a:pPr algn="ctr"/>
            <a:r>
              <a:rPr kumimoji="1" lang="ja-JP" altLang="en-US" dirty="0" smtClean="0">
                <a:solidFill>
                  <a:schemeClr val="tx1"/>
                </a:solidFill>
              </a:rPr>
              <a:t>例）</a:t>
            </a:r>
            <a:r>
              <a:rPr kumimoji="1" lang="en-US" altLang="ja-JP" dirty="0" smtClean="0">
                <a:solidFill>
                  <a:schemeClr val="tx1"/>
                </a:solidFill>
              </a:rPr>
              <a:t>[!</a:t>
            </a:r>
            <a:r>
              <a:rPr kumimoji="1" lang="en-US" altLang="ja-JP" dirty="0" err="1" smtClean="0">
                <a:solidFill>
                  <a:schemeClr val="tx1"/>
                </a:solidFill>
              </a:rPr>
              <a:t>btp</a:t>
            </a:r>
            <a:r>
              <a:rPr kumimoji="1" lang="en-US" altLang="ja-JP" dirty="0" smtClean="0">
                <a:solidFill>
                  <a:schemeClr val="tx1"/>
                </a:solidFill>
              </a:rPr>
              <a:t>] : </a:t>
            </a:r>
            <a:r>
              <a:rPr kumimoji="1" lang="ja-JP" altLang="en-US" dirty="0" smtClean="0">
                <a:solidFill>
                  <a:schemeClr val="tx1"/>
                </a:solidFill>
              </a:rPr>
              <a:t>そのページの下部に押し込めようとして無理なら上部というようなイメージ</a:t>
            </a:r>
            <a:endParaRPr kumimoji="1" lang="ja-JP" altLang="en-US" dirty="0">
              <a:solidFill>
                <a:schemeClr val="tx1"/>
              </a:solidFill>
            </a:endParaRPr>
          </a:p>
        </p:txBody>
      </p:sp>
      <p:cxnSp>
        <p:nvCxnSpPr>
          <p:cNvPr id="20" name="直線矢印コネクタ 19"/>
          <p:cNvCxnSpPr>
            <a:stCxn id="21" idx="1"/>
          </p:cNvCxnSpPr>
          <p:nvPr/>
        </p:nvCxnSpPr>
        <p:spPr>
          <a:xfrm flipH="1" flipV="1">
            <a:off x="2202756" y="2600908"/>
            <a:ext cx="1642286" cy="1947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3845042" y="2457537"/>
            <a:ext cx="5227457" cy="6762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表のキャプション（タイトル）は表の上に出す！</a:t>
            </a:r>
            <a:endParaRPr kumimoji="1" lang="en-US" altLang="ja-JP" dirty="0" smtClean="0">
              <a:solidFill>
                <a:schemeClr val="tx1"/>
              </a:solidFill>
            </a:endParaRPr>
          </a:p>
          <a:p>
            <a:pPr algn="ctr"/>
            <a:r>
              <a:rPr kumimoji="1" lang="ja-JP" altLang="en-US" dirty="0">
                <a:solidFill>
                  <a:schemeClr val="tx1"/>
                </a:solidFill>
              </a:rPr>
              <a:t>そのため</a:t>
            </a:r>
            <a:r>
              <a:rPr kumimoji="1" lang="ja-JP" altLang="en-US" dirty="0" smtClean="0">
                <a:solidFill>
                  <a:schemeClr val="tx1"/>
                </a:solidFill>
              </a:rPr>
              <a:t>に</a:t>
            </a:r>
            <a:r>
              <a:rPr kumimoji="1" lang="en-US" altLang="ja-JP" dirty="0" smtClean="0">
                <a:solidFill>
                  <a:schemeClr val="tx1"/>
                </a:solidFill>
              </a:rPr>
              <a:t>tabular</a:t>
            </a:r>
            <a:r>
              <a:rPr kumimoji="1" lang="ja-JP" altLang="en-US" dirty="0" smtClean="0">
                <a:solidFill>
                  <a:schemeClr val="tx1"/>
                </a:solidFill>
              </a:rPr>
              <a:t>環境の上にある</a:t>
            </a:r>
            <a:endParaRPr kumimoji="1" lang="ja-JP" altLang="en-US" dirty="0">
              <a:solidFill>
                <a:schemeClr val="tx1"/>
              </a:solidFill>
            </a:endParaRPr>
          </a:p>
        </p:txBody>
      </p:sp>
      <p:sp>
        <p:nvSpPr>
          <p:cNvPr id="2064" name="テキスト ボックス 2063"/>
          <p:cNvSpPr txBox="1"/>
          <p:nvPr/>
        </p:nvSpPr>
        <p:spPr>
          <a:xfrm>
            <a:off x="2476948" y="5985284"/>
            <a:ext cx="6444659" cy="646331"/>
          </a:xfrm>
          <a:prstGeom prst="rect">
            <a:avLst/>
          </a:prstGeom>
          <a:noFill/>
        </p:spPr>
        <p:txBody>
          <a:bodyPr wrap="square" rtlCol="0">
            <a:spAutoFit/>
          </a:bodyPr>
          <a:lstStyle/>
          <a:p>
            <a:r>
              <a:rPr kumimoji="1" lang="en-US" altLang="ja-JP" dirty="0" smtClean="0"/>
              <a:t>※Excel2LaTex</a:t>
            </a:r>
            <a:r>
              <a:rPr kumimoji="1" lang="ja-JP" altLang="en-US" dirty="0" smtClean="0"/>
              <a:t>というフリーソフトを使えば</a:t>
            </a:r>
            <a:endParaRPr kumimoji="1" lang="en-US" altLang="ja-JP" dirty="0" smtClean="0"/>
          </a:p>
          <a:p>
            <a:r>
              <a:rPr kumimoji="1" lang="ja-JP" altLang="en-US" dirty="0" smtClean="0"/>
              <a:t>    エクセルで作った表をタブロー表で出力してくれる</a:t>
            </a:r>
            <a:endParaRPr kumimoji="1" lang="ja-JP" altLang="en-US" dirty="0"/>
          </a:p>
        </p:txBody>
      </p:sp>
    </p:spTree>
    <p:extLst>
      <p:ext uri="{BB962C8B-B14F-4D97-AF65-F5344CB8AC3E}">
        <p14:creationId xmlns:p14="http://schemas.microsoft.com/office/powerpoint/2010/main" val="1064281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Excel2LaTex</a:t>
            </a:r>
            <a:endParaRPr kumimoji="1" lang="ja-JP"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49567"/>
            <a:ext cx="4200481" cy="29124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正方形/長方形 3"/>
          <p:cNvSpPr/>
          <p:nvPr/>
        </p:nvSpPr>
        <p:spPr>
          <a:xfrm>
            <a:off x="775535" y="4772162"/>
            <a:ext cx="7848872" cy="923330"/>
          </a:xfrm>
          <a:prstGeom prst="rect">
            <a:avLst/>
          </a:prstGeom>
        </p:spPr>
        <p:txBody>
          <a:bodyPr wrap="square">
            <a:spAutoFit/>
          </a:bodyPr>
          <a:lstStyle/>
          <a:p>
            <a:r>
              <a:rPr lang="ja-JP" altLang="en-US" dirty="0" smtClean="0"/>
              <a:t>左：</a:t>
            </a:r>
            <a:r>
              <a:rPr lang="en-US" altLang="ja-JP" dirty="0" smtClean="0">
                <a:hlinkClick r:id="rId3"/>
              </a:rPr>
              <a:t>http</a:t>
            </a:r>
            <a:r>
              <a:rPr lang="en-US" altLang="ja-JP" dirty="0">
                <a:hlinkClick r:id="rId3"/>
              </a:rPr>
              <a:t>://sci-tech.ksc.kwansei.ac.jp/~</a:t>
            </a:r>
            <a:r>
              <a:rPr lang="en-US" altLang="ja-JP" dirty="0" smtClean="0">
                <a:hlinkClick r:id="rId3"/>
              </a:rPr>
              <a:t>inagai/dictionary/TeX/Manual.html</a:t>
            </a:r>
            <a:endParaRPr lang="en-US" altLang="ja-JP" dirty="0" smtClean="0"/>
          </a:p>
          <a:p>
            <a:r>
              <a:rPr lang="ja-JP" altLang="en-US" dirty="0"/>
              <a:t>右</a:t>
            </a:r>
            <a:r>
              <a:rPr lang="ja-JP" altLang="en-US" dirty="0" smtClean="0"/>
              <a:t>：設定できてたらこうなってる</a:t>
            </a:r>
            <a:endParaRPr lang="en-US" altLang="ja-JP" dirty="0" smtClean="0"/>
          </a:p>
          <a:p>
            <a:r>
              <a:rPr lang="en-US" altLang="ja-JP" dirty="0" smtClean="0"/>
              <a:t>※</a:t>
            </a:r>
            <a:r>
              <a:rPr lang="ja-JP" altLang="en-US" dirty="0" smtClean="0"/>
              <a:t>どっちも検索で最初にでてくるはず</a:t>
            </a:r>
            <a:endParaRPr lang="ja-JP" altLang="en-US" dirty="0"/>
          </a:p>
        </p:txBody>
      </p:sp>
      <p:pic>
        <p:nvPicPr>
          <p:cNvPr id="3076" name="Picture 4"/>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730" t="-661" r="16490" b="661"/>
          <a:stretch/>
        </p:blipFill>
        <p:spPr bwMode="auto">
          <a:xfrm>
            <a:off x="4355976" y="1964990"/>
            <a:ext cx="4728754" cy="24589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直線矢印コネクタ 6"/>
          <p:cNvCxnSpPr/>
          <p:nvPr/>
        </p:nvCxnSpPr>
        <p:spPr>
          <a:xfrm flipH="1">
            <a:off x="5364088" y="2240868"/>
            <a:ext cx="705780" cy="133164"/>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491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図</a:t>
            </a:r>
            <a:endParaRPr kumimoji="1" lang="ja-JP" altLang="en-US" dirty="0"/>
          </a:p>
        </p:txBody>
      </p:sp>
      <p:sp>
        <p:nvSpPr>
          <p:cNvPr id="3" name="コンテンツ プレースホルダー 2"/>
          <p:cNvSpPr>
            <a:spLocks noGrp="1"/>
          </p:cNvSpPr>
          <p:nvPr>
            <p:ph idx="1"/>
          </p:nvPr>
        </p:nvSpPr>
        <p:spPr>
          <a:xfrm>
            <a:off x="431540" y="1484784"/>
            <a:ext cx="7886700" cy="2304256"/>
          </a:xfrm>
        </p:spPr>
        <p:txBody>
          <a:bodyPr>
            <a:normAutofit/>
          </a:bodyPr>
          <a:lstStyle/>
          <a:p>
            <a:pPr marL="0" indent="0">
              <a:buNone/>
            </a:pPr>
            <a:r>
              <a:rPr lang="en-US" altLang="ja-JP" sz="1800" dirty="0"/>
              <a:t>\begin{figure}[</a:t>
            </a:r>
            <a:r>
              <a:rPr lang="en-US" altLang="ja-JP" sz="1800" dirty="0" err="1"/>
              <a:t>htbp</a:t>
            </a:r>
            <a:r>
              <a:rPr lang="en-US" altLang="ja-JP" sz="1800" dirty="0"/>
              <a:t>]</a:t>
            </a:r>
          </a:p>
          <a:p>
            <a:pPr marL="0" indent="0">
              <a:buNone/>
            </a:pPr>
            <a:r>
              <a:rPr lang="en-US" altLang="ja-JP" sz="1800" dirty="0"/>
              <a:t>\begin{center}</a:t>
            </a:r>
          </a:p>
          <a:p>
            <a:pPr marL="0" indent="0">
              <a:buNone/>
            </a:pPr>
            <a:r>
              <a:rPr lang="en-US" altLang="ja-JP" sz="1800" dirty="0"/>
              <a:t>\</a:t>
            </a:r>
            <a:r>
              <a:rPr lang="en-US" altLang="ja-JP" sz="1800" dirty="0" err="1"/>
              <a:t>includegraphics</a:t>
            </a:r>
            <a:r>
              <a:rPr lang="en-US" altLang="ja-JP" sz="1800" dirty="0"/>
              <a:t>[</a:t>
            </a:r>
            <a:r>
              <a:rPr lang="en-US" altLang="ja-JP" sz="1800" dirty="0" err="1"/>
              <a:t>keepaspectratio</a:t>
            </a:r>
            <a:r>
              <a:rPr lang="en-US" altLang="ja-JP" sz="1800" dirty="0"/>
              <a:t>, scale=0.25]{</a:t>
            </a:r>
            <a:r>
              <a:rPr lang="en-US" altLang="ja-JP" sz="1800" dirty="0" err="1"/>
              <a:t>jumping_man.eps</a:t>
            </a:r>
            <a:r>
              <a:rPr lang="en-US" altLang="ja-JP" sz="1800" dirty="0"/>
              <a:t>}</a:t>
            </a:r>
          </a:p>
          <a:p>
            <a:pPr marL="0" indent="0">
              <a:buNone/>
            </a:pPr>
            <a:r>
              <a:rPr lang="en-US" altLang="ja-JP" sz="1800" dirty="0"/>
              <a:t>\caption{</a:t>
            </a:r>
            <a:r>
              <a:rPr lang="ja-JP" altLang="en-US" sz="1800" dirty="0"/>
              <a:t>図のタイトル</a:t>
            </a:r>
            <a:r>
              <a:rPr lang="en-US" altLang="ja-JP" sz="1800" dirty="0"/>
              <a:t>\label{</a:t>
            </a:r>
            <a:r>
              <a:rPr lang="ja-JP" altLang="en-US" sz="1800" dirty="0"/>
              <a:t>図のラベル</a:t>
            </a:r>
            <a:r>
              <a:rPr lang="en-US" altLang="ja-JP" sz="1800" dirty="0"/>
              <a:t>}}</a:t>
            </a:r>
          </a:p>
          <a:p>
            <a:pPr marL="0" indent="0">
              <a:buNone/>
            </a:pPr>
            <a:r>
              <a:rPr lang="en-US" altLang="ja-JP" sz="1800" dirty="0"/>
              <a:t>\end{center}</a:t>
            </a:r>
          </a:p>
          <a:p>
            <a:pPr marL="0" indent="0">
              <a:buNone/>
            </a:pPr>
            <a:r>
              <a:rPr lang="en-US" altLang="ja-JP" sz="1800" dirty="0"/>
              <a:t>\end{figure}</a:t>
            </a:r>
            <a:endParaRPr kumimoji="1" lang="ja-JP" altLang="en-US" sz="1800" dirty="0"/>
          </a:p>
        </p:txBody>
      </p:sp>
      <p:cxnSp>
        <p:nvCxnSpPr>
          <p:cNvPr id="4" name="直線矢印コネクタ 3"/>
          <p:cNvCxnSpPr>
            <a:stCxn id="5" idx="1"/>
          </p:cNvCxnSpPr>
          <p:nvPr/>
        </p:nvCxnSpPr>
        <p:spPr>
          <a:xfrm flipH="1">
            <a:off x="2595167" y="1067136"/>
            <a:ext cx="1436774" cy="5256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4031941" y="776853"/>
            <a:ext cx="3423766" cy="580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表のときと一緒　挿入位置</a:t>
            </a:r>
            <a:endParaRPr kumimoji="1" lang="ja-JP" altLang="en-US" dirty="0">
              <a:solidFill>
                <a:schemeClr val="tx1"/>
              </a:solidFill>
            </a:endParaRPr>
          </a:p>
        </p:txBody>
      </p:sp>
      <p:cxnSp>
        <p:nvCxnSpPr>
          <p:cNvPr id="10" name="直線矢印コネクタ 9"/>
          <p:cNvCxnSpPr>
            <a:stCxn id="11" idx="0"/>
          </p:cNvCxnSpPr>
          <p:nvPr/>
        </p:nvCxnSpPr>
        <p:spPr>
          <a:xfrm flipH="1" flipV="1">
            <a:off x="5743824" y="2492896"/>
            <a:ext cx="1078426" cy="3960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644008" y="2888940"/>
            <a:ext cx="4356484" cy="5805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EPS</a:t>
            </a:r>
            <a:r>
              <a:rPr kumimoji="1" lang="ja-JP" altLang="en-US" dirty="0" smtClean="0">
                <a:solidFill>
                  <a:schemeClr val="tx1"/>
                </a:solidFill>
              </a:rPr>
              <a:t>ファイル（画像）</a:t>
            </a:r>
            <a:endParaRPr kumimoji="1" lang="en-US" altLang="ja-JP" dirty="0" smtClean="0">
              <a:solidFill>
                <a:schemeClr val="tx1"/>
              </a:solidFill>
            </a:endParaRPr>
          </a:p>
          <a:p>
            <a:pPr algn="ctr"/>
            <a:r>
              <a:rPr kumimoji="1" lang="en-US" altLang="ja-JP" dirty="0" err="1" smtClean="0">
                <a:solidFill>
                  <a:schemeClr val="tx1"/>
                </a:solidFill>
              </a:rPr>
              <a:t>tex</a:t>
            </a:r>
            <a:r>
              <a:rPr kumimoji="1" lang="ja-JP" altLang="en-US" dirty="0" smtClean="0">
                <a:solidFill>
                  <a:schemeClr val="tx1"/>
                </a:solidFill>
              </a:rPr>
              <a:t>ファイルと同じところに置いておく</a:t>
            </a:r>
            <a:endParaRPr kumimoji="1" lang="ja-JP" altLang="en-US" dirty="0">
              <a:solidFill>
                <a:schemeClr val="tx1"/>
              </a:solidFill>
            </a:endParaRPr>
          </a:p>
        </p:txBody>
      </p:sp>
      <p:cxnSp>
        <p:nvCxnSpPr>
          <p:cNvPr id="17" name="直線矢印コネクタ 16"/>
          <p:cNvCxnSpPr>
            <a:stCxn id="18" idx="1"/>
          </p:cNvCxnSpPr>
          <p:nvPr/>
        </p:nvCxnSpPr>
        <p:spPr>
          <a:xfrm flipH="1" flipV="1">
            <a:off x="2280788" y="2888941"/>
            <a:ext cx="1751152" cy="11183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4031940" y="3717032"/>
            <a:ext cx="4981088" cy="580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表と違って図のタイトルは図の下に来るようにする</a:t>
            </a:r>
            <a:endParaRPr kumimoji="1" lang="ja-JP" altLang="en-US" dirty="0">
              <a:solidFill>
                <a:schemeClr val="tx1"/>
              </a:solidFill>
            </a:endParaRPr>
          </a:p>
        </p:txBody>
      </p:sp>
      <p:sp>
        <p:nvSpPr>
          <p:cNvPr id="22" name="下矢印 21"/>
          <p:cNvSpPr/>
          <p:nvPr/>
        </p:nvSpPr>
        <p:spPr>
          <a:xfrm>
            <a:off x="1771053" y="3448128"/>
            <a:ext cx="1371538" cy="472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7504" y="4001169"/>
            <a:ext cx="3766568" cy="27155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4" name="テキスト ボックス 23"/>
          <p:cNvSpPr txBox="1"/>
          <p:nvPr/>
        </p:nvSpPr>
        <p:spPr>
          <a:xfrm>
            <a:off x="3210763" y="1592796"/>
            <a:ext cx="3328155" cy="369332"/>
          </a:xfrm>
          <a:prstGeom prst="rect">
            <a:avLst/>
          </a:prstGeom>
          <a:noFill/>
          <a:ln>
            <a:solidFill>
              <a:schemeClr val="accent6"/>
            </a:solidFill>
          </a:ln>
        </p:spPr>
        <p:txBody>
          <a:bodyPr wrap="none" rtlCol="0">
            <a:spAutoFit/>
          </a:bodyPr>
          <a:lstStyle/>
          <a:p>
            <a:r>
              <a:rPr kumimoji="1" lang="ja-JP" altLang="en-US" dirty="0" smtClean="0"/>
              <a:t>図のサイズを変えるときはココ！</a:t>
            </a:r>
            <a:endParaRPr kumimoji="1" lang="ja-JP" altLang="en-US" dirty="0"/>
          </a:p>
        </p:txBody>
      </p:sp>
      <p:cxnSp>
        <p:nvCxnSpPr>
          <p:cNvPr id="4096" name="直線矢印コネクタ 4095"/>
          <p:cNvCxnSpPr>
            <a:stCxn id="24" idx="2"/>
          </p:cNvCxnSpPr>
          <p:nvPr/>
        </p:nvCxnSpPr>
        <p:spPr>
          <a:xfrm flipH="1">
            <a:off x="4644009" y="1962128"/>
            <a:ext cx="230832" cy="2598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01" name="テキスト ボックス 4100"/>
          <p:cNvSpPr txBox="1"/>
          <p:nvPr/>
        </p:nvSpPr>
        <p:spPr>
          <a:xfrm>
            <a:off x="4058415" y="4833156"/>
            <a:ext cx="4961006" cy="1754326"/>
          </a:xfrm>
          <a:prstGeom prst="rect">
            <a:avLst/>
          </a:prstGeom>
          <a:noFill/>
          <a:ln>
            <a:solidFill>
              <a:schemeClr val="tx1"/>
            </a:solidFill>
          </a:ln>
        </p:spPr>
        <p:txBody>
          <a:bodyPr wrap="square" rtlCol="0">
            <a:spAutoFit/>
          </a:bodyPr>
          <a:lstStyle/>
          <a:p>
            <a:r>
              <a:rPr lang="en-US" altLang="ja-JP" dirty="0" smtClean="0"/>
              <a:t>※\label{</a:t>
            </a:r>
            <a:r>
              <a:rPr lang="ja-JP" altLang="en-US" dirty="0" smtClean="0"/>
              <a:t>ラベル</a:t>
            </a:r>
            <a:r>
              <a:rPr lang="en-US" altLang="ja-JP" dirty="0" smtClean="0"/>
              <a:t>}</a:t>
            </a:r>
            <a:r>
              <a:rPr lang="ja-JP" altLang="en-US" dirty="0" smtClean="0"/>
              <a:t>は、文章で図表番号を呼び出すためのもの</a:t>
            </a:r>
            <a:endParaRPr lang="en-US" altLang="ja-JP" dirty="0" smtClean="0"/>
          </a:p>
          <a:p>
            <a:r>
              <a:rPr lang="ja-JP" altLang="en-US" dirty="0" smtClean="0"/>
              <a:t>文章中</a:t>
            </a:r>
            <a:r>
              <a:rPr lang="ja-JP" altLang="en-US" dirty="0"/>
              <a:t>で図番号や表番号を使うとき</a:t>
            </a:r>
            <a:r>
              <a:rPr lang="ja-JP" altLang="en-US" dirty="0" smtClean="0"/>
              <a:t>、</a:t>
            </a:r>
            <a:endParaRPr lang="en-US" altLang="ja-JP" dirty="0" smtClean="0"/>
          </a:p>
          <a:p>
            <a:r>
              <a:rPr lang="en-US" altLang="ja-JP" dirty="0" smtClean="0"/>
              <a:t>\</a:t>
            </a:r>
            <a:r>
              <a:rPr lang="en-US" altLang="ja-JP" dirty="0"/>
              <a:t>ref{</a:t>
            </a:r>
            <a:r>
              <a:rPr lang="ja-JP" altLang="en-US" dirty="0"/>
              <a:t>ラベル</a:t>
            </a:r>
            <a:r>
              <a:rPr lang="en-US" altLang="ja-JP" dirty="0"/>
              <a:t>}</a:t>
            </a:r>
            <a:r>
              <a:rPr lang="ja-JP" altLang="en-US" dirty="0"/>
              <a:t>としておくと、図の順番を変えて</a:t>
            </a:r>
            <a:r>
              <a:rPr lang="ja-JP" altLang="en-US" dirty="0" smtClean="0"/>
              <a:t>も</a:t>
            </a:r>
            <a:endParaRPr lang="en-US" altLang="ja-JP" dirty="0" smtClean="0"/>
          </a:p>
          <a:p>
            <a:r>
              <a:rPr lang="ja-JP" altLang="en-US" dirty="0" smtClean="0"/>
              <a:t>正しい</a:t>
            </a:r>
            <a:r>
              <a:rPr lang="ja-JP" altLang="en-US" dirty="0"/>
              <a:t>番号を振ってくれる</a:t>
            </a:r>
            <a:endParaRPr lang="en-US" altLang="ja-JP" dirty="0"/>
          </a:p>
          <a:p>
            <a:endParaRPr kumimoji="1" lang="ja-JP" altLang="en-US" dirty="0"/>
          </a:p>
        </p:txBody>
      </p:sp>
    </p:spTree>
    <p:extLst>
      <p:ext uri="{BB962C8B-B14F-4D97-AF65-F5344CB8AC3E}">
        <p14:creationId xmlns:p14="http://schemas.microsoft.com/office/powerpoint/2010/main" val="1334558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59532" y="1448780"/>
            <a:ext cx="4500500" cy="5112568"/>
          </a:xfrm>
        </p:spPr>
        <p:txBody>
          <a:bodyPr>
            <a:noAutofit/>
          </a:bodyPr>
          <a:lstStyle/>
          <a:p>
            <a:pPr marL="0" indent="0">
              <a:buNone/>
            </a:pPr>
            <a:r>
              <a:rPr lang="en-US" altLang="ja-JP" sz="1200" dirty="0" smtClean="0"/>
              <a:t>\begin{document}</a:t>
            </a:r>
          </a:p>
          <a:p>
            <a:pPr marL="0" indent="0">
              <a:buNone/>
            </a:pPr>
            <a:r>
              <a:rPr lang="en-US" altLang="ja-JP" sz="1200" dirty="0" smtClean="0"/>
              <a:t>\</a:t>
            </a:r>
            <a:r>
              <a:rPr lang="en-US" altLang="ja-JP" sz="1200" dirty="0"/>
              <a:t>begin{figure}[</a:t>
            </a:r>
            <a:r>
              <a:rPr lang="en-US" altLang="ja-JP" sz="1200" dirty="0" err="1"/>
              <a:t>htbp</a:t>
            </a:r>
            <a:r>
              <a:rPr lang="en-US" altLang="ja-JP" sz="1200" dirty="0"/>
              <a:t>]</a:t>
            </a:r>
          </a:p>
          <a:p>
            <a:pPr marL="0" indent="0">
              <a:buNone/>
            </a:pPr>
            <a:r>
              <a:rPr lang="en-US" altLang="ja-JP" sz="1200" dirty="0"/>
              <a:t>\begin{tabular}{cc}</a:t>
            </a:r>
          </a:p>
          <a:p>
            <a:pPr marL="0" indent="0">
              <a:buNone/>
            </a:pPr>
            <a:r>
              <a:rPr lang="en-US" altLang="ja-JP" sz="1200" dirty="0"/>
              <a:t>\begin{</a:t>
            </a:r>
            <a:r>
              <a:rPr lang="en-US" altLang="ja-JP" sz="1200" dirty="0" err="1"/>
              <a:t>minipage</a:t>
            </a:r>
            <a:r>
              <a:rPr lang="en-US" altLang="ja-JP" sz="1200" dirty="0"/>
              <a:t>}{0.5\</a:t>
            </a:r>
            <a:r>
              <a:rPr lang="en-US" altLang="ja-JP" sz="1200" dirty="0" err="1"/>
              <a:t>hsize</a:t>
            </a:r>
            <a:r>
              <a:rPr lang="en-US" altLang="ja-JP" sz="1200" dirty="0"/>
              <a:t>}</a:t>
            </a:r>
          </a:p>
          <a:p>
            <a:pPr marL="0" indent="0">
              <a:buNone/>
            </a:pPr>
            <a:r>
              <a:rPr lang="en-US" altLang="ja-JP" sz="1200" dirty="0"/>
              <a:t>\begin{center}</a:t>
            </a:r>
          </a:p>
          <a:p>
            <a:pPr marL="0" indent="0">
              <a:buNone/>
            </a:pPr>
            <a:r>
              <a:rPr lang="en-US" altLang="ja-JP" sz="1200" dirty="0"/>
              <a:t>\</a:t>
            </a:r>
            <a:r>
              <a:rPr lang="en-US" altLang="ja-JP" sz="1200" dirty="0" err="1"/>
              <a:t>includegraphics</a:t>
            </a:r>
            <a:r>
              <a:rPr lang="en-US" altLang="ja-JP" sz="1200" dirty="0"/>
              <a:t>[</a:t>
            </a:r>
            <a:r>
              <a:rPr lang="en-US" altLang="ja-JP" sz="1200" dirty="0" err="1"/>
              <a:t>keepaspectratio</a:t>
            </a:r>
            <a:r>
              <a:rPr lang="en-US" altLang="ja-JP" sz="1200" dirty="0"/>
              <a:t>, </a:t>
            </a:r>
            <a:r>
              <a:rPr lang="en-US" altLang="ja-JP" sz="1200" dirty="0" smtClean="0"/>
              <a:t>scale=0.15]{</a:t>
            </a:r>
            <a:r>
              <a:rPr lang="en-US" altLang="ja-JP" sz="1200" dirty="0" err="1" smtClean="0"/>
              <a:t>akaiocchan.eps</a:t>
            </a:r>
            <a:r>
              <a:rPr lang="en-US" altLang="ja-JP" sz="1200" dirty="0"/>
              <a:t>}</a:t>
            </a:r>
          </a:p>
          <a:p>
            <a:pPr marL="0" indent="0">
              <a:buNone/>
            </a:pPr>
            <a:r>
              <a:rPr lang="en-US" altLang="ja-JP" sz="1200" dirty="0"/>
              <a:t>\caption{</a:t>
            </a:r>
            <a:r>
              <a:rPr lang="ja-JP" altLang="en-US" sz="1200" dirty="0"/>
              <a:t>サンプル</a:t>
            </a:r>
            <a:r>
              <a:rPr lang="en-US" altLang="ja-JP" sz="1200" dirty="0"/>
              <a:t>}</a:t>
            </a:r>
          </a:p>
          <a:p>
            <a:pPr marL="0" indent="0">
              <a:buNone/>
            </a:pPr>
            <a:r>
              <a:rPr lang="en-US" altLang="ja-JP" sz="1200" dirty="0"/>
              <a:t>\end{center</a:t>
            </a:r>
            <a:r>
              <a:rPr lang="en-US" altLang="ja-JP" sz="1200" dirty="0" smtClean="0"/>
              <a:t>}</a:t>
            </a:r>
          </a:p>
          <a:p>
            <a:pPr marL="0" indent="0">
              <a:buNone/>
            </a:pPr>
            <a:r>
              <a:rPr lang="en-US" altLang="ja-JP" sz="1200" dirty="0"/>
              <a:t>\end{</a:t>
            </a:r>
            <a:r>
              <a:rPr lang="en-US" altLang="ja-JP" sz="1200" dirty="0" err="1"/>
              <a:t>minipage</a:t>
            </a:r>
            <a:r>
              <a:rPr lang="en-US" altLang="ja-JP" sz="1200" dirty="0"/>
              <a:t>}</a:t>
            </a:r>
          </a:p>
          <a:p>
            <a:pPr marL="0" indent="0">
              <a:buNone/>
            </a:pPr>
            <a:r>
              <a:rPr lang="en-US" altLang="ja-JP" sz="1200" dirty="0"/>
              <a:t>\begin{</a:t>
            </a:r>
            <a:r>
              <a:rPr lang="en-US" altLang="ja-JP" sz="1200" dirty="0" err="1"/>
              <a:t>minipage</a:t>
            </a:r>
            <a:r>
              <a:rPr lang="en-US" altLang="ja-JP" sz="1200" dirty="0"/>
              <a:t>}{0.5\</a:t>
            </a:r>
            <a:r>
              <a:rPr lang="en-US" altLang="ja-JP" sz="1200" dirty="0" err="1"/>
              <a:t>hsize</a:t>
            </a:r>
            <a:r>
              <a:rPr lang="en-US" altLang="ja-JP" sz="1200" dirty="0"/>
              <a:t>}</a:t>
            </a:r>
          </a:p>
          <a:p>
            <a:pPr marL="0" indent="0">
              <a:buNone/>
            </a:pPr>
            <a:r>
              <a:rPr lang="en-US" altLang="ja-JP" sz="1200" dirty="0"/>
              <a:t>\begin{center}</a:t>
            </a:r>
          </a:p>
          <a:p>
            <a:pPr marL="0" indent="0">
              <a:buNone/>
            </a:pPr>
            <a:r>
              <a:rPr lang="en-US" altLang="ja-JP" sz="1200" dirty="0"/>
              <a:t>\</a:t>
            </a:r>
            <a:r>
              <a:rPr lang="en-US" altLang="ja-JP" sz="1200" dirty="0" err="1"/>
              <a:t>includegraphics</a:t>
            </a:r>
            <a:r>
              <a:rPr lang="en-US" altLang="ja-JP" sz="1200" dirty="0"/>
              <a:t>[</a:t>
            </a:r>
            <a:r>
              <a:rPr lang="en-US" altLang="ja-JP" sz="1200" dirty="0" err="1"/>
              <a:t>keepaspectratio</a:t>
            </a:r>
            <a:r>
              <a:rPr lang="en-US" altLang="ja-JP" sz="1200" dirty="0"/>
              <a:t>, </a:t>
            </a:r>
            <a:r>
              <a:rPr lang="en-US" altLang="ja-JP" sz="1200" dirty="0" smtClean="0"/>
              <a:t>scale=0.18</a:t>
            </a:r>
            <a:r>
              <a:rPr lang="en-US" altLang="ja-JP" sz="1200" dirty="0" smtClean="0"/>
              <a:t>]{</a:t>
            </a:r>
            <a:r>
              <a:rPr lang="en-US" altLang="ja-JP" sz="1200" dirty="0" err="1"/>
              <a:t>midorinoocchan.eps</a:t>
            </a:r>
            <a:r>
              <a:rPr lang="en-US" altLang="ja-JP" sz="1200" dirty="0"/>
              <a:t>}</a:t>
            </a:r>
          </a:p>
          <a:p>
            <a:pPr marL="0" indent="0">
              <a:buNone/>
            </a:pPr>
            <a:r>
              <a:rPr lang="en-US" altLang="ja-JP" sz="1200" dirty="0"/>
              <a:t>\caption{</a:t>
            </a:r>
            <a:r>
              <a:rPr lang="ja-JP" altLang="en-US" sz="1200" dirty="0"/>
              <a:t>サンプル</a:t>
            </a:r>
            <a:r>
              <a:rPr lang="en-US" altLang="ja-JP" sz="1200" dirty="0"/>
              <a:t>}</a:t>
            </a:r>
          </a:p>
          <a:p>
            <a:pPr marL="0" indent="0">
              <a:buNone/>
            </a:pPr>
            <a:r>
              <a:rPr lang="en-US" altLang="ja-JP" sz="1200" dirty="0"/>
              <a:t>\end{center}</a:t>
            </a:r>
          </a:p>
          <a:p>
            <a:pPr marL="0" indent="0">
              <a:buNone/>
            </a:pPr>
            <a:r>
              <a:rPr lang="en-US" altLang="ja-JP" sz="1200" dirty="0"/>
              <a:t>\end{</a:t>
            </a:r>
            <a:r>
              <a:rPr lang="en-US" altLang="ja-JP" sz="1200" dirty="0" err="1"/>
              <a:t>minipage</a:t>
            </a:r>
            <a:r>
              <a:rPr lang="en-US" altLang="ja-JP" sz="1200" dirty="0"/>
              <a:t>}</a:t>
            </a:r>
          </a:p>
          <a:p>
            <a:pPr marL="0" indent="0">
              <a:buNone/>
            </a:pPr>
            <a:r>
              <a:rPr lang="en-US" altLang="ja-JP" sz="1200" dirty="0"/>
              <a:t>\end{tabular}</a:t>
            </a:r>
          </a:p>
          <a:p>
            <a:pPr marL="0" indent="0">
              <a:buNone/>
            </a:pPr>
            <a:r>
              <a:rPr lang="en-US" altLang="ja-JP" sz="1200" dirty="0"/>
              <a:t>\end{figure</a:t>
            </a:r>
            <a:r>
              <a:rPr lang="en-US" altLang="ja-JP" sz="1200" dirty="0" smtClean="0"/>
              <a:t>}</a:t>
            </a:r>
          </a:p>
          <a:p>
            <a:pPr marL="0" indent="0">
              <a:buNone/>
            </a:pPr>
            <a:r>
              <a:rPr kumimoji="1" lang="en-US" altLang="ja-JP" sz="1200" dirty="0" smtClean="0"/>
              <a:t>\end{document}</a:t>
            </a:r>
            <a:endParaRPr kumimoji="1" lang="ja-JP" altLang="en-US" sz="1200" dirty="0"/>
          </a:p>
        </p:txBody>
      </p:sp>
      <p:sp>
        <p:nvSpPr>
          <p:cNvPr id="4" name="タイトル 1"/>
          <p:cNvSpPr>
            <a:spLocks noGrp="1"/>
          </p:cNvSpPr>
          <p:nvPr>
            <p:ph type="title"/>
          </p:nvPr>
        </p:nvSpPr>
        <p:spPr/>
        <p:txBody>
          <a:bodyPr/>
          <a:lstStyle/>
          <a:p>
            <a:r>
              <a:rPr kumimoji="1" lang="ja-JP" altLang="en-US" dirty="0" smtClean="0"/>
              <a:t>図を並べる</a:t>
            </a:r>
            <a:endParaRPr kumimoji="1" lang="ja-JP" altLang="en-US" dirty="0"/>
          </a:p>
        </p:txBody>
      </p:sp>
      <p:sp>
        <p:nvSpPr>
          <p:cNvPr id="5" name="正方形/長方形 4"/>
          <p:cNvSpPr/>
          <p:nvPr/>
        </p:nvSpPr>
        <p:spPr>
          <a:xfrm>
            <a:off x="359532" y="2348880"/>
            <a:ext cx="4428492" cy="1656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59532" y="4077072"/>
            <a:ext cx="4428492" cy="169218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959753" y="2430180"/>
            <a:ext cx="646331" cy="369332"/>
          </a:xfrm>
          <a:prstGeom prst="rect">
            <a:avLst/>
          </a:prstGeom>
          <a:noFill/>
        </p:spPr>
        <p:txBody>
          <a:bodyPr wrap="none" rtlCol="0">
            <a:spAutoFit/>
          </a:bodyPr>
          <a:lstStyle/>
          <a:p>
            <a:r>
              <a:rPr kumimoji="1" lang="ja-JP" altLang="en-US" dirty="0" smtClean="0">
                <a:solidFill>
                  <a:srgbClr val="FF0000"/>
                </a:solidFill>
              </a:rPr>
              <a:t>左側</a:t>
            </a:r>
            <a:endParaRPr kumimoji="1" lang="ja-JP" altLang="en-US" dirty="0">
              <a:solidFill>
                <a:srgbClr val="FF0000"/>
              </a:solidFill>
            </a:endParaRPr>
          </a:p>
        </p:txBody>
      </p:sp>
      <p:sp>
        <p:nvSpPr>
          <p:cNvPr id="8" name="テキスト ボックス 7"/>
          <p:cNvSpPr txBox="1"/>
          <p:nvPr/>
        </p:nvSpPr>
        <p:spPr>
          <a:xfrm>
            <a:off x="4067944" y="4221088"/>
            <a:ext cx="646331" cy="369332"/>
          </a:xfrm>
          <a:prstGeom prst="rect">
            <a:avLst/>
          </a:prstGeom>
          <a:noFill/>
        </p:spPr>
        <p:txBody>
          <a:bodyPr wrap="none" rtlCol="0">
            <a:spAutoFit/>
          </a:bodyPr>
          <a:lstStyle/>
          <a:p>
            <a:r>
              <a:rPr kumimoji="1" lang="ja-JP" altLang="en-US" dirty="0">
                <a:solidFill>
                  <a:schemeClr val="accent1"/>
                </a:solidFill>
              </a:rPr>
              <a:t>右側</a:t>
            </a:r>
          </a:p>
        </p:txBody>
      </p:sp>
      <p:sp>
        <p:nvSpPr>
          <p:cNvPr id="9" name="テキスト ボックス 8"/>
          <p:cNvSpPr txBox="1"/>
          <p:nvPr/>
        </p:nvSpPr>
        <p:spPr>
          <a:xfrm>
            <a:off x="3635896" y="1052736"/>
            <a:ext cx="5400600" cy="646331"/>
          </a:xfrm>
          <a:prstGeom prst="rect">
            <a:avLst/>
          </a:prstGeom>
          <a:noFill/>
          <a:ln>
            <a:solidFill>
              <a:schemeClr val="accent6"/>
            </a:solidFill>
          </a:ln>
        </p:spPr>
        <p:txBody>
          <a:bodyPr wrap="square" rtlCol="0">
            <a:spAutoFit/>
          </a:bodyPr>
          <a:lstStyle/>
          <a:p>
            <a:r>
              <a:rPr kumimoji="1" lang="ja-JP" altLang="en-US" dirty="0"/>
              <a:t>横に並べる</a:t>
            </a:r>
            <a:r>
              <a:rPr kumimoji="1" lang="ja-JP" altLang="en-US" dirty="0" smtClean="0"/>
              <a:t>数を決める</a:t>
            </a:r>
            <a:endParaRPr kumimoji="1" lang="en-US" altLang="ja-JP" dirty="0" smtClean="0"/>
          </a:p>
          <a:p>
            <a:r>
              <a:rPr kumimoji="1" lang="ja-JP" altLang="en-US" dirty="0" smtClean="0"/>
              <a:t>（基本はそれぞれ中心に配置させるだろうから</a:t>
            </a:r>
            <a:r>
              <a:rPr kumimoji="1" lang="en-US" altLang="ja-JP" dirty="0" smtClean="0"/>
              <a:t>c</a:t>
            </a:r>
            <a:r>
              <a:rPr kumimoji="1" lang="ja-JP" altLang="en-US" dirty="0" smtClean="0"/>
              <a:t>）</a:t>
            </a:r>
            <a:endParaRPr kumimoji="1" lang="ja-JP" altLang="en-US" dirty="0"/>
          </a:p>
        </p:txBody>
      </p:sp>
      <p:cxnSp>
        <p:nvCxnSpPr>
          <p:cNvPr id="11" name="直線矢印コネクタ 10"/>
          <p:cNvCxnSpPr>
            <a:stCxn id="9" idx="1"/>
          </p:cNvCxnSpPr>
          <p:nvPr/>
        </p:nvCxnSpPr>
        <p:spPr>
          <a:xfrm flipH="1">
            <a:off x="1691680" y="1375902"/>
            <a:ext cx="1944216" cy="4329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184068" y="3609020"/>
            <a:ext cx="432048" cy="494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040052" y="5517232"/>
            <a:ext cx="4015843" cy="523220"/>
          </a:xfrm>
          <a:prstGeom prst="rect">
            <a:avLst/>
          </a:prstGeom>
          <a:noFill/>
          <a:ln>
            <a:solidFill>
              <a:srgbClr val="00B050"/>
            </a:solidFill>
          </a:ln>
        </p:spPr>
        <p:txBody>
          <a:bodyPr wrap="none" rtlCol="0">
            <a:spAutoFit/>
          </a:bodyPr>
          <a:lstStyle/>
          <a:p>
            <a:r>
              <a:rPr kumimoji="1" lang="en-US" altLang="ja-JP" sz="1400" dirty="0" smtClean="0"/>
              <a:t>Scale(</a:t>
            </a:r>
            <a:r>
              <a:rPr kumimoji="1" lang="ja-JP" altLang="en-US" sz="1400" dirty="0" smtClean="0"/>
              <a:t>倍率</a:t>
            </a:r>
            <a:r>
              <a:rPr kumimoji="1" lang="en-US" altLang="ja-JP" sz="1400" dirty="0" smtClean="0"/>
              <a:t>)</a:t>
            </a:r>
            <a:r>
              <a:rPr kumimoji="1" lang="ja-JP" altLang="en-US" sz="1400" dirty="0" smtClean="0"/>
              <a:t>で画像の大きさを調整</a:t>
            </a:r>
            <a:endParaRPr kumimoji="1" lang="en-US" altLang="ja-JP" sz="1400" dirty="0" smtClean="0"/>
          </a:p>
          <a:p>
            <a:r>
              <a:rPr kumimoji="1" lang="en-US" altLang="ja-JP" sz="1400" dirty="0" smtClean="0"/>
              <a:t>width</a:t>
            </a:r>
            <a:r>
              <a:rPr kumimoji="1" lang="ja-JP" altLang="en-US" sz="1400" dirty="0" smtClean="0"/>
              <a:t>などで直接大きさを指定することもできる</a:t>
            </a:r>
            <a:endParaRPr kumimoji="1" lang="ja-JP" altLang="en-US" sz="1400" dirty="0"/>
          </a:p>
        </p:txBody>
      </p:sp>
      <p:cxnSp>
        <p:nvCxnSpPr>
          <p:cNvPr id="15" name="直線矢印コネクタ 14"/>
          <p:cNvCxnSpPr>
            <a:stCxn id="13" idx="1"/>
          </p:cNvCxnSpPr>
          <p:nvPr/>
        </p:nvCxnSpPr>
        <p:spPr>
          <a:xfrm flipH="1" flipV="1">
            <a:off x="2987824" y="4905164"/>
            <a:ext cx="2052228" cy="8736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896036" y="2024844"/>
            <a:ext cx="4015843" cy="307777"/>
          </a:xfrm>
          <a:prstGeom prst="rect">
            <a:avLst/>
          </a:prstGeom>
          <a:noFill/>
          <a:ln>
            <a:solidFill>
              <a:srgbClr val="00B050"/>
            </a:solidFill>
          </a:ln>
        </p:spPr>
        <p:txBody>
          <a:bodyPr wrap="square" rtlCol="0">
            <a:spAutoFit/>
          </a:bodyPr>
          <a:lstStyle/>
          <a:p>
            <a:r>
              <a:rPr kumimoji="1" lang="ja-JP" altLang="en-US" sz="1400" dirty="0" smtClean="0"/>
              <a:t>横幅を決める</a:t>
            </a:r>
            <a:r>
              <a:rPr kumimoji="1" lang="en-US" altLang="ja-JP" sz="1400" dirty="0" smtClean="0"/>
              <a:t>(0.5\</a:t>
            </a:r>
            <a:r>
              <a:rPr kumimoji="1" lang="en-US" altLang="ja-JP" sz="1400" dirty="0" err="1" smtClean="0"/>
              <a:t>hsize</a:t>
            </a:r>
            <a:r>
              <a:rPr kumimoji="1" lang="ja-JP" altLang="en-US" sz="1400" dirty="0" smtClean="0"/>
              <a:t>でそのページの半分</a:t>
            </a:r>
            <a:r>
              <a:rPr kumimoji="1" lang="en-US" altLang="ja-JP" sz="1400" dirty="0" smtClean="0"/>
              <a:t>)</a:t>
            </a:r>
            <a:endParaRPr kumimoji="1" lang="ja-JP" altLang="en-US" sz="1400" dirty="0"/>
          </a:p>
        </p:txBody>
      </p:sp>
      <p:cxnSp>
        <p:nvCxnSpPr>
          <p:cNvPr id="20" name="直線矢印コネクタ 19"/>
          <p:cNvCxnSpPr>
            <a:stCxn id="19" idx="1"/>
          </p:cNvCxnSpPr>
          <p:nvPr/>
        </p:nvCxnSpPr>
        <p:spPr>
          <a:xfrm flipH="1">
            <a:off x="2267744" y="2178733"/>
            <a:ext cx="2628292" cy="2781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オブジェクト 21"/>
          <p:cNvGraphicFramePr>
            <a:graphicFrameLocks noChangeAspect="1"/>
          </p:cNvGraphicFramePr>
          <p:nvPr>
            <p:extLst>
              <p:ext uri="{D42A27DB-BD31-4B8C-83A1-F6EECF244321}">
                <p14:modId xmlns:p14="http://schemas.microsoft.com/office/powerpoint/2010/main" val="2611335632"/>
              </p:ext>
            </p:extLst>
          </p:nvPr>
        </p:nvGraphicFramePr>
        <p:xfrm>
          <a:off x="5976156" y="2492896"/>
          <a:ext cx="2032205" cy="2875868"/>
        </p:xfrm>
        <a:graphic>
          <a:graphicData uri="http://schemas.openxmlformats.org/presentationml/2006/ole">
            <mc:AlternateContent xmlns:mc="http://schemas.openxmlformats.org/markup-compatibility/2006">
              <mc:Choice xmlns:v="urn:schemas-microsoft-com:vml" Requires="v">
                <p:oleObj spid="_x0000_s1029" name="Acrobat Document" r:id="rId3" imgW="5667119" imgH="8019810" progId="Acrobat.Document.DC">
                  <p:embed/>
                </p:oleObj>
              </mc:Choice>
              <mc:Fallback>
                <p:oleObj name="Acrobat Document" r:id="rId3" imgW="5667119" imgH="8019810" progId="Acrobat.Document.DC">
                  <p:embed/>
                  <p:pic>
                    <p:nvPicPr>
                      <p:cNvPr id="0" name=""/>
                      <p:cNvPicPr/>
                      <p:nvPr/>
                    </p:nvPicPr>
                    <p:blipFill>
                      <a:blip r:embed="rId4"/>
                      <a:stretch>
                        <a:fillRect/>
                      </a:stretch>
                    </p:blipFill>
                    <p:spPr>
                      <a:xfrm>
                        <a:off x="5976156" y="2492896"/>
                        <a:ext cx="2032205" cy="2875868"/>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3046944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図表の番号変更</a:t>
            </a:r>
            <a:endParaRPr kumimoji="1" lang="ja-JP" altLang="en-US" dirty="0"/>
          </a:p>
        </p:txBody>
      </p:sp>
      <p:sp>
        <p:nvSpPr>
          <p:cNvPr id="3" name="コンテンツ プレースホルダー 2"/>
          <p:cNvSpPr>
            <a:spLocks noGrp="1"/>
          </p:cNvSpPr>
          <p:nvPr>
            <p:ph idx="1"/>
          </p:nvPr>
        </p:nvSpPr>
        <p:spPr>
          <a:xfrm>
            <a:off x="503548" y="1952836"/>
            <a:ext cx="4104456" cy="4800191"/>
          </a:xfrm>
        </p:spPr>
        <p:txBody>
          <a:bodyPr>
            <a:normAutofit fontScale="40000" lnSpcReduction="20000"/>
          </a:bodyPr>
          <a:lstStyle/>
          <a:p>
            <a:pPr marL="0" indent="0">
              <a:buNone/>
            </a:pPr>
            <a:r>
              <a:rPr lang="en-US" altLang="ja-JP" dirty="0"/>
              <a:t>\begin{figure}[</a:t>
            </a:r>
            <a:r>
              <a:rPr lang="en-US" altLang="ja-JP" dirty="0" err="1"/>
              <a:t>htbp</a:t>
            </a:r>
            <a:r>
              <a:rPr lang="en-US" altLang="ja-JP" dirty="0"/>
              <a:t>]</a:t>
            </a:r>
            <a:endParaRPr lang="ja-JP" altLang="en-US" dirty="0"/>
          </a:p>
          <a:p>
            <a:pPr marL="0" indent="0">
              <a:buNone/>
            </a:pPr>
            <a:r>
              <a:rPr lang="en-US" altLang="ja-JP" dirty="0"/>
              <a:t>\begin{center}</a:t>
            </a:r>
            <a:endParaRPr lang="ja-JP" altLang="en-US" dirty="0"/>
          </a:p>
          <a:p>
            <a:pPr marL="0" indent="0">
              <a:buNone/>
            </a:pPr>
            <a:r>
              <a:rPr lang="en-US" altLang="ja-JP" dirty="0"/>
              <a:t>\begin{tabular}{cc}</a:t>
            </a:r>
            <a:endParaRPr lang="ja-JP" altLang="en-US" dirty="0"/>
          </a:p>
          <a:p>
            <a:pPr marL="0" indent="0">
              <a:buNone/>
            </a:pPr>
            <a:r>
              <a:rPr lang="en-US" altLang="ja-JP" dirty="0"/>
              <a:t>\begin{</a:t>
            </a:r>
            <a:r>
              <a:rPr lang="en-US" altLang="ja-JP" dirty="0" err="1"/>
              <a:t>minipage</a:t>
            </a:r>
            <a:r>
              <a:rPr lang="en-US" altLang="ja-JP" dirty="0"/>
              <a:t>}{0.5\</a:t>
            </a:r>
            <a:r>
              <a:rPr lang="en-US" altLang="ja-JP" dirty="0" err="1"/>
              <a:t>hsize</a:t>
            </a:r>
            <a:r>
              <a:rPr lang="en-US" altLang="ja-JP" dirty="0"/>
              <a:t>}</a:t>
            </a:r>
            <a:endParaRPr lang="ja-JP" altLang="en-US" dirty="0"/>
          </a:p>
          <a:p>
            <a:pPr marL="0" indent="0">
              <a:buNone/>
            </a:pPr>
            <a:r>
              <a:rPr lang="en-US" altLang="ja-JP" dirty="0"/>
              <a:t>\begin{center}</a:t>
            </a:r>
            <a:endParaRPr lang="ja-JP" altLang="en-US" dirty="0"/>
          </a:p>
          <a:p>
            <a:pPr marL="0" indent="0">
              <a:buNone/>
            </a:pPr>
            <a:r>
              <a:rPr lang="en-US" altLang="ja-JP" dirty="0"/>
              <a:t>\</a:t>
            </a:r>
            <a:r>
              <a:rPr lang="en-US" altLang="ja-JP" dirty="0" err="1"/>
              <a:t>includegraphics</a:t>
            </a:r>
            <a:r>
              <a:rPr lang="en-US" altLang="ja-JP" dirty="0"/>
              <a:t>[</a:t>
            </a:r>
            <a:r>
              <a:rPr lang="en-US" altLang="ja-JP" dirty="0" err="1"/>
              <a:t>keepaspectratio</a:t>
            </a:r>
            <a:r>
              <a:rPr lang="en-US" altLang="ja-JP" dirty="0"/>
              <a:t>, scale=0.15]{</a:t>
            </a:r>
            <a:r>
              <a:rPr lang="en-US" altLang="ja-JP" dirty="0" err="1"/>
              <a:t>akaiocchan.eps</a:t>
            </a:r>
            <a:r>
              <a:rPr lang="en-US" altLang="ja-JP" dirty="0"/>
              <a:t>}</a:t>
            </a:r>
            <a:endParaRPr lang="ja-JP" altLang="en-US" dirty="0"/>
          </a:p>
          <a:p>
            <a:pPr marL="0" indent="0">
              <a:buNone/>
            </a:pPr>
            <a:r>
              <a:rPr lang="en-US" altLang="ja-JP" dirty="0"/>
              <a:t>\caption{</a:t>
            </a:r>
            <a:r>
              <a:rPr lang="ja-JP" altLang="en-US" dirty="0"/>
              <a:t>サンプル</a:t>
            </a:r>
            <a:r>
              <a:rPr lang="en-US" altLang="ja-JP" dirty="0"/>
              <a:t>}</a:t>
            </a:r>
            <a:endParaRPr lang="ja-JP" altLang="en-US" dirty="0"/>
          </a:p>
          <a:p>
            <a:pPr marL="0" indent="0">
              <a:buNone/>
            </a:pPr>
            <a:r>
              <a:rPr lang="en-US" altLang="ja-JP" dirty="0"/>
              <a:t>\end{center}</a:t>
            </a:r>
            <a:endParaRPr lang="ja-JP" altLang="en-US" dirty="0"/>
          </a:p>
          <a:p>
            <a:pPr marL="0" indent="0">
              <a:buNone/>
            </a:pPr>
            <a:r>
              <a:rPr lang="en-US" altLang="ja-JP" dirty="0"/>
              <a:t>\end{</a:t>
            </a:r>
            <a:r>
              <a:rPr lang="en-US" altLang="ja-JP" dirty="0" err="1"/>
              <a:t>minipage</a:t>
            </a:r>
            <a:r>
              <a:rPr lang="en-US" altLang="ja-JP" dirty="0"/>
              <a:t>}</a:t>
            </a:r>
            <a:endParaRPr lang="ja-JP" altLang="en-US" dirty="0"/>
          </a:p>
          <a:p>
            <a:pPr marL="0" indent="0">
              <a:buNone/>
            </a:pPr>
            <a:r>
              <a:rPr lang="en-US" altLang="ja-JP" dirty="0"/>
              <a:t>\begin{</a:t>
            </a:r>
            <a:r>
              <a:rPr lang="en-US" altLang="ja-JP" dirty="0" err="1"/>
              <a:t>minipage</a:t>
            </a:r>
            <a:r>
              <a:rPr lang="en-US" altLang="ja-JP" dirty="0"/>
              <a:t>}{0.5\</a:t>
            </a:r>
            <a:r>
              <a:rPr lang="en-US" altLang="ja-JP" dirty="0" err="1"/>
              <a:t>hsize</a:t>
            </a:r>
            <a:r>
              <a:rPr lang="en-US" altLang="ja-JP" dirty="0"/>
              <a:t>}</a:t>
            </a:r>
            <a:endParaRPr lang="ja-JP" altLang="en-US" dirty="0"/>
          </a:p>
          <a:p>
            <a:pPr marL="0" indent="0">
              <a:buNone/>
            </a:pPr>
            <a:r>
              <a:rPr lang="en-US" altLang="ja-JP" dirty="0"/>
              <a:t>\begin{center}</a:t>
            </a:r>
            <a:endParaRPr lang="ja-JP" altLang="en-US" dirty="0"/>
          </a:p>
          <a:p>
            <a:pPr marL="0" indent="0">
              <a:buNone/>
            </a:pPr>
            <a:r>
              <a:rPr lang="en-US" altLang="ja-JP" dirty="0"/>
              <a:t>\</a:t>
            </a:r>
            <a:r>
              <a:rPr lang="en-US" altLang="ja-JP" dirty="0" err="1"/>
              <a:t>setcounter</a:t>
            </a:r>
            <a:r>
              <a:rPr lang="en-US" altLang="ja-JP" dirty="0"/>
              <a:t>{figure}{81}</a:t>
            </a:r>
            <a:endParaRPr lang="ja-JP" altLang="en-US" dirty="0"/>
          </a:p>
          <a:p>
            <a:pPr marL="0" indent="0">
              <a:buNone/>
            </a:pPr>
            <a:r>
              <a:rPr lang="en-US" altLang="ja-JP" dirty="0"/>
              <a:t>\</a:t>
            </a:r>
            <a:r>
              <a:rPr lang="en-US" altLang="ja-JP" dirty="0" err="1"/>
              <a:t>includegraphics</a:t>
            </a:r>
            <a:r>
              <a:rPr lang="en-US" altLang="ja-JP" dirty="0"/>
              <a:t>[</a:t>
            </a:r>
            <a:r>
              <a:rPr lang="en-US" altLang="ja-JP" dirty="0" err="1"/>
              <a:t>keepaspectratio</a:t>
            </a:r>
            <a:r>
              <a:rPr lang="en-US" altLang="ja-JP" dirty="0"/>
              <a:t>, scale=0.18]{</a:t>
            </a:r>
            <a:r>
              <a:rPr lang="en-US" altLang="ja-JP" dirty="0" err="1"/>
              <a:t>midorinoocchan.eps</a:t>
            </a:r>
            <a:r>
              <a:rPr lang="en-US" altLang="ja-JP" dirty="0"/>
              <a:t>}</a:t>
            </a:r>
            <a:endParaRPr lang="ja-JP" altLang="en-US" dirty="0"/>
          </a:p>
          <a:p>
            <a:pPr marL="0" indent="0">
              <a:buNone/>
            </a:pPr>
            <a:r>
              <a:rPr lang="en-US" altLang="ja-JP" dirty="0"/>
              <a:t>\caption{</a:t>
            </a:r>
            <a:r>
              <a:rPr lang="ja-JP" altLang="en-US" dirty="0"/>
              <a:t>サンプル</a:t>
            </a:r>
            <a:r>
              <a:rPr lang="en-US" altLang="ja-JP" dirty="0"/>
              <a:t>}</a:t>
            </a:r>
            <a:endParaRPr lang="ja-JP" altLang="en-US" dirty="0"/>
          </a:p>
          <a:p>
            <a:pPr marL="0" indent="0">
              <a:buNone/>
            </a:pPr>
            <a:r>
              <a:rPr lang="en-US" altLang="ja-JP" dirty="0"/>
              <a:t>\end{center}</a:t>
            </a:r>
            <a:endParaRPr lang="ja-JP" altLang="en-US" dirty="0"/>
          </a:p>
          <a:p>
            <a:pPr marL="0" indent="0">
              <a:buNone/>
            </a:pPr>
            <a:r>
              <a:rPr lang="en-US" altLang="ja-JP" dirty="0"/>
              <a:t>\end{</a:t>
            </a:r>
            <a:r>
              <a:rPr lang="en-US" altLang="ja-JP" dirty="0" err="1"/>
              <a:t>minipage</a:t>
            </a:r>
            <a:r>
              <a:rPr lang="en-US" altLang="ja-JP" dirty="0"/>
              <a:t>}</a:t>
            </a:r>
            <a:endParaRPr lang="ja-JP" altLang="en-US" dirty="0"/>
          </a:p>
          <a:p>
            <a:pPr marL="0" indent="0">
              <a:buNone/>
            </a:pPr>
            <a:r>
              <a:rPr lang="en-US" altLang="ja-JP" dirty="0"/>
              <a:t>\end{tabular}</a:t>
            </a:r>
            <a:endParaRPr lang="ja-JP" altLang="en-US" dirty="0"/>
          </a:p>
          <a:p>
            <a:pPr marL="0" indent="0">
              <a:buNone/>
            </a:pPr>
            <a:r>
              <a:rPr lang="en-US" altLang="ja-JP" dirty="0"/>
              <a:t>\end{center}</a:t>
            </a:r>
            <a:endParaRPr lang="ja-JP" altLang="en-US" dirty="0"/>
          </a:p>
          <a:p>
            <a:pPr marL="0" indent="0">
              <a:buNone/>
            </a:pPr>
            <a:r>
              <a:rPr lang="en-US" altLang="ja-JP" dirty="0"/>
              <a:t>\end{figure}</a:t>
            </a:r>
            <a:endParaRPr kumimoji="1" lang="ja-JP" altLang="en-US" dirty="0"/>
          </a:p>
        </p:txBody>
      </p:sp>
      <p:cxnSp>
        <p:nvCxnSpPr>
          <p:cNvPr id="5" name="直線矢印コネクタ 4"/>
          <p:cNvCxnSpPr/>
          <p:nvPr/>
        </p:nvCxnSpPr>
        <p:spPr>
          <a:xfrm flipH="1">
            <a:off x="2015716" y="4725144"/>
            <a:ext cx="46805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2">
            <a:lum contrast="20000"/>
          </a:blip>
          <a:stretch>
            <a:fillRect/>
          </a:stretch>
        </p:blipFill>
        <p:spPr>
          <a:xfrm>
            <a:off x="4716016" y="2564904"/>
            <a:ext cx="3955905" cy="3004046"/>
          </a:xfrm>
          <a:prstGeom prst="rect">
            <a:avLst/>
          </a:prstGeom>
        </p:spPr>
      </p:pic>
      <p:cxnSp>
        <p:nvCxnSpPr>
          <p:cNvPr id="9" name="直線矢印コネクタ 8"/>
          <p:cNvCxnSpPr/>
          <p:nvPr/>
        </p:nvCxnSpPr>
        <p:spPr>
          <a:xfrm flipV="1">
            <a:off x="7380312" y="5481228"/>
            <a:ext cx="216024" cy="2160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03548" y="1412776"/>
            <a:ext cx="5606663"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smtClean="0"/>
              <a:t>\</a:t>
            </a:r>
            <a:r>
              <a:rPr kumimoji="1" lang="en-US" altLang="ja-JP" dirty="0" err="1" smtClean="0"/>
              <a:t>setcounter</a:t>
            </a:r>
            <a:r>
              <a:rPr kumimoji="1" lang="en-US" altLang="ja-JP" dirty="0" smtClean="0"/>
              <a:t>{</a:t>
            </a:r>
            <a:r>
              <a:rPr kumimoji="1" lang="ja-JP" altLang="en-US" dirty="0"/>
              <a:t>番号</a:t>
            </a:r>
            <a:r>
              <a:rPr kumimoji="1" lang="ja-JP" altLang="en-US" dirty="0" smtClean="0"/>
              <a:t>を変えたい環境</a:t>
            </a:r>
            <a:r>
              <a:rPr kumimoji="1" lang="en-US" altLang="ja-JP" dirty="0" smtClean="0"/>
              <a:t>}{</a:t>
            </a:r>
            <a:r>
              <a:rPr kumimoji="1" lang="ja-JP" altLang="en-US" dirty="0" smtClean="0"/>
              <a:t>番号</a:t>
            </a:r>
            <a:r>
              <a:rPr kumimoji="1" lang="en-US" altLang="ja-JP" dirty="0" smtClean="0"/>
              <a:t>(1</a:t>
            </a:r>
            <a:r>
              <a:rPr kumimoji="1" lang="ja-JP" altLang="en-US" dirty="0" smtClean="0"/>
              <a:t>つ小さく</a:t>
            </a:r>
            <a:r>
              <a:rPr kumimoji="1" lang="en-US" altLang="ja-JP" dirty="0" smtClean="0"/>
              <a:t>)}</a:t>
            </a:r>
          </a:p>
          <a:p>
            <a:pPr marL="285750" indent="-28575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1879679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EPS</a:t>
            </a:r>
            <a:r>
              <a:rPr kumimoji="1" lang="ja-JP" altLang="en-US" dirty="0" smtClean="0"/>
              <a:t>ファイル</a:t>
            </a:r>
            <a:endParaRPr kumimoji="1" lang="ja-JP" altLang="en-US" dirty="0"/>
          </a:p>
        </p:txBody>
      </p:sp>
      <p:sp>
        <p:nvSpPr>
          <p:cNvPr id="3" name="コンテンツ プレースホルダー 2"/>
          <p:cNvSpPr>
            <a:spLocks noGrp="1"/>
          </p:cNvSpPr>
          <p:nvPr>
            <p:ph idx="1"/>
          </p:nvPr>
        </p:nvSpPr>
        <p:spPr>
          <a:xfrm>
            <a:off x="431540" y="1556792"/>
            <a:ext cx="5184576" cy="5184576"/>
          </a:xfrm>
        </p:spPr>
        <p:txBody>
          <a:bodyPr/>
          <a:lstStyle/>
          <a:p>
            <a:pPr marL="514350" indent="-514350">
              <a:buFont typeface="+mj-lt"/>
              <a:buAutoNum type="arabicPeriod"/>
            </a:pPr>
            <a:r>
              <a:rPr kumimoji="1" lang="en-US" altLang="ja-JP" dirty="0" smtClean="0"/>
              <a:t>EPS-</a:t>
            </a:r>
            <a:r>
              <a:rPr kumimoji="1" lang="en-US" altLang="ja-JP" dirty="0" err="1" smtClean="0"/>
              <a:t>conv</a:t>
            </a:r>
            <a:r>
              <a:rPr kumimoji="1" lang="ja-JP" altLang="en-US" dirty="0" smtClean="0"/>
              <a:t>　</a:t>
            </a:r>
            <a:r>
              <a:rPr kumimoji="1" lang="en-US" altLang="ja-JP" dirty="0" smtClean="0"/>
              <a:t>(</a:t>
            </a:r>
            <a:r>
              <a:rPr kumimoji="1" lang="ja-JP" altLang="en-US" dirty="0" smtClean="0"/>
              <a:t>フリーソフト</a:t>
            </a:r>
            <a:r>
              <a:rPr kumimoji="1" lang="en-US" altLang="ja-JP" dirty="0" smtClean="0"/>
              <a:t>)</a:t>
            </a:r>
          </a:p>
          <a:p>
            <a:pPr marL="0" indent="0">
              <a:buNone/>
            </a:pPr>
            <a:r>
              <a:rPr lang="en-US" altLang="ja-JP" dirty="0"/>
              <a:t>JPEG</a:t>
            </a:r>
            <a:r>
              <a:rPr lang="ja-JP" altLang="en-US" dirty="0"/>
              <a:t>ファイルや</a:t>
            </a:r>
            <a:r>
              <a:rPr lang="en-US" altLang="ja-JP" dirty="0"/>
              <a:t>BMP</a:t>
            </a:r>
            <a:r>
              <a:rPr lang="ja-JP" altLang="en-US" dirty="0"/>
              <a:t>ファイルをドラッグ</a:t>
            </a:r>
            <a:r>
              <a:rPr lang="en-US" altLang="ja-JP" dirty="0"/>
              <a:t>&amp;</a:t>
            </a:r>
            <a:r>
              <a:rPr lang="ja-JP" altLang="en-US" dirty="0" smtClean="0"/>
              <a:t>ドロップ</a:t>
            </a:r>
            <a:endParaRPr lang="en-US" altLang="ja-JP" dirty="0" smtClean="0"/>
          </a:p>
          <a:p>
            <a:pPr marL="0" indent="0">
              <a:buNone/>
            </a:pPr>
            <a:endParaRPr lang="en-US" altLang="ja-JP" dirty="0"/>
          </a:p>
          <a:p>
            <a:pPr marL="514350" indent="-514350">
              <a:buFont typeface="+mj-lt"/>
              <a:buAutoNum type="arabicPeriod" startAt="2"/>
            </a:pPr>
            <a:r>
              <a:rPr lang="en-US" altLang="ja-JP" dirty="0" err="1" smtClean="0"/>
              <a:t>Inkscape</a:t>
            </a:r>
            <a:r>
              <a:rPr lang="ja-JP" altLang="en-US" dirty="0" smtClean="0"/>
              <a:t>や</a:t>
            </a:r>
            <a:r>
              <a:rPr lang="en-US" altLang="ja-JP" dirty="0" err="1" smtClean="0"/>
              <a:t>photoshop</a:t>
            </a:r>
            <a:endParaRPr lang="en-US" altLang="ja-JP" dirty="0" smtClean="0"/>
          </a:p>
          <a:p>
            <a:pPr marL="0" indent="0">
              <a:buNone/>
            </a:pPr>
            <a:r>
              <a:rPr kumimoji="1" lang="ja-JP" altLang="en-US" dirty="0" smtClean="0"/>
              <a:t>保存形式を</a:t>
            </a:r>
            <a:r>
              <a:rPr kumimoji="1" lang="en-US" altLang="ja-JP" dirty="0" smtClean="0"/>
              <a:t>EPS</a:t>
            </a:r>
            <a:r>
              <a:rPr kumimoji="1" lang="ja-JP" altLang="en-US" dirty="0" smtClean="0"/>
              <a:t>にして保存</a:t>
            </a:r>
            <a:endParaRPr kumimoji="1" lang="en-US" altLang="ja-JP" dirty="0" smtClean="0"/>
          </a:p>
          <a:p>
            <a:pPr marL="514350" indent="-514350">
              <a:buFont typeface="+mj-lt"/>
              <a:buAutoNum type="arabicPeriod" startAt="2"/>
            </a:pP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5724128" y="1340768"/>
            <a:ext cx="3096344" cy="3581125"/>
          </a:xfrm>
          <a:prstGeom prst="rect">
            <a:avLst/>
          </a:prstGeom>
        </p:spPr>
      </p:pic>
    </p:spTree>
    <p:extLst>
      <p:ext uri="{BB962C8B-B14F-4D97-AF65-F5344CB8AC3E}">
        <p14:creationId xmlns:p14="http://schemas.microsoft.com/office/powerpoint/2010/main" val="203993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272" t="14798" r="21738" b="1286"/>
          <a:stretch/>
        </p:blipFill>
        <p:spPr bwMode="auto">
          <a:xfrm>
            <a:off x="1605935" y="1153853"/>
            <a:ext cx="5918392" cy="50227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正方形/長方形 3"/>
          <p:cNvSpPr/>
          <p:nvPr/>
        </p:nvSpPr>
        <p:spPr>
          <a:xfrm>
            <a:off x="2899995" y="6345324"/>
            <a:ext cx="3330271" cy="369332"/>
          </a:xfrm>
          <a:prstGeom prst="rect">
            <a:avLst/>
          </a:prstGeom>
        </p:spPr>
        <p:txBody>
          <a:bodyPr wrap="none">
            <a:spAutoFit/>
          </a:bodyPr>
          <a:lstStyle/>
          <a:p>
            <a:r>
              <a:rPr lang="ja-JP" altLang="en-US" dirty="0" smtClean="0"/>
              <a:t>例）　</a:t>
            </a:r>
            <a:r>
              <a:rPr lang="en-US" altLang="ja-JP" dirty="0" smtClean="0"/>
              <a:t>http</a:t>
            </a:r>
            <a:r>
              <a:rPr lang="en-US" altLang="ja-JP" dirty="0"/>
              <a:t>://www.latex-cmd.com/</a:t>
            </a:r>
            <a:endParaRPr lang="ja-JP" altLang="en-US" dirty="0"/>
          </a:p>
        </p:txBody>
      </p:sp>
      <p:sp>
        <p:nvSpPr>
          <p:cNvPr id="5" name="テキスト ボックス 4"/>
          <p:cNvSpPr txBox="1"/>
          <p:nvPr/>
        </p:nvSpPr>
        <p:spPr>
          <a:xfrm>
            <a:off x="1259632" y="620688"/>
            <a:ext cx="6505307" cy="369332"/>
          </a:xfrm>
          <a:prstGeom prst="rect">
            <a:avLst/>
          </a:prstGeom>
          <a:noFill/>
        </p:spPr>
        <p:txBody>
          <a:bodyPr wrap="none" rtlCol="0">
            <a:spAutoFit/>
          </a:bodyPr>
          <a:lstStyle/>
          <a:p>
            <a:r>
              <a:rPr kumimoji="1" lang="ja-JP" altLang="en-US" dirty="0" smtClean="0"/>
              <a:t>ほかにもいろいろコマンドがあるので必要があれば調べてください</a:t>
            </a:r>
            <a:endParaRPr kumimoji="1" lang="ja-JP" altLang="en-US" dirty="0"/>
          </a:p>
        </p:txBody>
      </p:sp>
    </p:spTree>
    <p:extLst>
      <p:ext uri="{BB962C8B-B14F-4D97-AF65-F5344CB8AC3E}">
        <p14:creationId xmlns:p14="http://schemas.microsoft.com/office/powerpoint/2010/main" val="2440818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アブストラクト</a:t>
            </a:r>
            <a:endParaRPr kumimoji="1" lang="ja-JP" altLang="en-US" dirty="0"/>
          </a:p>
        </p:txBody>
      </p:sp>
      <p:sp>
        <p:nvSpPr>
          <p:cNvPr id="3" name="コンテンツ プレースホルダー 2"/>
          <p:cNvSpPr>
            <a:spLocks noGrp="1"/>
          </p:cNvSpPr>
          <p:nvPr>
            <p:ph idx="1"/>
          </p:nvPr>
        </p:nvSpPr>
        <p:spPr>
          <a:xfrm>
            <a:off x="935596" y="1520788"/>
            <a:ext cx="7524836" cy="468052"/>
          </a:xfrm>
        </p:spPr>
        <p:txBody>
          <a:bodyPr>
            <a:normAutofit/>
          </a:bodyPr>
          <a:lstStyle/>
          <a:p>
            <a:r>
              <a:rPr kumimoji="1" lang="ja-JP" altLang="en-US" sz="2400" dirty="0" smtClean="0"/>
              <a:t>論文の最初に論文内容を短くまとめて書いたもの</a:t>
            </a:r>
            <a:endParaRPr kumimoji="1" lang="en-US" altLang="ja-JP" sz="2400" dirty="0" smtClean="0"/>
          </a:p>
          <a:p>
            <a:pPr marL="0" indent="0">
              <a:buNone/>
            </a:pPr>
            <a:endParaRPr lang="en-US" altLang="ja-JP" sz="2400" dirty="0" smtClean="0"/>
          </a:p>
        </p:txBody>
      </p:sp>
      <p:sp>
        <p:nvSpPr>
          <p:cNvPr id="4" name="テキスト ボックス 3"/>
          <p:cNvSpPr txBox="1"/>
          <p:nvPr/>
        </p:nvSpPr>
        <p:spPr>
          <a:xfrm>
            <a:off x="935596" y="1988840"/>
            <a:ext cx="7524836" cy="2492990"/>
          </a:xfrm>
          <a:prstGeom prst="rect">
            <a:avLst/>
          </a:prstGeom>
          <a:noFill/>
        </p:spPr>
        <p:txBody>
          <a:bodyPr wrap="square" rtlCol="0">
            <a:spAutoFit/>
          </a:bodyPr>
          <a:lstStyle/>
          <a:p>
            <a:r>
              <a:rPr lang="en-US" altLang="ja-JP" sz="1200" dirty="0" smtClean="0"/>
              <a:t>\</a:t>
            </a:r>
            <a:r>
              <a:rPr lang="en-US" altLang="ja-JP" sz="1200" dirty="0"/>
              <a:t>begin{document}</a:t>
            </a:r>
            <a:endParaRPr lang="en-US" altLang="ja-JP" sz="1200" dirty="0" smtClean="0"/>
          </a:p>
          <a:p>
            <a:r>
              <a:rPr lang="en-US" altLang="ja-JP" sz="1200" dirty="0" smtClean="0"/>
              <a:t>\</a:t>
            </a:r>
            <a:r>
              <a:rPr lang="en-US" altLang="ja-JP" sz="1200" dirty="0" err="1"/>
              <a:t>renewcommand</a:t>
            </a:r>
            <a:r>
              <a:rPr lang="en-US" altLang="ja-JP" sz="1200" dirty="0"/>
              <a:t>{\</a:t>
            </a:r>
            <a:r>
              <a:rPr lang="en-US" altLang="ja-JP" sz="1200" dirty="0" err="1"/>
              <a:t>abstractname</a:t>
            </a:r>
            <a:r>
              <a:rPr lang="en-US" altLang="ja-JP" sz="1200" dirty="0"/>
              <a:t>}{</a:t>
            </a:r>
            <a:r>
              <a:rPr lang="ja-JP" altLang="en-US" sz="1200" dirty="0"/>
              <a:t>摘要</a:t>
            </a:r>
            <a:r>
              <a:rPr lang="en-US" altLang="ja-JP" sz="1200" dirty="0" smtClean="0"/>
              <a:t>}</a:t>
            </a:r>
            <a:r>
              <a:rPr lang="ja-JP" altLang="en-US" sz="1200" dirty="0" smtClean="0"/>
              <a:t>　←無くてもいい</a:t>
            </a:r>
            <a:r>
              <a:rPr lang="en-US" altLang="ja-JP" sz="1200" dirty="0" smtClean="0"/>
              <a:t>(</a:t>
            </a:r>
            <a:r>
              <a:rPr lang="ja-JP" altLang="en-US" sz="1200" dirty="0" smtClean="0"/>
              <a:t>無かったら下の摘要のところが概要と表示される</a:t>
            </a:r>
            <a:r>
              <a:rPr lang="en-US" altLang="ja-JP" sz="1200" dirty="0" smtClean="0"/>
              <a:t>)</a:t>
            </a:r>
            <a:endParaRPr lang="en-US" altLang="ja-JP" sz="1200" dirty="0"/>
          </a:p>
          <a:p>
            <a:r>
              <a:rPr lang="en-US" altLang="ja-JP" sz="1200" dirty="0"/>
              <a:t>\begin{abstract}</a:t>
            </a:r>
          </a:p>
          <a:p>
            <a:r>
              <a:rPr lang="ja-JP" altLang="en-US" sz="1200" dirty="0" smtClean="0">
                <a:latin typeface="+mj-lt"/>
              </a:rPr>
              <a:t>この学術論文では，</a:t>
            </a:r>
            <a:r>
              <a:rPr lang="ja-JP" altLang="en-US" sz="1200" dirty="0" err="1" smtClean="0">
                <a:latin typeface="+mj-lt"/>
              </a:rPr>
              <a:t>あ</a:t>
            </a:r>
            <a:r>
              <a:rPr lang="ja-JP" altLang="en-US" sz="1200" dirty="0" smtClean="0">
                <a:latin typeface="+mj-lt"/>
              </a:rPr>
              <a:t>ああああああああああああああああああああああああああああああああああああ</a:t>
            </a:r>
          </a:p>
          <a:p>
            <a:r>
              <a:rPr lang="ja-JP" altLang="en-US" sz="1200" dirty="0" smtClean="0">
                <a:latin typeface="+mj-lt"/>
              </a:rPr>
              <a:t>ああああああああああああああああああああああああああああああああああああああああああああああ</a:t>
            </a:r>
          </a:p>
          <a:p>
            <a:r>
              <a:rPr lang="ja-JP" altLang="en-US" sz="1200" dirty="0" smtClean="0">
                <a:latin typeface="+mj-lt"/>
              </a:rPr>
              <a:t>ああああああああああああああああああああああああああああああああああああああああああああああ</a:t>
            </a:r>
          </a:p>
          <a:p>
            <a:r>
              <a:rPr lang="ja-JP" altLang="en-US" sz="1200" dirty="0" smtClean="0">
                <a:latin typeface="+mj-lt"/>
              </a:rPr>
              <a:t>ああああああああああああああああああああああああああああああああああああああああああああああ</a:t>
            </a:r>
            <a:endParaRPr lang="en-US" altLang="ja-JP" sz="1200" dirty="0" smtClean="0">
              <a:latin typeface="+mj-lt"/>
            </a:endParaRPr>
          </a:p>
          <a:p>
            <a:r>
              <a:rPr lang="en-US" altLang="ja-JP" sz="1200" dirty="0" smtClean="0"/>
              <a:t>\\</a:t>
            </a:r>
          </a:p>
          <a:p>
            <a:r>
              <a:rPr lang="en-US" altLang="ja-JP" sz="1200" dirty="0" smtClean="0"/>
              <a:t>\</a:t>
            </a:r>
            <a:r>
              <a:rPr lang="en-US" altLang="ja-JP" sz="1200" dirty="0" err="1"/>
              <a:t>noindent</a:t>
            </a:r>
            <a:endParaRPr lang="en-US" altLang="ja-JP" sz="1200" dirty="0"/>
          </a:p>
          <a:p>
            <a:r>
              <a:rPr lang="ja-JP" altLang="en-US" sz="1200" dirty="0"/>
              <a:t>見出し用語：</a:t>
            </a:r>
            <a:r>
              <a:rPr lang="en-US" altLang="ja-JP" sz="1200" dirty="0" err="1"/>
              <a:t>AdaBoost</a:t>
            </a:r>
            <a:r>
              <a:rPr lang="en-US" altLang="ja-JP" sz="1200" dirty="0"/>
              <a:t> </a:t>
            </a:r>
            <a:r>
              <a:rPr lang="ja-JP" altLang="en-US" sz="1200" dirty="0"/>
              <a:t>分類器，網膜画像</a:t>
            </a:r>
            <a:r>
              <a:rPr lang="en-US" altLang="ja-JP" sz="1200" dirty="0"/>
              <a:t>, </a:t>
            </a:r>
            <a:r>
              <a:rPr lang="ja-JP" altLang="en-US" sz="1200" dirty="0"/>
              <a:t>血管分割</a:t>
            </a:r>
          </a:p>
          <a:p>
            <a:r>
              <a:rPr lang="en-US" altLang="ja-JP" sz="1200" dirty="0"/>
              <a:t>\end{abstract</a:t>
            </a:r>
            <a:r>
              <a:rPr lang="en-US" altLang="ja-JP" sz="1200" dirty="0" smtClean="0"/>
              <a:t>}</a:t>
            </a:r>
          </a:p>
          <a:p>
            <a:r>
              <a:rPr lang="en-US" altLang="ja-JP" sz="1200" dirty="0" smtClean="0"/>
              <a:t>\end{document</a:t>
            </a:r>
            <a:r>
              <a:rPr lang="en-US" altLang="ja-JP" sz="1200" dirty="0"/>
              <a:t>}</a:t>
            </a:r>
          </a:p>
          <a:p>
            <a:endParaRPr kumimoji="1" lang="ja-JP" altLang="en-US" sz="1200" dirty="0"/>
          </a:p>
        </p:txBody>
      </p:sp>
      <p:sp>
        <p:nvSpPr>
          <p:cNvPr id="13" name="下矢印 12"/>
          <p:cNvSpPr/>
          <p:nvPr/>
        </p:nvSpPr>
        <p:spPr>
          <a:xfrm>
            <a:off x="3995936" y="4329100"/>
            <a:ext cx="11161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Group 4"/>
          <p:cNvGrpSpPr>
            <a:grpSpLocks noChangeAspect="1"/>
          </p:cNvGrpSpPr>
          <p:nvPr/>
        </p:nvGrpSpPr>
        <p:grpSpPr bwMode="auto">
          <a:xfrm>
            <a:off x="488007" y="4761148"/>
            <a:ext cx="7972425" cy="1803400"/>
            <a:chOff x="317" y="3067"/>
            <a:chExt cx="5022" cy="1136"/>
          </a:xfrm>
        </p:grpSpPr>
        <p:sp>
          <p:nvSpPr>
            <p:cNvPr id="6" name="AutoShape 3"/>
            <p:cNvSpPr>
              <a:spLocks noChangeAspect="1" noChangeArrowheads="1" noTextEdit="1"/>
            </p:cNvSpPr>
            <p:nvPr/>
          </p:nvSpPr>
          <p:spPr bwMode="auto">
            <a:xfrm>
              <a:off x="317" y="3067"/>
              <a:ext cx="5022"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1029" name="Picture 5"/>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17" y="3067"/>
              <a:ext cx="5030" cy="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正方形/長方形 6"/>
          <p:cNvSpPr/>
          <p:nvPr/>
        </p:nvSpPr>
        <p:spPr>
          <a:xfrm>
            <a:off x="899592" y="1988840"/>
            <a:ext cx="7452828" cy="22682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771800" y="4328167"/>
            <a:ext cx="1107996" cy="369332"/>
          </a:xfrm>
          <a:prstGeom prst="rect">
            <a:avLst/>
          </a:prstGeom>
          <a:noFill/>
        </p:spPr>
        <p:txBody>
          <a:bodyPr wrap="none" rtlCol="0">
            <a:spAutoFit/>
          </a:bodyPr>
          <a:lstStyle/>
          <a:p>
            <a:r>
              <a:rPr kumimoji="1" lang="ja-JP" altLang="en-US" dirty="0" smtClean="0"/>
              <a:t>実行結果</a:t>
            </a:r>
            <a:endParaRPr kumimoji="1" lang="ja-JP" altLang="en-US" dirty="0"/>
          </a:p>
        </p:txBody>
      </p:sp>
    </p:spTree>
    <p:extLst>
      <p:ext uri="{BB962C8B-B14F-4D97-AF65-F5344CB8AC3E}">
        <p14:creationId xmlns:p14="http://schemas.microsoft.com/office/powerpoint/2010/main" val="2891171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数式</a:t>
            </a:r>
            <a:endParaRPr kumimoji="1" lang="ja-JP" altLang="en-US" dirty="0"/>
          </a:p>
        </p:txBody>
      </p:sp>
      <p:sp>
        <p:nvSpPr>
          <p:cNvPr id="3" name="コンテンツ プレースホルダー 2"/>
          <p:cNvSpPr>
            <a:spLocks noGrp="1"/>
          </p:cNvSpPr>
          <p:nvPr>
            <p:ph idx="1"/>
          </p:nvPr>
        </p:nvSpPr>
        <p:spPr>
          <a:xfrm>
            <a:off x="611560" y="1592796"/>
            <a:ext cx="7886700" cy="4351338"/>
          </a:xfrm>
        </p:spPr>
        <p:txBody>
          <a:bodyPr/>
          <a:lstStyle/>
          <a:p>
            <a:pPr marL="0" indent="0">
              <a:buNone/>
            </a:pPr>
            <a:r>
              <a:rPr kumimoji="1" lang="ja-JP" altLang="en-US" dirty="0" smtClean="0"/>
              <a:t>数式モード</a:t>
            </a:r>
            <a:endParaRPr kumimoji="1" lang="en-US" altLang="ja-JP" dirty="0" smtClean="0"/>
          </a:p>
          <a:p>
            <a:pPr marL="514350" indent="-514350">
              <a:buFont typeface="+mj-lt"/>
              <a:buAutoNum type="arabicPeriod"/>
            </a:pPr>
            <a:r>
              <a:rPr kumimoji="1" lang="en-US" altLang="ja-JP" dirty="0" smtClean="0"/>
              <a:t>$</a:t>
            </a:r>
            <a:r>
              <a:rPr lang="ja-JP" altLang="en-US" dirty="0" smtClean="0"/>
              <a:t> 数式 </a:t>
            </a:r>
            <a:r>
              <a:rPr lang="en-US" altLang="ja-JP" dirty="0" smtClean="0"/>
              <a:t>$</a:t>
            </a:r>
          </a:p>
          <a:p>
            <a:pPr marL="514350" indent="-514350">
              <a:buFont typeface="+mj-lt"/>
              <a:buAutoNum type="arabicPeriod"/>
            </a:pPr>
            <a:r>
              <a:rPr kumimoji="1" lang="en-US" altLang="ja-JP" dirty="0" smtClean="0"/>
              <a:t>$$ </a:t>
            </a:r>
            <a:r>
              <a:rPr kumimoji="1" lang="ja-JP" altLang="en-US" dirty="0" smtClean="0"/>
              <a:t>数式</a:t>
            </a:r>
            <a:r>
              <a:rPr kumimoji="1" lang="en-US" altLang="ja-JP" dirty="0" smtClean="0"/>
              <a:t> $$</a:t>
            </a:r>
          </a:p>
          <a:p>
            <a:pPr marL="514350" indent="-514350">
              <a:buFont typeface="+mj-lt"/>
              <a:buAutoNum type="arabicPeriod"/>
            </a:pPr>
            <a:r>
              <a:rPr lang="en-US" altLang="ja-JP" dirty="0" smtClean="0"/>
              <a:t>\[ </a:t>
            </a:r>
            <a:r>
              <a:rPr lang="ja-JP" altLang="en-US" dirty="0" smtClean="0"/>
              <a:t>数式</a:t>
            </a:r>
            <a:r>
              <a:rPr lang="en-US" altLang="ja-JP" dirty="0" smtClean="0"/>
              <a:t> \]</a:t>
            </a:r>
          </a:p>
          <a:p>
            <a:pPr marL="514350" indent="-514350">
              <a:buFont typeface="+mj-lt"/>
              <a:buAutoNum type="arabicPeriod"/>
            </a:pPr>
            <a:r>
              <a:rPr kumimoji="1" lang="en-US" altLang="ja-JP" dirty="0" smtClean="0"/>
              <a:t>\begin{equation} </a:t>
            </a:r>
            <a:r>
              <a:rPr kumimoji="1" lang="ja-JP" altLang="en-US" dirty="0" smtClean="0"/>
              <a:t>数式</a:t>
            </a:r>
            <a:r>
              <a:rPr kumimoji="1" lang="en-US" altLang="ja-JP" dirty="0" smtClean="0"/>
              <a:t> \end{equation}</a:t>
            </a:r>
          </a:p>
          <a:p>
            <a:pPr marL="514350" indent="-514350">
              <a:buFont typeface="+mj-lt"/>
              <a:buAutoNum type="arabicPeriod"/>
            </a:pPr>
            <a:r>
              <a:rPr lang="en-US" altLang="ja-JP" dirty="0"/>
              <a:t>\</a:t>
            </a:r>
            <a:r>
              <a:rPr lang="en-US" altLang="ja-JP" dirty="0" smtClean="0"/>
              <a:t>begin{</a:t>
            </a:r>
            <a:r>
              <a:rPr lang="en-US" altLang="ja-JP" dirty="0" err="1" smtClean="0"/>
              <a:t>eqnarray</a:t>
            </a:r>
            <a:r>
              <a:rPr lang="en-US" altLang="ja-JP" dirty="0" smtClean="0"/>
              <a:t>} </a:t>
            </a:r>
            <a:r>
              <a:rPr lang="ja-JP" altLang="en-US" dirty="0"/>
              <a:t>数式</a:t>
            </a:r>
            <a:r>
              <a:rPr lang="en-US" altLang="ja-JP" dirty="0"/>
              <a:t> \</a:t>
            </a:r>
            <a:r>
              <a:rPr lang="en-US" altLang="ja-JP" dirty="0" smtClean="0"/>
              <a:t>end{</a:t>
            </a:r>
            <a:r>
              <a:rPr lang="en-US" altLang="ja-JP" dirty="0" err="1" smtClean="0"/>
              <a:t>eqnarray</a:t>
            </a:r>
            <a:r>
              <a:rPr lang="en-US" altLang="ja-JP" dirty="0" smtClean="0"/>
              <a:t>}</a:t>
            </a:r>
            <a:endParaRPr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4237992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41101" y="1970820"/>
            <a:ext cx="4634955" cy="2215443"/>
          </a:xfrm>
        </p:spPr>
        <p:txBody>
          <a:bodyPr>
            <a:normAutofit/>
          </a:bodyPr>
          <a:lstStyle/>
          <a:p>
            <a:pPr marL="0" indent="0">
              <a:buNone/>
            </a:pPr>
            <a:r>
              <a:rPr lang="en-US" altLang="ja-JP" sz="1600" dirty="0"/>
              <a:t>\begin{document}</a:t>
            </a:r>
            <a:endParaRPr lang="ja-JP" altLang="en-US" sz="1600" dirty="0"/>
          </a:p>
          <a:p>
            <a:pPr marL="0" indent="0">
              <a:buNone/>
            </a:pPr>
            <a:r>
              <a:rPr lang="ja-JP" altLang="en-US" sz="1600" dirty="0" smtClean="0"/>
              <a:t>方程式</a:t>
            </a:r>
            <a:r>
              <a:rPr lang="en-US" altLang="ja-JP" sz="1600" dirty="0"/>
              <a:t>$x^2 - 1 = 0$</a:t>
            </a:r>
            <a:r>
              <a:rPr lang="ja-JP" altLang="en-US" sz="1600" dirty="0"/>
              <a:t>の解は</a:t>
            </a:r>
            <a:r>
              <a:rPr lang="en-US" altLang="ja-JP" sz="1600" dirty="0" smtClean="0"/>
              <a:t>$</a:t>
            </a:r>
            <a:r>
              <a:rPr lang="ja-JP" altLang="en-US" sz="1600" dirty="0" smtClean="0"/>
              <a:t> </a:t>
            </a:r>
            <a:r>
              <a:rPr lang="en-US" altLang="ja-JP" sz="1600" dirty="0" smtClean="0"/>
              <a:t>x </a:t>
            </a:r>
            <a:r>
              <a:rPr lang="en-US" altLang="ja-JP" sz="1600" dirty="0"/>
              <a:t>= \pm </a:t>
            </a:r>
            <a:r>
              <a:rPr lang="en-US" altLang="ja-JP" sz="1600" dirty="0" smtClean="0"/>
              <a:t>1</a:t>
            </a:r>
            <a:r>
              <a:rPr lang="ja-JP" altLang="en-US" sz="1600" dirty="0"/>
              <a:t> </a:t>
            </a:r>
            <a:r>
              <a:rPr lang="en-US" altLang="ja-JP" sz="1600" dirty="0" smtClean="0"/>
              <a:t>$</a:t>
            </a:r>
            <a:r>
              <a:rPr lang="ja-JP" altLang="en-US" sz="1600" dirty="0" smtClean="0"/>
              <a:t>です</a:t>
            </a:r>
            <a:r>
              <a:rPr lang="ja-JP" altLang="en-US" sz="1600" dirty="0"/>
              <a:t>　</a:t>
            </a:r>
            <a:r>
              <a:rPr lang="en-US" altLang="ja-JP" sz="1600" dirty="0" smtClean="0"/>
              <a:t>\\</a:t>
            </a:r>
            <a:endParaRPr lang="ja-JP" altLang="en-US" sz="1600" dirty="0" smtClean="0"/>
          </a:p>
          <a:p>
            <a:pPr marL="0" indent="0">
              <a:buNone/>
            </a:pPr>
            <a:r>
              <a:rPr lang="en-US" altLang="ja-JP" sz="1600" dirty="0" smtClean="0"/>
              <a:t>\\</a:t>
            </a:r>
            <a:endParaRPr lang="ja-JP" altLang="en-US" sz="1600" dirty="0" smtClean="0"/>
          </a:p>
          <a:p>
            <a:pPr marL="0" indent="0">
              <a:buNone/>
            </a:pPr>
            <a:r>
              <a:rPr lang="ja-JP" altLang="en-US" sz="1600" dirty="0" smtClean="0"/>
              <a:t>数式</a:t>
            </a:r>
            <a:r>
              <a:rPr lang="ja-JP" altLang="en-US" sz="1600" dirty="0"/>
              <a:t>を別行に</a:t>
            </a:r>
            <a:r>
              <a:rPr lang="ja-JP" altLang="en-US" sz="1600" dirty="0" smtClean="0"/>
              <a:t>して </a:t>
            </a:r>
            <a:r>
              <a:rPr lang="en-US" altLang="ja-JP" sz="1600" dirty="0" smtClean="0"/>
              <a:t>\[ </a:t>
            </a:r>
            <a:r>
              <a:rPr lang="en-US" altLang="ja-JP" sz="1600" dirty="0"/>
              <a:t>y = ax^2 + </a:t>
            </a:r>
            <a:r>
              <a:rPr lang="en-US" altLang="ja-JP" sz="1600" dirty="0" err="1"/>
              <a:t>bx</a:t>
            </a:r>
            <a:r>
              <a:rPr lang="en-US" altLang="ja-JP" sz="1600" dirty="0"/>
              <a:t> + c \] </a:t>
            </a:r>
            <a:r>
              <a:rPr lang="ja-JP" altLang="en-US" sz="1600" dirty="0" err="1"/>
              <a:t>のように</a:t>
            </a:r>
            <a:r>
              <a:rPr lang="ja-JP" altLang="en-US" sz="1600" dirty="0"/>
              <a:t>書く　</a:t>
            </a:r>
          </a:p>
          <a:p>
            <a:pPr marL="0" indent="0">
              <a:buNone/>
            </a:pPr>
            <a:r>
              <a:rPr lang="en-US" altLang="ja-JP" sz="1600" dirty="0" smtClean="0"/>
              <a:t>\</a:t>
            </a:r>
            <a:r>
              <a:rPr lang="en-US" altLang="ja-JP" sz="1600" dirty="0"/>
              <a:t>end{document}</a:t>
            </a:r>
            <a:endParaRPr kumimoji="1" lang="ja-JP" altLang="en-US" sz="1600" dirty="0"/>
          </a:p>
        </p:txBody>
      </p:sp>
      <p:sp>
        <p:nvSpPr>
          <p:cNvPr id="4" name="タイトル 1"/>
          <p:cNvSpPr>
            <a:spLocks noGrp="1"/>
          </p:cNvSpPr>
          <p:nvPr>
            <p:ph type="title"/>
          </p:nvPr>
        </p:nvSpPr>
        <p:spPr>
          <a:xfrm>
            <a:off x="626895" y="365120"/>
            <a:ext cx="7886700" cy="1325563"/>
          </a:xfrm>
        </p:spPr>
        <p:txBody>
          <a:bodyPr/>
          <a:lstStyle/>
          <a:p>
            <a:r>
              <a:rPr kumimoji="1" lang="en-US" altLang="ja-JP" dirty="0" smtClean="0"/>
              <a:t>2.1</a:t>
            </a:r>
            <a:r>
              <a:rPr kumimoji="1" lang="ja-JP" altLang="en-US" dirty="0" smtClean="0"/>
              <a:t>　インライン数式</a:t>
            </a:r>
            <a:endParaRPr kumimoji="1" lang="ja-JP" altLang="en-US" dirty="0"/>
          </a:p>
        </p:txBody>
      </p:sp>
      <p:sp>
        <p:nvSpPr>
          <p:cNvPr id="2" name="右矢印 1"/>
          <p:cNvSpPr/>
          <p:nvPr/>
        </p:nvSpPr>
        <p:spPr>
          <a:xfrm rot="5400000">
            <a:off x="3002070" y="3766907"/>
            <a:ext cx="396044" cy="68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41101" y="4365104"/>
            <a:ext cx="5518103" cy="2013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076056" y="2240868"/>
            <a:ext cx="3995004" cy="338554"/>
          </a:xfrm>
          <a:prstGeom prst="rect">
            <a:avLst/>
          </a:prstGeom>
          <a:noFill/>
        </p:spPr>
        <p:txBody>
          <a:bodyPr wrap="none" rtlCol="0">
            <a:spAutoFit/>
          </a:bodyPr>
          <a:lstStyle/>
          <a:p>
            <a:r>
              <a:rPr kumimoji="1" lang="ja-JP" altLang="en-US" sz="1600" dirty="0"/>
              <a:t>←</a:t>
            </a:r>
            <a:r>
              <a:rPr kumimoji="1" lang="ja-JP" altLang="en-US" sz="1600" dirty="0" smtClean="0"/>
              <a:t>文中に埋め込みたいときは</a:t>
            </a:r>
            <a:r>
              <a:rPr kumimoji="1" lang="en-US" altLang="ja-JP" sz="1600" dirty="0" smtClean="0"/>
              <a:t>$</a:t>
            </a:r>
            <a:r>
              <a:rPr kumimoji="1" lang="ja-JP" altLang="en-US" sz="1600" dirty="0" smtClean="0"/>
              <a:t>で数式を挟む</a:t>
            </a:r>
            <a:endParaRPr kumimoji="1" lang="ja-JP" altLang="en-US" sz="1600" dirty="0"/>
          </a:p>
        </p:txBody>
      </p:sp>
      <p:sp>
        <p:nvSpPr>
          <p:cNvPr id="7" name="テキスト ボックス 6"/>
          <p:cNvSpPr txBox="1"/>
          <p:nvPr/>
        </p:nvSpPr>
        <p:spPr>
          <a:xfrm>
            <a:off x="5076056" y="2960948"/>
            <a:ext cx="3849131" cy="584775"/>
          </a:xfrm>
          <a:prstGeom prst="rect">
            <a:avLst/>
          </a:prstGeom>
          <a:noFill/>
        </p:spPr>
        <p:txBody>
          <a:bodyPr wrap="none" rtlCol="0">
            <a:spAutoFit/>
          </a:bodyPr>
          <a:lstStyle/>
          <a:p>
            <a:r>
              <a:rPr kumimoji="1" lang="ja-JP" altLang="en-US" sz="1600" dirty="0"/>
              <a:t>←</a:t>
            </a:r>
            <a:r>
              <a:rPr kumimoji="1" lang="ja-JP" altLang="en-US" sz="1600" dirty="0" smtClean="0"/>
              <a:t>文の途中で数式を別の行にしたいときは</a:t>
            </a:r>
            <a:endParaRPr kumimoji="1" lang="en-US" altLang="ja-JP" sz="1600" dirty="0" smtClean="0"/>
          </a:p>
          <a:p>
            <a:r>
              <a:rPr kumimoji="1" lang="ja-JP" altLang="en-US" sz="1600" dirty="0"/>
              <a:t>　</a:t>
            </a:r>
            <a:r>
              <a:rPr kumimoji="1" lang="en-US" altLang="ja-JP" sz="1600" dirty="0" smtClean="0"/>
              <a:t>\[</a:t>
            </a:r>
            <a:r>
              <a:rPr kumimoji="1" lang="ja-JP" altLang="en-US" sz="1600" dirty="0" smtClean="0"/>
              <a:t>　と　</a:t>
            </a:r>
            <a:r>
              <a:rPr kumimoji="1" lang="en-US" altLang="ja-JP" sz="1600" dirty="0" smtClean="0"/>
              <a:t>\]</a:t>
            </a:r>
            <a:r>
              <a:rPr kumimoji="1" lang="ja-JP" altLang="en-US" sz="1600" dirty="0" smtClean="0"/>
              <a:t>　で挟む</a:t>
            </a:r>
            <a:endParaRPr kumimoji="1" lang="en-US" altLang="ja-JP" sz="1600" dirty="0" smtClean="0"/>
          </a:p>
        </p:txBody>
      </p:sp>
      <p:sp>
        <p:nvSpPr>
          <p:cNvPr id="8" name="テキスト ボックス 7"/>
          <p:cNvSpPr txBox="1"/>
          <p:nvPr/>
        </p:nvSpPr>
        <p:spPr>
          <a:xfrm>
            <a:off x="6591859" y="5425479"/>
            <a:ext cx="1927131" cy="307777"/>
          </a:xfrm>
          <a:prstGeom prst="rect">
            <a:avLst/>
          </a:prstGeom>
          <a:noFill/>
        </p:spPr>
        <p:txBody>
          <a:bodyPr wrap="none" rtlCol="0">
            <a:spAutoFit/>
          </a:bodyPr>
          <a:lstStyle/>
          <a:p>
            <a:r>
              <a:rPr kumimoji="1" lang="ja-JP" altLang="en-US" sz="1400" dirty="0" smtClean="0"/>
              <a:t>←数式番号はつかない</a:t>
            </a:r>
            <a:endParaRPr kumimoji="1" lang="ja-JP" altLang="en-US" sz="1400" dirty="0"/>
          </a:p>
        </p:txBody>
      </p:sp>
      <p:sp>
        <p:nvSpPr>
          <p:cNvPr id="9" name="テキスト ボックス 8"/>
          <p:cNvSpPr txBox="1"/>
          <p:nvPr/>
        </p:nvSpPr>
        <p:spPr>
          <a:xfrm>
            <a:off x="684420" y="1628800"/>
            <a:ext cx="2986715" cy="338554"/>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dirty="0" smtClean="0"/>
              <a:t>文章の流れに沿って書く数式</a:t>
            </a:r>
            <a:endParaRPr kumimoji="1" lang="ja-JP" altLang="en-US" sz="1600" dirty="0"/>
          </a:p>
        </p:txBody>
      </p:sp>
      <p:sp>
        <p:nvSpPr>
          <p:cNvPr id="6" name="正方形/長方形 5"/>
          <p:cNvSpPr/>
          <p:nvPr/>
        </p:nvSpPr>
        <p:spPr>
          <a:xfrm>
            <a:off x="441101" y="1936577"/>
            <a:ext cx="4634955" cy="1960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 name="正方形/長方形 9"/>
          <p:cNvSpPr/>
          <p:nvPr/>
        </p:nvSpPr>
        <p:spPr>
          <a:xfrm>
            <a:off x="2807804" y="2251715"/>
            <a:ext cx="115212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024592" y="4545124"/>
            <a:ext cx="6833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860304" y="5425479"/>
            <a:ext cx="1647800" cy="3600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159732" y="2960948"/>
            <a:ext cx="1836204" cy="3600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151620" y="2251715"/>
            <a:ext cx="1026157"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505092" y="4545124"/>
            <a:ext cx="97867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429110" y="1412776"/>
            <a:ext cx="4702487" cy="523220"/>
          </a:xfrm>
          <a:prstGeom prst="rect">
            <a:avLst/>
          </a:prstGeom>
          <a:noFill/>
        </p:spPr>
        <p:txBody>
          <a:bodyPr wrap="square" rtlCol="0">
            <a:spAutoFit/>
          </a:bodyPr>
          <a:lstStyle/>
          <a:p>
            <a:r>
              <a:rPr kumimoji="1" lang="en-US" altLang="ja-JP" sz="1400" dirty="0" smtClean="0"/>
              <a:t>※</a:t>
            </a:r>
            <a:r>
              <a:rPr kumimoji="1" lang="ja-JP" altLang="en-US" sz="1400" dirty="0" smtClean="0"/>
              <a:t>　</a:t>
            </a:r>
            <a:r>
              <a:rPr kumimoji="1" lang="en-US" altLang="ja-JP" sz="1400" dirty="0" smtClean="0"/>
              <a:t>\pm</a:t>
            </a:r>
            <a:r>
              <a:rPr kumimoji="1" lang="ja-JP" altLang="en-US" sz="1400" dirty="0" smtClean="0"/>
              <a:t>　はプラスマイナスを出力するためのコマンド</a:t>
            </a:r>
            <a:endParaRPr kumimoji="1" lang="en-US" altLang="ja-JP" sz="1400" dirty="0" smtClean="0"/>
          </a:p>
          <a:p>
            <a:r>
              <a:rPr kumimoji="1" lang="ja-JP" altLang="en-US" sz="1400" dirty="0"/>
              <a:t>　</a:t>
            </a:r>
            <a:r>
              <a:rPr kumimoji="1" lang="ja-JP" altLang="en-US" sz="1400" dirty="0" smtClean="0"/>
              <a:t>　 数式モード内でしか使えない</a:t>
            </a:r>
            <a:endParaRPr kumimoji="1" lang="ja-JP" altLang="en-US" sz="1400" dirty="0"/>
          </a:p>
        </p:txBody>
      </p:sp>
      <p:sp>
        <p:nvSpPr>
          <p:cNvPr id="18" name="テキスト ボックス 17"/>
          <p:cNvSpPr txBox="1"/>
          <p:nvPr/>
        </p:nvSpPr>
        <p:spPr>
          <a:xfrm>
            <a:off x="1440432" y="3932991"/>
            <a:ext cx="1107996" cy="369332"/>
          </a:xfrm>
          <a:prstGeom prst="rect">
            <a:avLst/>
          </a:prstGeom>
          <a:noFill/>
        </p:spPr>
        <p:txBody>
          <a:bodyPr wrap="none" rtlCol="0">
            <a:spAutoFit/>
          </a:bodyPr>
          <a:lstStyle/>
          <a:p>
            <a:r>
              <a:rPr kumimoji="1" lang="ja-JP" altLang="en-US" dirty="0" smtClean="0"/>
              <a:t>実行結果</a:t>
            </a:r>
            <a:endParaRPr kumimoji="1" lang="ja-JP" altLang="en-US" dirty="0"/>
          </a:p>
        </p:txBody>
      </p:sp>
    </p:spTree>
    <p:extLst>
      <p:ext uri="{BB962C8B-B14F-4D97-AF65-F5344CB8AC3E}">
        <p14:creationId xmlns:p14="http://schemas.microsoft.com/office/powerpoint/2010/main" val="3427573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3568" y="1645605"/>
            <a:ext cx="7903790" cy="343235"/>
          </a:xfrm>
        </p:spPr>
        <p:txBody>
          <a:bodyPr>
            <a:normAutofit/>
          </a:bodyPr>
          <a:lstStyle/>
          <a:p>
            <a:r>
              <a:rPr kumimoji="1" lang="ja-JP" altLang="en-US" sz="1600" dirty="0" smtClean="0"/>
              <a:t>新たに段落を作って書く数式</a:t>
            </a:r>
            <a:endParaRPr kumimoji="1" lang="ja-JP" altLang="en-US" sz="1600" dirty="0"/>
          </a:p>
        </p:txBody>
      </p:sp>
      <p:sp>
        <p:nvSpPr>
          <p:cNvPr id="4" name="タイトル 1"/>
          <p:cNvSpPr>
            <a:spLocks noGrp="1"/>
          </p:cNvSpPr>
          <p:nvPr>
            <p:ph type="title"/>
          </p:nvPr>
        </p:nvSpPr>
        <p:spPr/>
        <p:txBody>
          <a:bodyPr/>
          <a:lstStyle/>
          <a:p>
            <a:r>
              <a:rPr kumimoji="1" lang="en-US" altLang="ja-JP" dirty="0" smtClean="0"/>
              <a:t>2.</a:t>
            </a:r>
            <a:r>
              <a:rPr lang="en-US" altLang="ja-JP" dirty="0" smtClean="0"/>
              <a:t>2</a:t>
            </a:r>
            <a:r>
              <a:rPr lang="ja-JP" altLang="en-US" dirty="0" smtClean="0"/>
              <a:t>　ディスプレイ数式</a:t>
            </a:r>
            <a:endParaRPr kumimoji="1" lang="ja-JP" altLang="en-US" dirty="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283968" y="2428976"/>
            <a:ext cx="4716524" cy="2647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143508" y="2060848"/>
            <a:ext cx="3672408" cy="4247317"/>
          </a:xfrm>
          <a:prstGeom prst="rect">
            <a:avLst/>
          </a:prstGeom>
          <a:ln>
            <a:solidFill>
              <a:schemeClr val="tx1"/>
            </a:solidFill>
          </a:ln>
        </p:spPr>
        <p:txBody>
          <a:bodyPr wrap="square">
            <a:spAutoFit/>
          </a:bodyPr>
          <a:lstStyle/>
          <a:p>
            <a:r>
              <a:rPr lang="en-US" altLang="ja-JP" dirty="0"/>
              <a:t>\begin{document}</a:t>
            </a:r>
            <a:endParaRPr lang="ja-JP" altLang="en-US" dirty="0"/>
          </a:p>
          <a:p>
            <a:endParaRPr lang="ja-JP" altLang="en-US" dirty="0"/>
          </a:p>
          <a:p>
            <a:r>
              <a:rPr lang="en-US" altLang="ja-JP" dirty="0"/>
              <a:t>$$</a:t>
            </a:r>
            <a:r>
              <a:rPr lang="ja-JP" altLang="en-US" dirty="0"/>
              <a:t>  </a:t>
            </a:r>
            <a:r>
              <a:rPr lang="en-US" altLang="ja-JP" dirty="0"/>
              <a:t>f(x) = x^2 + 2x + 3 \</a:t>
            </a:r>
            <a:r>
              <a:rPr lang="en-US" altLang="ja-JP" dirty="0" err="1"/>
              <a:t>eqno</a:t>
            </a:r>
            <a:r>
              <a:rPr lang="en-US" altLang="ja-JP" dirty="0"/>
              <a:t>(3.25) $$</a:t>
            </a:r>
            <a:endParaRPr lang="ja-JP" altLang="en-US" dirty="0"/>
          </a:p>
          <a:p>
            <a:endParaRPr lang="ja-JP" altLang="en-US" dirty="0"/>
          </a:p>
          <a:p>
            <a:r>
              <a:rPr lang="en-US" altLang="ja-JP" dirty="0"/>
              <a:t>\begin{equation}</a:t>
            </a:r>
            <a:endParaRPr lang="ja-JP" altLang="en-US" dirty="0"/>
          </a:p>
          <a:p>
            <a:r>
              <a:rPr lang="en-US" altLang="ja-JP" dirty="0"/>
              <a:t>f(x) = 4x^2 + 5x + 6</a:t>
            </a:r>
            <a:endParaRPr lang="ja-JP" altLang="en-US" dirty="0"/>
          </a:p>
          <a:p>
            <a:r>
              <a:rPr lang="en-US" altLang="ja-JP" dirty="0"/>
              <a:t>\end{equation}</a:t>
            </a:r>
            <a:endParaRPr lang="ja-JP" altLang="en-US" dirty="0"/>
          </a:p>
          <a:p>
            <a:endParaRPr lang="ja-JP" altLang="en-US" dirty="0"/>
          </a:p>
          <a:p>
            <a:r>
              <a:rPr lang="en-US" altLang="ja-JP" dirty="0"/>
              <a:t>\begin{</a:t>
            </a:r>
            <a:r>
              <a:rPr lang="en-US" altLang="ja-JP" dirty="0" err="1"/>
              <a:t>eqnarray</a:t>
            </a:r>
            <a:r>
              <a:rPr lang="en-US" altLang="ja-JP" dirty="0"/>
              <a:t>}</a:t>
            </a:r>
            <a:endParaRPr lang="ja-JP" altLang="en-US" dirty="0"/>
          </a:p>
          <a:p>
            <a:r>
              <a:rPr lang="en-US" altLang="ja-JP" dirty="0"/>
              <a:t>f(x) &amp;=&amp; (</a:t>
            </a:r>
            <a:r>
              <a:rPr lang="en-US" altLang="ja-JP" dirty="0" err="1"/>
              <a:t>x+y</a:t>
            </a:r>
            <a:r>
              <a:rPr lang="en-US" altLang="ja-JP" dirty="0"/>
              <a:t>)(x-y)\\</a:t>
            </a:r>
            <a:endParaRPr lang="ja-JP" altLang="en-US" dirty="0"/>
          </a:p>
          <a:p>
            <a:r>
              <a:rPr lang="en-US" altLang="ja-JP" dirty="0"/>
              <a:t>&amp;=&amp; x^2 - y^2 \</a:t>
            </a:r>
            <a:r>
              <a:rPr lang="en-US" altLang="ja-JP" dirty="0" err="1"/>
              <a:t>nonumber</a:t>
            </a:r>
            <a:r>
              <a:rPr lang="en-US" altLang="ja-JP" dirty="0"/>
              <a:t> \\</a:t>
            </a:r>
            <a:endParaRPr lang="ja-JP" altLang="en-US" dirty="0"/>
          </a:p>
          <a:p>
            <a:r>
              <a:rPr lang="en-US" altLang="ja-JP" dirty="0"/>
              <a:t>&amp;&lt;&amp; z</a:t>
            </a:r>
            <a:endParaRPr lang="ja-JP" altLang="en-US" dirty="0"/>
          </a:p>
          <a:p>
            <a:r>
              <a:rPr lang="en-US" altLang="ja-JP" dirty="0"/>
              <a:t>\end{</a:t>
            </a:r>
            <a:r>
              <a:rPr lang="en-US" altLang="ja-JP" dirty="0" err="1"/>
              <a:t>eqnarray</a:t>
            </a:r>
            <a:r>
              <a:rPr lang="en-US" altLang="ja-JP" dirty="0"/>
              <a:t>}</a:t>
            </a:r>
            <a:endParaRPr lang="ja-JP" altLang="en-US" dirty="0"/>
          </a:p>
          <a:p>
            <a:endParaRPr lang="ja-JP" altLang="en-US" dirty="0"/>
          </a:p>
          <a:p>
            <a:r>
              <a:rPr lang="en-US" altLang="ja-JP" dirty="0"/>
              <a:t>\end{document}</a:t>
            </a:r>
            <a:endParaRPr lang="ja-JP" altLang="en-US" dirty="0"/>
          </a:p>
        </p:txBody>
      </p:sp>
      <p:sp>
        <p:nvSpPr>
          <p:cNvPr id="5" name="右矢印 4"/>
          <p:cNvSpPr/>
          <p:nvPr/>
        </p:nvSpPr>
        <p:spPr>
          <a:xfrm>
            <a:off x="3959932" y="3282885"/>
            <a:ext cx="324036" cy="90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121950" y="5623523"/>
            <a:ext cx="3844707" cy="276999"/>
          </a:xfrm>
          <a:prstGeom prst="rect">
            <a:avLst/>
          </a:prstGeom>
          <a:noFill/>
        </p:spPr>
        <p:txBody>
          <a:bodyPr wrap="none" rtlCol="0">
            <a:spAutoFit/>
          </a:bodyPr>
          <a:lstStyle/>
          <a:p>
            <a:r>
              <a:rPr kumimoji="1" lang="en-US" altLang="ja-JP" sz="1200" dirty="0" smtClean="0"/>
              <a:t>※</a:t>
            </a:r>
            <a:r>
              <a:rPr kumimoji="1" lang="ja-JP" altLang="en-US" sz="1200" dirty="0" smtClean="0"/>
              <a:t>　</a:t>
            </a:r>
            <a:r>
              <a:rPr kumimoji="1" lang="en-US" altLang="ja-JP" sz="1200" dirty="0" err="1" smtClean="0"/>
              <a:t>eqnarray</a:t>
            </a:r>
            <a:r>
              <a:rPr kumimoji="1" lang="ja-JP" altLang="en-US" sz="1200" dirty="0" smtClean="0"/>
              <a:t>環境では、</a:t>
            </a:r>
            <a:r>
              <a:rPr kumimoji="1" lang="en-US" altLang="ja-JP" sz="1200" dirty="0" smtClean="0"/>
              <a:t>&amp;</a:t>
            </a:r>
            <a:r>
              <a:rPr kumimoji="1" lang="ja-JP" altLang="en-US" sz="1200" dirty="0" smtClean="0"/>
              <a:t>で挟んだ部分の横位置がそろう</a:t>
            </a:r>
            <a:endParaRPr kumimoji="1" lang="ja-JP" altLang="en-US" sz="1200" dirty="0"/>
          </a:p>
        </p:txBody>
      </p:sp>
      <p:cxnSp>
        <p:nvCxnSpPr>
          <p:cNvPr id="8" name="直線矢印コネクタ 7"/>
          <p:cNvCxnSpPr/>
          <p:nvPr/>
        </p:nvCxnSpPr>
        <p:spPr>
          <a:xfrm flipV="1">
            <a:off x="5004048" y="4797153"/>
            <a:ext cx="0" cy="8263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782198" y="1949005"/>
            <a:ext cx="1107996" cy="369332"/>
          </a:xfrm>
          <a:prstGeom prst="rect">
            <a:avLst/>
          </a:prstGeom>
          <a:noFill/>
        </p:spPr>
        <p:txBody>
          <a:bodyPr wrap="none" rtlCol="0">
            <a:spAutoFit/>
          </a:bodyPr>
          <a:lstStyle/>
          <a:p>
            <a:r>
              <a:rPr kumimoji="1" lang="ja-JP" altLang="en-US" dirty="0" smtClean="0"/>
              <a:t>実行結果</a:t>
            </a:r>
            <a:endParaRPr kumimoji="1" lang="ja-JP" altLang="en-US" dirty="0"/>
          </a:p>
        </p:txBody>
      </p:sp>
    </p:spTree>
    <p:extLst>
      <p:ext uri="{BB962C8B-B14F-4D97-AF65-F5344CB8AC3E}">
        <p14:creationId xmlns:p14="http://schemas.microsoft.com/office/powerpoint/2010/main" val="564366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lang="en-US" altLang="ja-JP" dirty="0"/>
              <a:t>3</a:t>
            </a:r>
            <a:r>
              <a:rPr kumimoji="1" lang="en-US" altLang="ja-JP" dirty="0" smtClean="0"/>
              <a:t>.</a:t>
            </a:r>
            <a:r>
              <a:rPr kumimoji="1" lang="ja-JP" altLang="en-US" dirty="0" smtClean="0"/>
              <a:t>数式記号</a:t>
            </a:r>
            <a:endParaRPr kumimoji="1" lang="ja-JP" altLang="en-US" dirty="0"/>
          </a:p>
        </p:txBody>
      </p:sp>
      <p:pic>
        <p:nvPicPr>
          <p:cNvPr id="5122" name="Picture 2"/>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5590437" y="2015493"/>
            <a:ext cx="2847565" cy="37001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647564" y="2060848"/>
            <a:ext cx="3240360" cy="3416320"/>
          </a:xfrm>
          <a:prstGeom prst="rect">
            <a:avLst/>
          </a:prstGeom>
          <a:ln w="12700">
            <a:solidFill>
              <a:schemeClr val="tx1"/>
            </a:solidFill>
          </a:ln>
        </p:spPr>
        <p:txBody>
          <a:bodyPr wrap="square">
            <a:spAutoFit/>
          </a:bodyPr>
          <a:lstStyle/>
          <a:p>
            <a:r>
              <a:rPr lang="en-US" altLang="ja-JP" dirty="0"/>
              <a:t>\begin{document}</a:t>
            </a:r>
            <a:endParaRPr lang="ja-JP" altLang="en-US" dirty="0"/>
          </a:p>
          <a:p>
            <a:endParaRPr lang="ja-JP" altLang="en-US" dirty="0"/>
          </a:p>
          <a:p>
            <a:r>
              <a:rPr lang="en-US" altLang="ja-JP" dirty="0"/>
              <a:t>$$</a:t>
            </a:r>
            <a:r>
              <a:rPr lang="ja-JP" altLang="en-US" dirty="0"/>
              <a:t> </a:t>
            </a:r>
            <a:r>
              <a:rPr lang="en-US" altLang="ja-JP" dirty="0"/>
              <a:t>a_2 = 2^{12} $$</a:t>
            </a:r>
            <a:endParaRPr lang="ja-JP" altLang="en-US" dirty="0"/>
          </a:p>
          <a:p>
            <a:endParaRPr lang="ja-JP" altLang="en-US" dirty="0"/>
          </a:p>
          <a:p>
            <a:r>
              <a:rPr lang="en-US" altLang="ja-JP" dirty="0"/>
              <a:t>$$</a:t>
            </a:r>
            <a:r>
              <a:rPr lang="ja-JP" altLang="en-US" dirty="0"/>
              <a:t> </a:t>
            </a:r>
            <a:r>
              <a:rPr lang="en-US" altLang="ja-JP" dirty="0"/>
              <a:t>\</a:t>
            </a:r>
            <a:r>
              <a:rPr lang="en-US" altLang="ja-JP" dirty="0" err="1"/>
              <a:t>displaystyle</a:t>
            </a:r>
            <a:r>
              <a:rPr lang="en-US" altLang="ja-JP" dirty="0"/>
              <a:t> \</a:t>
            </a:r>
            <a:r>
              <a:rPr lang="en-US" altLang="ja-JP" dirty="0" err="1"/>
              <a:t>frac</a:t>
            </a:r>
            <a:r>
              <a:rPr lang="en-US" altLang="ja-JP" dirty="0"/>
              <a:t>{1}{2a} $$</a:t>
            </a:r>
            <a:endParaRPr lang="ja-JP" altLang="en-US" dirty="0"/>
          </a:p>
          <a:p>
            <a:endParaRPr lang="ja-JP" altLang="en-US" dirty="0"/>
          </a:p>
          <a:p>
            <a:r>
              <a:rPr lang="en-US" altLang="ja-JP" dirty="0"/>
              <a:t>$$</a:t>
            </a:r>
            <a:r>
              <a:rPr lang="ja-JP" altLang="en-US" dirty="0"/>
              <a:t> </a:t>
            </a:r>
            <a:r>
              <a:rPr lang="en-US" altLang="ja-JP" dirty="0"/>
              <a:t>\</a:t>
            </a:r>
            <a:r>
              <a:rPr lang="en-US" altLang="ja-JP" dirty="0" err="1"/>
              <a:t>sqrt</a:t>
            </a:r>
            <a:r>
              <a:rPr lang="en-US" altLang="ja-JP" dirty="0"/>
              <a:t>{2},\</a:t>
            </a:r>
            <a:r>
              <a:rPr lang="en-US" altLang="ja-JP" dirty="0" err="1"/>
              <a:t>sqrt</a:t>
            </a:r>
            <a:r>
              <a:rPr lang="en-US" altLang="ja-JP" dirty="0"/>
              <a:t>[3]{a} $$</a:t>
            </a:r>
            <a:endParaRPr lang="ja-JP" altLang="en-US" dirty="0"/>
          </a:p>
          <a:p>
            <a:endParaRPr lang="ja-JP" altLang="en-US" dirty="0"/>
          </a:p>
          <a:p>
            <a:r>
              <a:rPr lang="en-US" altLang="ja-JP" dirty="0"/>
              <a:t>$$</a:t>
            </a:r>
            <a:r>
              <a:rPr lang="ja-JP" altLang="en-US" dirty="0"/>
              <a:t> </a:t>
            </a:r>
            <a:r>
              <a:rPr lang="en-US" altLang="ja-JP" dirty="0"/>
              <a:t>\sum_{k=1}^{n} </a:t>
            </a:r>
            <a:r>
              <a:rPr lang="en-US" altLang="ja-JP" dirty="0" err="1"/>
              <a:t>a_k</a:t>
            </a:r>
            <a:r>
              <a:rPr lang="en-US" altLang="ja-JP" dirty="0"/>
              <a:t> , </a:t>
            </a:r>
            <a:endParaRPr lang="en-US" altLang="ja-JP" dirty="0" smtClean="0"/>
          </a:p>
          <a:p>
            <a:r>
              <a:rPr lang="en-US" altLang="ja-JP" dirty="0" smtClean="0"/>
              <a:t>\</a:t>
            </a:r>
            <a:r>
              <a:rPr lang="en-US" altLang="ja-JP" dirty="0"/>
              <a:t>sum</a:t>
            </a:r>
            <a:r>
              <a:rPr lang="ja-JP" altLang="en-US" dirty="0"/>
              <a:t> </a:t>
            </a:r>
            <a:r>
              <a:rPr lang="en-US" altLang="ja-JP" dirty="0"/>
              <a:t>\limits^{n}_{k=1} </a:t>
            </a:r>
            <a:r>
              <a:rPr lang="en-US" altLang="ja-JP" dirty="0" err="1"/>
              <a:t>a_k</a:t>
            </a:r>
            <a:r>
              <a:rPr lang="en-US" altLang="ja-JP" dirty="0"/>
              <a:t> $$</a:t>
            </a:r>
            <a:endParaRPr lang="ja-JP" altLang="en-US" dirty="0"/>
          </a:p>
          <a:p>
            <a:endParaRPr lang="ja-JP" altLang="en-US" dirty="0"/>
          </a:p>
          <a:p>
            <a:r>
              <a:rPr lang="en-US" altLang="ja-JP" dirty="0"/>
              <a:t>\end{document}</a:t>
            </a:r>
            <a:endParaRPr lang="ja-JP" altLang="en-US" dirty="0"/>
          </a:p>
        </p:txBody>
      </p:sp>
      <p:sp>
        <p:nvSpPr>
          <p:cNvPr id="5" name="右矢印 4"/>
          <p:cNvSpPr/>
          <p:nvPr/>
        </p:nvSpPr>
        <p:spPr>
          <a:xfrm>
            <a:off x="4572000" y="3645024"/>
            <a:ext cx="612068" cy="54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336196" y="1579673"/>
            <a:ext cx="1107996" cy="369332"/>
          </a:xfrm>
          <a:prstGeom prst="rect">
            <a:avLst/>
          </a:prstGeom>
          <a:noFill/>
        </p:spPr>
        <p:txBody>
          <a:bodyPr wrap="none" rtlCol="0">
            <a:spAutoFit/>
          </a:bodyPr>
          <a:lstStyle/>
          <a:p>
            <a:r>
              <a:rPr kumimoji="1" lang="ja-JP" altLang="en-US" dirty="0" smtClean="0"/>
              <a:t>実行結果</a:t>
            </a:r>
            <a:endParaRPr kumimoji="1" lang="ja-JP" altLang="en-US" dirty="0"/>
          </a:p>
        </p:txBody>
      </p:sp>
    </p:spTree>
    <p:extLst>
      <p:ext uri="{BB962C8B-B14F-4D97-AF65-F5344CB8AC3E}">
        <p14:creationId xmlns:p14="http://schemas.microsoft.com/office/powerpoint/2010/main" val="1338196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特殊</a:t>
            </a:r>
            <a:r>
              <a:rPr lang="ja-JP" altLang="en-US" dirty="0" smtClean="0"/>
              <a:t>な書き方の数式</a:t>
            </a:r>
            <a:endParaRPr kumimoji="1" lang="ja-JP" altLang="en-US" dirty="0"/>
          </a:p>
        </p:txBody>
      </p:sp>
      <p:sp>
        <p:nvSpPr>
          <p:cNvPr id="5" name="正方形/長方形 4"/>
          <p:cNvSpPr/>
          <p:nvPr/>
        </p:nvSpPr>
        <p:spPr>
          <a:xfrm>
            <a:off x="1560828" y="2096852"/>
            <a:ext cx="5885974" cy="1200329"/>
          </a:xfrm>
          <a:prstGeom prst="rect">
            <a:avLst/>
          </a:prstGeom>
        </p:spPr>
        <p:txBody>
          <a:bodyPr wrap="square">
            <a:spAutoFit/>
          </a:bodyPr>
          <a:lstStyle/>
          <a:p>
            <a:r>
              <a:rPr lang="en-US" altLang="ja-JP" dirty="0"/>
              <a:t>\begin{document</a:t>
            </a:r>
            <a:r>
              <a:rPr lang="en-US" altLang="ja-JP" dirty="0" smtClean="0"/>
              <a:t>}</a:t>
            </a:r>
            <a:endParaRPr lang="ja-JP" altLang="en-US" dirty="0"/>
          </a:p>
          <a:p>
            <a:r>
              <a:rPr lang="en-US" altLang="ja-JP" dirty="0" smtClean="0"/>
              <a:t>$$</a:t>
            </a:r>
            <a:r>
              <a:rPr lang="ja-JP" altLang="en-US" dirty="0" smtClean="0"/>
              <a:t> </a:t>
            </a:r>
            <a:r>
              <a:rPr lang="en-US" altLang="ja-JP" dirty="0" smtClean="0"/>
              <a:t>\</a:t>
            </a:r>
            <a:r>
              <a:rPr lang="en-US" altLang="ja-JP" dirty="0" err="1"/>
              <a:t>int</a:t>
            </a:r>
            <a:r>
              <a:rPr lang="en-US" altLang="ja-JP" dirty="0"/>
              <a:t>_{1}^{4}</a:t>
            </a:r>
            <a:r>
              <a:rPr lang="en-US" altLang="ja-JP" dirty="0" err="1"/>
              <a:t>xdx</a:t>
            </a:r>
            <a:r>
              <a:rPr lang="en-US" altLang="ja-JP" dirty="0"/>
              <a:t> = \left[ \</a:t>
            </a:r>
            <a:r>
              <a:rPr lang="en-US" altLang="ja-JP" dirty="0" err="1"/>
              <a:t>frac</a:t>
            </a:r>
            <a:r>
              <a:rPr lang="en-US" altLang="ja-JP" dirty="0"/>
              <a:t>{1}{2}x^2 \right] _</a:t>
            </a:r>
            <a:r>
              <a:rPr lang="en-US" altLang="ja-JP" dirty="0" smtClean="0"/>
              <a:t>1^4 $$</a:t>
            </a:r>
            <a:endParaRPr lang="ja-JP" altLang="en-US" dirty="0"/>
          </a:p>
          <a:p>
            <a:r>
              <a:rPr lang="en-US" altLang="ja-JP" dirty="0" smtClean="0"/>
              <a:t>$$ x </a:t>
            </a:r>
            <a:r>
              <a:rPr lang="en-US" altLang="ja-JP" dirty="0"/>
              <a:t>= \left. \</a:t>
            </a:r>
            <a:r>
              <a:rPr lang="en-US" altLang="ja-JP" dirty="0" err="1"/>
              <a:t>frac</a:t>
            </a:r>
            <a:r>
              <a:rPr lang="en-US" altLang="ja-JP" dirty="0"/>
              <a:t>{2k+1}{\</a:t>
            </a:r>
            <a:r>
              <a:rPr lang="en-US" altLang="ja-JP" dirty="0" err="1"/>
              <a:t>frac</a:t>
            </a:r>
            <a:r>
              <a:rPr lang="en-US" altLang="ja-JP" dirty="0"/>
              <a:t>{2k}{k^2+5}} \right| _{k=1</a:t>
            </a:r>
            <a:r>
              <a:rPr lang="en-US" altLang="ja-JP" dirty="0" smtClean="0"/>
              <a:t>} $$</a:t>
            </a:r>
          </a:p>
          <a:p>
            <a:r>
              <a:rPr lang="en-US" altLang="ja-JP" dirty="0" smtClean="0"/>
              <a:t>\end{document}</a:t>
            </a:r>
            <a:endParaRPr lang="ja-JP" altLang="en-US" dirty="0"/>
          </a:p>
        </p:txBody>
      </p:sp>
      <p:sp>
        <p:nvSpPr>
          <p:cNvPr id="6" name="テキスト ボックス 5"/>
          <p:cNvSpPr txBox="1"/>
          <p:nvPr/>
        </p:nvSpPr>
        <p:spPr>
          <a:xfrm>
            <a:off x="1548293" y="1533866"/>
            <a:ext cx="1569660" cy="369332"/>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smtClean="0"/>
              <a:t>大きな括弧</a:t>
            </a:r>
            <a:endParaRPr kumimoji="1" lang="ja-JP" altLang="en-US" dirty="0"/>
          </a:p>
        </p:txBody>
      </p:sp>
      <p:sp>
        <p:nvSpPr>
          <p:cNvPr id="7" name="下矢印 6"/>
          <p:cNvSpPr/>
          <p:nvPr/>
        </p:nvSpPr>
        <p:spPr>
          <a:xfrm>
            <a:off x="3456238" y="3470461"/>
            <a:ext cx="1332148" cy="540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46" name="Picture 2"/>
          <p:cNvPicPr>
            <a:picLocks noChangeAspect="1" noChangeArrowheads="1"/>
          </p:cNvPicPr>
          <p:nvPr/>
        </p:nvPicPr>
        <p:blipFill>
          <a:blip r:embed="rId2">
            <a:grayscl/>
            <a:lum bright="-20000" contrast="40000"/>
            <a:extLst>
              <a:ext uri="{28A0092B-C50C-407E-A947-70E740481C1C}">
                <a14:useLocalDpi xmlns:a14="http://schemas.microsoft.com/office/drawing/2010/main" val="0"/>
              </a:ext>
            </a:extLst>
          </a:blip>
          <a:srcRect/>
          <a:stretch>
            <a:fillRect/>
          </a:stretch>
        </p:blipFill>
        <p:spPr bwMode="auto">
          <a:xfrm>
            <a:off x="2843808" y="4113076"/>
            <a:ext cx="2842911" cy="20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テキスト ボックス 8"/>
          <p:cNvSpPr txBox="1"/>
          <p:nvPr/>
        </p:nvSpPr>
        <p:spPr>
          <a:xfrm>
            <a:off x="2009957" y="3555825"/>
            <a:ext cx="1107996" cy="369332"/>
          </a:xfrm>
          <a:prstGeom prst="rect">
            <a:avLst/>
          </a:prstGeom>
          <a:noFill/>
        </p:spPr>
        <p:txBody>
          <a:bodyPr wrap="none" rtlCol="0">
            <a:spAutoFit/>
          </a:bodyPr>
          <a:lstStyle/>
          <a:p>
            <a:r>
              <a:rPr kumimoji="1" lang="ja-JP" altLang="en-US" dirty="0" smtClean="0"/>
              <a:t>実行結果</a:t>
            </a:r>
            <a:endParaRPr kumimoji="1" lang="ja-JP" altLang="en-US" dirty="0"/>
          </a:p>
        </p:txBody>
      </p:sp>
    </p:spTree>
    <p:extLst>
      <p:ext uri="{BB962C8B-B14F-4D97-AF65-F5344CB8AC3E}">
        <p14:creationId xmlns:p14="http://schemas.microsoft.com/office/powerpoint/2010/main" val="3088753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特殊</a:t>
            </a:r>
            <a:r>
              <a:rPr lang="ja-JP" altLang="en-US" dirty="0" smtClean="0"/>
              <a:t>な書き方の数式</a:t>
            </a:r>
            <a:endParaRPr kumimoji="1" lang="ja-JP" altLang="en-US" dirty="0"/>
          </a:p>
        </p:txBody>
      </p:sp>
      <p:sp>
        <p:nvSpPr>
          <p:cNvPr id="6" name="テキスト ボックス 5"/>
          <p:cNvSpPr txBox="1"/>
          <p:nvPr/>
        </p:nvSpPr>
        <p:spPr>
          <a:xfrm>
            <a:off x="755576" y="1349200"/>
            <a:ext cx="1999265" cy="369332"/>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smtClean="0"/>
              <a:t>行列、場合分け</a:t>
            </a:r>
            <a:endParaRPr kumimoji="1" lang="ja-JP" altLang="en-US" dirty="0"/>
          </a:p>
        </p:txBody>
      </p:sp>
      <p:sp>
        <p:nvSpPr>
          <p:cNvPr id="3" name="正方形/長方形 2"/>
          <p:cNvSpPr/>
          <p:nvPr/>
        </p:nvSpPr>
        <p:spPr>
          <a:xfrm>
            <a:off x="1115616" y="1933181"/>
            <a:ext cx="2702633" cy="4524315"/>
          </a:xfrm>
          <a:prstGeom prst="rect">
            <a:avLst/>
          </a:prstGeom>
          <a:ln>
            <a:solidFill>
              <a:schemeClr val="tx1"/>
            </a:solidFill>
          </a:ln>
        </p:spPr>
        <p:txBody>
          <a:bodyPr wrap="square">
            <a:spAutoFit/>
          </a:bodyPr>
          <a:lstStyle/>
          <a:p>
            <a:r>
              <a:rPr lang="en-US" altLang="ja-JP" dirty="0" smtClean="0"/>
              <a:t>\begin{document}</a:t>
            </a:r>
          </a:p>
          <a:p>
            <a:r>
              <a:rPr lang="en-US" altLang="ja-JP" dirty="0" smtClean="0"/>
              <a:t>$$</a:t>
            </a:r>
            <a:r>
              <a:rPr lang="ja-JP" altLang="en-US" dirty="0" smtClean="0"/>
              <a:t> </a:t>
            </a:r>
            <a:r>
              <a:rPr lang="en-US" altLang="ja-JP" dirty="0" smtClean="0"/>
              <a:t>\</a:t>
            </a:r>
            <a:r>
              <a:rPr lang="en-US" altLang="ja-JP" dirty="0"/>
              <a:t>left( </a:t>
            </a:r>
            <a:endParaRPr lang="ja-JP" altLang="en-US" dirty="0"/>
          </a:p>
          <a:p>
            <a:r>
              <a:rPr lang="en-US" altLang="ja-JP" dirty="0"/>
              <a:t>\begin{array}{ccc}</a:t>
            </a:r>
            <a:endParaRPr lang="ja-JP" altLang="en-US" dirty="0"/>
          </a:p>
          <a:p>
            <a:r>
              <a:rPr lang="en-US" altLang="ja-JP" dirty="0"/>
              <a:t>1 &amp; 2 &amp; 3 \\</a:t>
            </a:r>
            <a:endParaRPr lang="ja-JP" altLang="en-US" dirty="0"/>
          </a:p>
          <a:p>
            <a:r>
              <a:rPr lang="en-US" altLang="ja-JP" dirty="0"/>
              <a:t>4 &amp; 5 &amp; 6</a:t>
            </a:r>
            <a:endParaRPr lang="ja-JP" altLang="en-US" dirty="0"/>
          </a:p>
          <a:p>
            <a:r>
              <a:rPr lang="en-US" altLang="ja-JP" dirty="0"/>
              <a:t>\end{array}  </a:t>
            </a:r>
            <a:endParaRPr lang="ja-JP" altLang="en-US" dirty="0"/>
          </a:p>
          <a:p>
            <a:r>
              <a:rPr lang="en-US" altLang="ja-JP" dirty="0"/>
              <a:t>\right) </a:t>
            </a:r>
            <a:r>
              <a:rPr lang="en-US" altLang="ja-JP" dirty="0" smtClean="0"/>
              <a:t>$$</a:t>
            </a:r>
          </a:p>
          <a:p>
            <a:endParaRPr lang="ja-JP" altLang="en-US" dirty="0"/>
          </a:p>
          <a:p>
            <a:r>
              <a:rPr lang="en-US" altLang="ja-JP" dirty="0" smtClean="0"/>
              <a:t>$$</a:t>
            </a:r>
            <a:r>
              <a:rPr lang="ja-JP" altLang="en-US" dirty="0"/>
              <a:t> </a:t>
            </a:r>
            <a:r>
              <a:rPr lang="en-US" altLang="ja-JP" dirty="0" smtClean="0"/>
              <a:t>\</a:t>
            </a:r>
            <a:r>
              <a:rPr lang="en-US" altLang="ja-JP" dirty="0"/>
              <a:t>delta (x)=</a:t>
            </a:r>
            <a:endParaRPr lang="ja-JP" altLang="en-US" dirty="0"/>
          </a:p>
          <a:p>
            <a:r>
              <a:rPr lang="en-US" altLang="ja-JP" dirty="0"/>
              <a:t>\left\{</a:t>
            </a:r>
            <a:endParaRPr lang="ja-JP" altLang="en-US" dirty="0"/>
          </a:p>
          <a:p>
            <a:r>
              <a:rPr lang="en-US" altLang="ja-JP" dirty="0"/>
              <a:t>\begin{array}{</a:t>
            </a:r>
            <a:r>
              <a:rPr lang="en-US" altLang="ja-JP" dirty="0" err="1"/>
              <a:t>ll</a:t>
            </a:r>
            <a:r>
              <a:rPr lang="en-US" altLang="ja-JP" dirty="0"/>
              <a:t>} </a:t>
            </a:r>
            <a:endParaRPr lang="ja-JP" altLang="en-US" dirty="0"/>
          </a:p>
          <a:p>
            <a:r>
              <a:rPr lang="en-US" altLang="ja-JP" dirty="0"/>
              <a:t>1 &amp; x=0\\</a:t>
            </a:r>
            <a:endParaRPr lang="ja-JP" altLang="en-US" dirty="0"/>
          </a:p>
          <a:p>
            <a:r>
              <a:rPr lang="en-US" altLang="ja-JP" dirty="0"/>
              <a:t>0 &amp; x \</a:t>
            </a:r>
            <a:r>
              <a:rPr lang="en-US" altLang="ja-JP" dirty="0" err="1"/>
              <a:t>neq</a:t>
            </a:r>
            <a:r>
              <a:rPr lang="en-US" altLang="ja-JP" dirty="0"/>
              <a:t> 0</a:t>
            </a:r>
            <a:endParaRPr lang="ja-JP" altLang="en-US" dirty="0"/>
          </a:p>
          <a:p>
            <a:r>
              <a:rPr lang="en-US" altLang="ja-JP" dirty="0"/>
              <a:t>\end{array}</a:t>
            </a:r>
            <a:endParaRPr lang="ja-JP" altLang="en-US" dirty="0"/>
          </a:p>
          <a:p>
            <a:r>
              <a:rPr lang="en-US" altLang="ja-JP" dirty="0"/>
              <a:t>\right</a:t>
            </a:r>
            <a:r>
              <a:rPr lang="ja-JP" altLang="en-US" dirty="0"/>
              <a:t> </a:t>
            </a:r>
            <a:r>
              <a:rPr lang="en-US" altLang="ja-JP" dirty="0" smtClean="0"/>
              <a:t>$$</a:t>
            </a:r>
            <a:endParaRPr lang="ja-JP" altLang="en-US" dirty="0"/>
          </a:p>
          <a:p>
            <a:r>
              <a:rPr lang="en-US" altLang="ja-JP" dirty="0" smtClean="0"/>
              <a:t>\</a:t>
            </a:r>
            <a:r>
              <a:rPr lang="en-US" altLang="ja-JP" dirty="0"/>
              <a:t>end{document}</a:t>
            </a:r>
            <a:endParaRPr lang="ja-JP" altLang="en-US" dirty="0"/>
          </a:p>
        </p:txBody>
      </p:sp>
      <p:sp>
        <p:nvSpPr>
          <p:cNvPr id="4" name="右矢印 3"/>
          <p:cNvSpPr/>
          <p:nvPr/>
        </p:nvSpPr>
        <p:spPr>
          <a:xfrm>
            <a:off x="4123187" y="3645024"/>
            <a:ext cx="684076" cy="828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160240" y="2456892"/>
            <a:ext cx="1107996" cy="369332"/>
          </a:xfrm>
          <a:prstGeom prst="rect">
            <a:avLst/>
          </a:prstGeom>
          <a:noFill/>
        </p:spPr>
        <p:txBody>
          <a:bodyPr wrap="none" rtlCol="0">
            <a:spAutoFit/>
          </a:bodyPr>
          <a:lstStyle/>
          <a:p>
            <a:r>
              <a:rPr kumimoji="1" lang="ja-JP" altLang="en-US" dirty="0" smtClean="0"/>
              <a:t>実行結果</a:t>
            </a:r>
            <a:endParaRPr kumimoji="1" lang="ja-JP" altLang="en-US" dirty="0"/>
          </a:p>
        </p:txBody>
      </p:sp>
      <p:pic>
        <p:nvPicPr>
          <p:cNvPr id="7170" name="Picture 2"/>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5400092" y="3068959"/>
            <a:ext cx="2628292" cy="188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テキスト ボックス 7"/>
          <p:cNvSpPr txBox="1"/>
          <p:nvPr/>
        </p:nvSpPr>
        <p:spPr>
          <a:xfrm>
            <a:off x="5997695" y="5373216"/>
            <a:ext cx="1275734" cy="954107"/>
          </a:xfrm>
          <a:prstGeom prst="rect">
            <a:avLst/>
          </a:prstGeom>
          <a:noFill/>
        </p:spPr>
        <p:txBody>
          <a:bodyPr wrap="none" rtlCol="0">
            <a:spAutoFit/>
          </a:bodyPr>
          <a:lstStyle/>
          <a:p>
            <a:pPr algn="ctr"/>
            <a:r>
              <a:rPr kumimoji="1" lang="en-US" altLang="ja-JP" sz="1400" dirty="0" smtClean="0"/>
              <a:t>※array</a:t>
            </a:r>
            <a:r>
              <a:rPr kumimoji="1" lang="ja-JP" altLang="en-US" sz="1400" dirty="0" smtClean="0"/>
              <a:t>の設定</a:t>
            </a:r>
            <a:endParaRPr kumimoji="1" lang="en-US" altLang="ja-JP" sz="1400" dirty="0" smtClean="0"/>
          </a:p>
          <a:p>
            <a:pPr algn="ctr"/>
            <a:r>
              <a:rPr kumimoji="1" lang="en-US" altLang="ja-JP" sz="1400" dirty="0" smtClean="0"/>
              <a:t>c:</a:t>
            </a:r>
            <a:r>
              <a:rPr kumimoji="1" lang="ja-JP" altLang="en-US" sz="1400" dirty="0" smtClean="0"/>
              <a:t>中央揃え</a:t>
            </a:r>
            <a:endParaRPr kumimoji="1" lang="en-US" altLang="ja-JP" sz="1400" dirty="0" smtClean="0"/>
          </a:p>
          <a:p>
            <a:pPr algn="ctr"/>
            <a:r>
              <a:rPr kumimoji="1" lang="en-US" altLang="ja-JP" sz="1400" dirty="0" smtClean="0"/>
              <a:t>l:</a:t>
            </a:r>
            <a:r>
              <a:rPr kumimoji="1" lang="ja-JP" altLang="en-US" sz="1400" dirty="0" smtClean="0"/>
              <a:t>左寄せ</a:t>
            </a:r>
            <a:endParaRPr kumimoji="1" lang="en-US" altLang="ja-JP" sz="1400" dirty="0" smtClean="0"/>
          </a:p>
          <a:p>
            <a:pPr algn="ctr"/>
            <a:r>
              <a:rPr kumimoji="1" lang="en-US" altLang="ja-JP" sz="1400" dirty="0" smtClean="0"/>
              <a:t>r:</a:t>
            </a:r>
            <a:r>
              <a:rPr kumimoji="1" lang="ja-JP" altLang="en-US" sz="1400" dirty="0" smtClean="0"/>
              <a:t>右寄せ</a:t>
            </a:r>
            <a:endParaRPr kumimoji="1" lang="en-US" altLang="ja-JP" sz="1400" dirty="0" smtClean="0"/>
          </a:p>
        </p:txBody>
      </p:sp>
    </p:spTree>
    <p:extLst>
      <p:ext uri="{BB962C8B-B14F-4D97-AF65-F5344CB8AC3E}">
        <p14:creationId xmlns:p14="http://schemas.microsoft.com/office/powerpoint/2010/main" val="3802583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注意点</a:t>
            </a:r>
            <a:endParaRPr kumimoji="1" lang="ja-JP" altLang="en-US" dirty="0"/>
          </a:p>
        </p:txBody>
      </p:sp>
      <p:sp>
        <p:nvSpPr>
          <p:cNvPr id="3" name="コンテンツ プレースホルダー 2"/>
          <p:cNvSpPr>
            <a:spLocks noGrp="1"/>
          </p:cNvSpPr>
          <p:nvPr>
            <p:ph idx="1"/>
          </p:nvPr>
        </p:nvSpPr>
        <p:spPr>
          <a:xfrm>
            <a:off x="215516" y="1592796"/>
            <a:ext cx="8820980" cy="1260140"/>
          </a:xfrm>
        </p:spPr>
        <p:txBody>
          <a:bodyPr>
            <a:normAutofit fontScale="92500"/>
          </a:bodyPr>
          <a:lstStyle/>
          <a:p>
            <a:r>
              <a:rPr kumimoji="1" lang="ja-JP" altLang="en-US" sz="2400" dirty="0" smtClean="0"/>
              <a:t>数式内</a:t>
            </a:r>
            <a:r>
              <a:rPr kumimoji="1" lang="ja-JP" altLang="en-US" sz="2400" dirty="0" smtClean="0"/>
              <a:t>で英単語</a:t>
            </a:r>
            <a:r>
              <a:rPr kumimoji="1" lang="en-US" altLang="ja-JP" sz="2400" dirty="0" smtClean="0"/>
              <a:t>(</a:t>
            </a:r>
            <a:r>
              <a:rPr lang="en-US" altLang="ja-JP" sz="2400" dirty="0" err="1" smtClean="0"/>
              <a:t>true,false</a:t>
            </a:r>
            <a:r>
              <a:rPr lang="ja-JP" altLang="en-US" sz="2400" dirty="0" smtClean="0"/>
              <a:t>など</a:t>
            </a:r>
            <a:r>
              <a:rPr kumimoji="1" lang="en-US" altLang="ja-JP" sz="2400" dirty="0" smtClean="0"/>
              <a:t>)</a:t>
            </a:r>
            <a:r>
              <a:rPr kumimoji="1" lang="ja-JP" altLang="en-US" sz="2400" dirty="0" smtClean="0"/>
              <a:t>を入れたい</a:t>
            </a:r>
            <a:r>
              <a:rPr lang="ja-JP" altLang="en-US" sz="2400" dirty="0" smtClean="0"/>
              <a:t>とき</a:t>
            </a:r>
            <a:r>
              <a:rPr lang="ja-JP" altLang="en-US" sz="2400" dirty="0" smtClean="0"/>
              <a:t>に</a:t>
            </a:r>
            <a:r>
              <a:rPr lang="ja-JP" altLang="en-US" sz="2400" dirty="0" smtClean="0"/>
              <a:t>は</a:t>
            </a:r>
            <a:r>
              <a:rPr lang="en-US" altLang="ja-JP" sz="2400" dirty="0" smtClean="0"/>
              <a:t/>
            </a:r>
            <a:br>
              <a:rPr lang="en-US" altLang="ja-JP" sz="2400" dirty="0" smtClean="0"/>
            </a:br>
            <a:r>
              <a:rPr lang="ja-JP" altLang="en-US" sz="2400" dirty="0" smtClean="0"/>
              <a:t>ローマン体</a:t>
            </a:r>
            <a:r>
              <a:rPr lang="ja-JP" altLang="en-US" sz="2400" dirty="0" smtClean="0"/>
              <a:t>になるように</a:t>
            </a:r>
            <a:r>
              <a:rPr lang="ja-JP" altLang="en-US" sz="2400" dirty="0" smtClean="0"/>
              <a:t>！</a:t>
            </a:r>
            <a:r>
              <a:rPr lang="en-US" altLang="ja-JP" sz="2400" dirty="0" smtClean="0"/>
              <a:t>(</a:t>
            </a:r>
            <a:r>
              <a:rPr lang="ja-JP" altLang="en-US" sz="2400" dirty="0" smtClean="0"/>
              <a:t>イタリック体は基本的に変数扱い</a:t>
            </a:r>
            <a:r>
              <a:rPr lang="en-US" altLang="ja-JP" sz="2400" dirty="0" smtClean="0"/>
              <a:t>)</a:t>
            </a:r>
          </a:p>
          <a:p>
            <a:r>
              <a:rPr lang="en-US" altLang="ja-JP" sz="2400" dirty="0" smtClean="0"/>
              <a:t>\</a:t>
            </a:r>
            <a:r>
              <a:rPr lang="en-US" altLang="ja-JP" sz="2400" dirty="0" err="1" smtClean="0"/>
              <a:t>mathrm</a:t>
            </a:r>
            <a:r>
              <a:rPr lang="en-US" altLang="ja-JP" sz="2400" dirty="0" smtClean="0"/>
              <a:t>{</a:t>
            </a:r>
            <a:r>
              <a:rPr lang="ja-JP" altLang="en-US" sz="2400" dirty="0" smtClean="0"/>
              <a:t>ローマン体にしたい部分</a:t>
            </a:r>
            <a:r>
              <a:rPr lang="en-US" altLang="ja-JP" sz="2400" dirty="0" smtClean="0"/>
              <a:t>}</a:t>
            </a:r>
          </a:p>
          <a:p>
            <a:pPr marL="0" indent="0">
              <a:buNone/>
            </a:pPr>
            <a:endParaRPr lang="en-US" altLang="ja-JP" sz="2400" dirty="0" smtClean="0"/>
          </a:p>
          <a:p>
            <a:pPr marL="0" indent="0" algn="ctr">
              <a:buNone/>
            </a:pPr>
            <a:endParaRPr lang="en-US" altLang="ja-JP" sz="2400" dirty="0" smtClean="0"/>
          </a:p>
        </p:txBody>
      </p:sp>
      <p:sp>
        <p:nvSpPr>
          <p:cNvPr id="4" name="テキスト ボックス 3"/>
          <p:cNvSpPr txBox="1"/>
          <p:nvPr/>
        </p:nvSpPr>
        <p:spPr>
          <a:xfrm>
            <a:off x="359532" y="2852936"/>
            <a:ext cx="8361071" cy="1384995"/>
          </a:xfrm>
          <a:prstGeom prst="rect">
            <a:avLst/>
          </a:prstGeom>
          <a:noFill/>
        </p:spPr>
        <p:txBody>
          <a:bodyPr wrap="none" rtlCol="0">
            <a:spAutoFit/>
          </a:bodyPr>
          <a:lstStyle/>
          <a:p>
            <a:r>
              <a:rPr lang="en-US" altLang="ja-JP" sz="1400" dirty="0"/>
              <a:t>\begin{</a:t>
            </a:r>
            <a:r>
              <a:rPr lang="en-US" altLang="ja-JP" sz="1400" dirty="0" err="1"/>
              <a:t>eqnarray</a:t>
            </a:r>
            <a:r>
              <a:rPr lang="en-US" altLang="ja-JP" sz="1400" dirty="0"/>
              <a:t>}</a:t>
            </a:r>
            <a:endParaRPr lang="ja-JP" altLang="en-US" sz="1400" dirty="0"/>
          </a:p>
          <a:p>
            <a:r>
              <a:rPr lang="en-US" altLang="ja-JP" sz="1400" dirty="0"/>
              <a:t>\times precision &amp;=&amp; </a:t>
            </a:r>
            <a:endParaRPr lang="ja-JP" altLang="en-US" sz="1400" dirty="0"/>
          </a:p>
          <a:p>
            <a:r>
              <a:rPr lang="en-US" altLang="ja-JP" sz="1400" dirty="0"/>
              <a:t>\</a:t>
            </a:r>
            <a:r>
              <a:rPr lang="en-US" altLang="ja-JP" sz="1400" dirty="0" err="1"/>
              <a:t>displaystyle</a:t>
            </a:r>
            <a:r>
              <a:rPr lang="en-US" altLang="ja-JP" sz="1400" dirty="0"/>
              <a:t> \</a:t>
            </a:r>
            <a:r>
              <a:rPr lang="en-US" altLang="ja-JP" sz="1400" dirty="0" err="1"/>
              <a:t>frac</a:t>
            </a:r>
            <a:r>
              <a:rPr lang="en-US" altLang="ja-JP" sz="1400" dirty="0"/>
              <a:t>{true\ positive}{true\ positive + false\ positive} \</a:t>
            </a:r>
            <a:r>
              <a:rPr lang="en-US" altLang="ja-JP" sz="1400" dirty="0" err="1"/>
              <a:t>nonumber</a:t>
            </a:r>
            <a:r>
              <a:rPr lang="en-US" altLang="ja-JP" sz="1400" dirty="0"/>
              <a:t>\\</a:t>
            </a:r>
            <a:endParaRPr lang="ja-JP" altLang="en-US" sz="1400" dirty="0"/>
          </a:p>
          <a:p>
            <a:r>
              <a:rPr lang="en-US" altLang="ja-JP" sz="1400" dirty="0"/>
              <a:t>\</a:t>
            </a:r>
            <a:r>
              <a:rPr lang="en-US" altLang="ja-JP" sz="1400" dirty="0" err="1"/>
              <a:t>bigcirc</a:t>
            </a:r>
            <a:r>
              <a:rPr lang="en-US" altLang="ja-JP" sz="1400" dirty="0"/>
              <a:t> \</a:t>
            </a:r>
            <a:r>
              <a:rPr lang="en-US" altLang="ja-JP" sz="1400" dirty="0" err="1"/>
              <a:t>mathrm</a:t>
            </a:r>
            <a:r>
              <a:rPr lang="en-US" altLang="ja-JP" sz="1400" dirty="0"/>
              <a:t>{recall} &amp;=&amp; </a:t>
            </a:r>
            <a:endParaRPr lang="ja-JP" altLang="en-US" sz="1400" dirty="0"/>
          </a:p>
          <a:p>
            <a:r>
              <a:rPr lang="en-US" altLang="ja-JP" sz="1400" dirty="0"/>
              <a:t>\</a:t>
            </a:r>
            <a:r>
              <a:rPr lang="en-US" altLang="ja-JP" sz="1400" dirty="0" err="1"/>
              <a:t>displaystyle</a:t>
            </a:r>
            <a:r>
              <a:rPr lang="en-US" altLang="ja-JP" sz="1400" dirty="0"/>
              <a:t> \</a:t>
            </a:r>
            <a:r>
              <a:rPr lang="en-US" altLang="ja-JP" sz="1400" dirty="0" err="1"/>
              <a:t>frac</a:t>
            </a:r>
            <a:r>
              <a:rPr lang="en-US" altLang="ja-JP" sz="1400" dirty="0"/>
              <a:t>{ \</a:t>
            </a:r>
            <a:r>
              <a:rPr lang="en-US" altLang="ja-JP" sz="1400" dirty="0" err="1"/>
              <a:t>mathrm</a:t>
            </a:r>
            <a:r>
              <a:rPr lang="en-US" altLang="ja-JP" sz="1400" dirty="0"/>
              <a:t>{true\ positive}}{\</a:t>
            </a:r>
            <a:r>
              <a:rPr lang="en-US" altLang="ja-JP" sz="1400" dirty="0" err="1"/>
              <a:t>mathrm</a:t>
            </a:r>
            <a:r>
              <a:rPr lang="en-US" altLang="ja-JP" sz="1400" dirty="0"/>
              <a:t>{true\ positive} + \</a:t>
            </a:r>
            <a:r>
              <a:rPr lang="en-US" altLang="ja-JP" sz="1400" dirty="0" err="1"/>
              <a:t>mathrm</a:t>
            </a:r>
            <a:r>
              <a:rPr lang="en-US" altLang="ja-JP" sz="1400" dirty="0"/>
              <a:t>{false\ negative}} \</a:t>
            </a:r>
            <a:r>
              <a:rPr lang="en-US" altLang="ja-JP" sz="1400" dirty="0" err="1"/>
              <a:t>nonumber</a:t>
            </a:r>
            <a:endParaRPr lang="ja-JP" altLang="en-US" sz="1400" dirty="0"/>
          </a:p>
          <a:p>
            <a:r>
              <a:rPr lang="en-US" altLang="ja-JP" sz="1400" dirty="0"/>
              <a:t>\end{</a:t>
            </a:r>
            <a:r>
              <a:rPr lang="en-US" altLang="ja-JP" sz="1400" dirty="0" err="1"/>
              <a:t>eqnarray</a:t>
            </a:r>
            <a:r>
              <a:rPr lang="en-US" altLang="ja-JP" sz="1400" dirty="0"/>
              <a:t>}</a:t>
            </a:r>
            <a:endParaRPr kumimoji="1" lang="ja-JP" altLang="en-US" sz="1400" dirty="0"/>
          </a:p>
        </p:txBody>
      </p:sp>
      <p:sp>
        <p:nvSpPr>
          <p:cNvPr id="5" name="下矢印 4"/>
          <p:cNvSpPr/>
          <p:nvPr/>
        </p:nvSpPr>
        <p:spPr>
          <a:xfrm>
            <a:off x="3779912" y="4293096"/>
            <a:ext cx="792088" cy="46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lum bright="-20000" contrast="40000"/>
          </a:blip>
          <a:stretch>
            <a:fillRect/>
          </a:stretch>
        </p:blipFill>
        <p:spPr>
          <a:xfrm>
            <a:off x="683568" y="4905164"/>
            <a:ext cx="6600751" cy="1816100"/>
          </a:xfrm>
          <a:prstGeom prst="rect">
            <a:avLst/>
          </a:prstGeom>
        </p:spPr>
      </p:pic>
    </p:spTree>
    <p:extLst>
      <p:ext uri="{BB962C8B-B14F-4D97-AF65-F5344CB8AC3E}">
        <p14:creationId xmlns:p14="http://schemas.microsoft.com/office/powerpoint/2010/main" val="1109890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TotalTime>
  <Words>1158</Words>
  <Application>Microsoft Office PowerPoint</Application>
  <PresentationFormat>画面に合わせる (4:3)</PresentationFormat>
  <Paragraphs>236</Paragraphs>
  <Slides>19</Slides>
  <Notes>0</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19</vt:i4>
      </vt:variant>
    </vt:vector>
  </HeadingPairs>
  <TitlesOfParts>
    <vt:vector size="26" baseType="lpstr">
      <vt:lpstr>游ゴシック</vt:lpstr>
      <vt:lpstr>游ゴシック Light</vt:lpstr>
      <vt:lpstr>Arial</vt:lpstr>
      <vt:lpstr>Calibri</vt:lpstr>
      <vt:lpstr>Calibri Light</vt:lpstr>
      <vt:lpstr>Office テーマ</vt:lpstr>
      <vt:lpstr>Adobe Acrobat Document</vt:lpstr>
      <vt:lpstr>LATEXゼミ</vt:lpstr>
      <vt:lpstr>1.アブストラクト</vt:lpstr>
      <vt:lpstr>2.数式</vt:lpstr>
      <vt:lpstr>2.1　インライン数式</vt:lpstr>
      <vt:lpstr>2.2　ディスプレイ数式</vt:lpstr>
      <vt:lpstr>3.数式記号</vt:lpstr>
      <vt:lpstr>特殊な書き方の数式</vt:lpstr>
      <vt:lpstr>特殊な書き方の数式</vt:lpstr>
      <vt:lpstr>注意点</vt:lpstr>
      <vt:lpstr>LATEXゼミ</vt:lpstr>
      <vt:lpstr>表</vt:lpstr>
      <vt:lpstr>アレイ表</vt:lpstr>
      <vt:lpstr>タブロー表</vt:lpstr>
      <vt:lpstr>Excel2LaTex</vt:lpstr>
      <vt:lpstr>図</vt:lpstr>
      <vt:lpstr>図を並べる</vt:lpstr>
      <vt:lpstr>図表の番号変更</vt:lpstr>
      <vt:lpstr>EPSファイル</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LATEXゼミ</dc:title>
  <dc:creator>comp</dc:creator>
  <cp:lastModifiedBy>comp</cp:lastModifiedBy>
  <cp:revision>39</cp:revision>
  <dcterms:created xsi:type="dcterms:W3CDTF">2016-04-21T09:48:07Z</dcterms:created>
  <dcterms:modified xsi:type="dcterms:W3CDTF">2016-04-26T04:05:35Z</dcterms:modified>
</cp:coreProperties>
</file>