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86" r:id="rId8"/>
    <p:sldId id="287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2949" autoAdjust="0"/>
  </p:normalViewPr>
  <p:slideViewPr>
    <p:cSldViewPr snapToGrid="0" showGuides="1">
      <p:cViewPr varScale="1">
        <p:scale>
          <a:sx n="99" d="100"/>
          <a:sy n="99" d="100"/>
        </p:scale>
        <p:origin x="774" y="50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Gold_Coast_suburb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00" y="3161623"/>
            <a:ext cx="11264900" cy="24929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AU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Segmenting and Clustering Neighbourhoods </a:t>
            </a:r>
            <a:br>
              <a:rPr lang="en-AU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</a:br>
            <a:r>
              <a:rPr lang="en-AU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Gold Coast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280336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23600" y="522898"/>
            <a:ext cx="1168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540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Segmenting and Clustering Suburbs – Gold Coast City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155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4D297E-0A60-4C31-843D-172A5B4E2016}"/>
              </a:ext>
            </a:extLst>
          </p:cNvPr>
          <p:cNvSpPr txBox="1"/>
          <p:nvPr/>
        </p:nvSpPr>
        <p:spPr>
          <a:xfrm>
            <a:off x="673100" y="1029597"/>
            <a:ext cx="10579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Gold Coast’s population is forecasted to double by 2050 and reach over  </a:t>
            </a:r>
            <a:b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one-million people</a:t>
            </a:r>
          </a:p>
          <a:p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Gold Coast will likely attract many future businesses within the hospitality industry including food and beverages, tourism, lodging and recreation </a:t>
            </a:r>
          </a:p>
          <a:p>
            <a:pPr algn="l"/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AU" sz="2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Project Aim    </a:t>
            </a: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 segment and cluster the suburbs in Gold Coast city based  </a:t>
            </a:r>
            <a:b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on the most common venues within each suburb. </a:t>
            </a:r>
            <a:endParaRPr lang="en-AU" sz="2600" dirty="0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9E9F971D-23D1-4AE9-9EB1-88040D35941F}"/>
              </a:ext>
            </a:extLst>
          </p:cNvPr>
          <p:cNvSpPr/>
          <p:nvPr/>
        </p:nvSpPr>
        <p:spPr>
          <a:xfrm>
            <a:off x="1803400" y="4852182"/>
            <a:ext cx="652515" cy="882356"/>
          </a:xfrm>
          <a:prstGeom prst="curvedRightArrow">
            <a:avLst>
              <a:gd name="adj1" fmla="val 25000"/>
              <a:gd name="adj2" fmla="val 83698"/>
              <a:gd name="adj3" fmla="val 2385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C09E8-0F99-422C-B9DD-F1B9446CDD76}"/>
              </a:ext>
            </a:extLst>
          </p:cNvPr>
          <p:cNvSpPr txBox="1"/>
          <p:nvPr/>
        </p:nvSpPr>
        <p:spPr>
          <a:xfrm>
            <a:off x="2616200" y="4852182"/>
            <a:ext cx="840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esults of segmentation and clustering, as well as population data of each suburb will be used to recommend optimal locations for future businesses in the hospitality sector. 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01200" y="522898"/>
            <a:ext cx="2590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5178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 and Processing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489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7B81C1-8D3C-49DD-91D3-A0C0722CC8C5}"/>
              </a:ext>
            </a:extLst>
          </p:cNvPr>
          <p:cNvSpPr txBox="1"/>
          <p:nvPr/>
        </p:nvSpPr>
        <p:spPr>
          <a:xfrm>
            <a:off x="806450" y="522898"/>
            <a:ext cx="10579100" cy="593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List of Gold Coast suburbs and population data from Wikipedia.</a:t>
            </a:r>
            <a:b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2016 data scraped from </a:t>
            </a:r>
            <a:r>
              <a:rPr lang="en-AU" sz="2200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https://en.wikipedia.org/wiki/List_of_Gold_Coast_suburbs</a:t>
            </a:r>
            <a:r>
              <a:rPr lang="en-AU" sz="2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AU" sz="2200" b="0" i="0" u="none" strike="noStrike" baseline="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Geographical coordinates of suburbs were determined using postcodes as inputs within the 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GeoCoder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package </a:t>
            </a: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 Python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Suburbs with identical postcodes were combined as one neighbourhood and populations summed together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 17 neighbourhoods were identified and </a:t>
            </a:r>
            <a:b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visualized using Folium map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Venue data scraped from </a:t>
            </a:r>
            <a:r>
              <a:rPr lang="en-AU" sz="2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FourSquare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API</a:t>
            </a:r>
            <a:endParaRPr lang="en-AU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04DC19-1B0F-439B-86EE-024801E4F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24" t="4711" r="27064" b="3052"/>
          <a:stretch/>
        </p:blipFill>
        <p:spPr>
          <a:xfrm>
            <a:off x="7559675" y="3793436"/>
            <a:ext cx="408305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A29772-4399-4839-A924-A0E69D2BB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01200" y="522898"/>
            <a:ext cx="2590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6A0F4E-9F80-4864-8744-87E39C046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489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E1CAE69-23B2-4410-B78B-337955C7D555}"/>
              </a:ext>
            </a:extLst>
          </p:cNvPr>
          <p:cNvSpPr txBox="1">
            <a:spLocks/>
          </p:cNvSpPr>
          <p:nvPr/>
        </p:nvSpPr>
        <p:spPr>
          <a:xfrm>
            <a:off x="228600" y="25178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8FEE0-BFBA-4134-9788-AE54715FB503}"/>
              </a:ext>
            </a:extLst>
          </p:cNvPr>
          <p:cNvSpPr txBox="1"/>
          <p:nvPr/>
        </p:nvSpPr>
        <p:spPr>
          <a:xfrm>
            <a:off x="806450" y="522898"/>
            <a:ext cx="10579100" cy="347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K-means clustering was im</a:t>
            </a: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plemented to cluster the 17 neighbourhoods 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 Elbow Curve Method and Silhouette Coefficient Method were used to find  </a:t>
            </a:r>
            <a:b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  the optimal number of clusters </a:t>
            </a:r>
            <a:r>
              <a:rPr lang="en-AU" sz="2600" i="1" dirty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</a:p>
          <a:p>
            <a:pPr>
              <a:spcAft>
                <a:spcPts val="1800"/>
              </a:spcAft>
            </a:pPr>
            <a:endParaRPr lang="en-AU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41819-1876-4AD2-8DB3-E6E3838C29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80668"/>
            <a:ext cx="5731510" cy="303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F1213-BF45-4F7A-8F27-2FB7312E2C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90" y="2480668"/>
            <a:ext cx="5731510" cy="3004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1D5FC-9E26-4450-BC2C-F594C2CF758C}"/>
              </a:ext>
            </a:extLst>
          </p:cNvPr>
          <p:cNvSpPr txBox="1"/>
          <p:nvPr/>
        </p:nvSpPr>
        <p:spPr>
          <a:xfrm>
            <a:off x="806450" y="5442550"/>
            <a:ext cx="105791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Optimal number of clusters </a:t>
            </a:r>
            <a:r>
              <a:rPr lang="en-AU" sz="2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AU" sz="26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3</a:t>
            </a:r>
            <a:endParaRPr lang="en-AU" sz="2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A29772-4399-4839-A924-A0E69D2BB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3091" y="522898"/>
            <a:ext cx="43089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6A0F4E-9F80-4864-8744-87E39C046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1581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E1CAE69-23B2-4410-B78B-337955C7D555}"/>
              </a:ext>
            </a:extLst>
          </p:cNvPr>
          <p:cNvSpPr txBox="1">
            <a:spLocks/>
          </p:cNvSpPr>
          <p:nvPr/>
        </p:nvSpPr>
        <p:spPr>
          <a:xfrm>
            <a:off x="228600" y="25178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8FEE0-BFBA-4134-9788-AE54715FB503}"/>
              </a:ext>
            </a:extLst>
          </p:cNvPr>
          <p:cNvSpPr txBox="1"/>
          <p:nvPr/>
        </p:nvSpPr>
        <p:spPr>
          <a:xfrm>
            <a:off x="392229" y="522898"/>
            <a:ext cx="10579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Clustered neighbourhoods separated into four groups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AU" sz="2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 1 neighbourhoods are predominantly </a:t>
            </a:r>
            <a:b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located along the coastline</a:t>
            </a: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luster 4 neighbourhoods (no venues) tend</a:t>
            </a:r>
            <a:b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to appear further inland</a:t>
            </a:r>
            <a:endParaRPr lang="en-AU" sz="2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73797A-E64C-4309-9EB2-1007EE9BB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06296"/>
              </p:ext>
            </p:extLst>
          </p:nvPr>
        </p:nvGraphicFramePr>
        <p:xfrm>
          <a:off x="392229" y="1795551"/>
          <a:ext cx="8999620" cy="1631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443">
                  <a:extLst>
                    <a:ext uri="{9D8B030D-6E8A-4147-A177-3AD203B41FA5}">
                      <a16:colId xmlns:a16="http://schemas.microsoft.com/office/drawing/2014/main" val="237989190"/>
                    </a:ext>
                  </a:extLst>
                </a:gridCol>
                <a:gridCol w="7688177">
                  <a:extLst>
                    <a:ext uri="{9D8B030D-6E8A-4147-A177-3AD203B41FA5}">
                      <a16:colId xmlns:a16="http://schemas.microsoft.com/office/drawing/2014/main" val="1224141070"/>
                    </a:ext>
                  </a:extLst>
                </a:gridCol>
              </a:tblGrid>
              <a:tr h="3704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Cluster 1</a:t>
                      </a:r>
                      <a:endParaRPr lang="en-AU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Dining/Grocery/Shopping Malls (Hospitality) </a:t>
                      </a:r>
                      <a:endParaRPr lang="en-AU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378122"/>
                  </a:ext>
                </a:extLst>
              </a:tr>
              <a:tr h="3704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Cluster 2</a:t>
                      </a:r>
                      <a:endParaRPr lang="en-AU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Outdoor Recreation/Sports Stores</a:t>
                      </a:r>
                      <a:endParaRPr lang="en-AU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830047"/>
                  </a:ext>
                </a:extLst>
              </a:tr>
              <a:tr h="3704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2000" b="1">
                          <a:solidFill>
                            <a:sysClr val="windowText" lastClr="000000"/>
                          </a:solidFill>
                          <a:effectLst/>
                        </a:rPr>
                        <a:t>Cluster 3</a:t>
                      </a:r>
                      <a:endParaRPr lang="en-AU" sz="2000" b="1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Cafes/Clothing Stores</a:t>
                      </a:r>
                      <a:endParaRPr lang="en-AU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07295"/>
                  </a:ext>
                </a:extLst>
              </a:tr>
              <a:tr h="3704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2000" b="1">
                          <a:solidFill>
                            <a:sysClr val="windowText" lastClr="000000"/>
                          </a:solidFill>
                          <a:effectLst/>
                        </a:rPr>
                        <a:t>Cluster 4</a:t>
                      </a:r>
                      <a:endParaRPr lang="en-AU" sz="2000" b="1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No recorded venues</a:t>
                      </a:r>
                      <a:endParaRPr lang="en-AU" sz="20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27906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1F2C13B-13F6-41F3-ABD9-D0CC6A0510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06375" y="1538288"/>
            <a:ext cx="437197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7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01200" y="522898"/>
            <a:ext cx="2590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5178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 and Future Work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489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7B81C1-8D3C-49DD-91D3-A0C0722CC8C5}"/>
              </a:ext>
            </a:extLst>
          </p:cNvPr>
          <p:cNvSpPr txBox="1"/>
          <p:nvPr/>
        </p:nvSpPr>
        <p:spPr>
          <a:xfrm>
            <a:off x="806450" y="522898"/>
            <a:ext cx="105791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presented data alone, business owners in the hospitality sector have chosen to setup venues near the coastline – irrespective of population</a:t>
            </a:r>
            <a:endParaRPr lang="en-AU" sz="2600" b="0" i="0" u="none" strike="noStrike" baseline="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businesses in hospitality may be able to leverage the high population in neighbourhoods labelled as cluster 4 and acquire first mover advantage</a:t>
            </a:r>
            <a:r>
              <a:rPr lang="en-AU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 will involve assessing other factors that have an effect on the success of a business when it comes to deciding the venue location:</a:t>
            </a: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 Pricing</a:t>
            </a: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AU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</a:t>
            </a: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AU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 Income </a:t>
            </a:r>
          </a:p>
          <a:p>
            <a:pPr>
              <a:spcAft>
                <a:spcPts val="1800"/>
              </a:spcAft>
            </a:pP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AU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414</Words>
  <Application>Microsoft Office PowerPoint</Application>
  <PresentationFormat>Widescreen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Helvetica Neue</vt:lpstr>
      <vt:lpstr>Segoe UI Light</vt:lpstr>
      <vt:lpstr>Wingdings</vt:lpstr>
      <vt:lpstr>Office Theme</vt:lpstr>
      <vt:lpstr>Segmenting and Clustering Neighbourhoods  Gold Coast</vt:lpstr>
      <vt:lpstr>Project analysis slide 2</vt:lpstr>
      <vt:lpstr>Project analysis slide 3</vt:lpstr>
      <vt:lpstr>PowerPoint Presentation</vt:lpstr>
      <vt:lpstr>PowerPoint Presentation</vt:lpstr>
      <vt:lpstr>Project analysis slide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2020-07-14T04:28:49Z</dcterms:created>
  <dcterms:modified xsi:type="dcterms:W3CDTF">2020-07-14T05:10:11Z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