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jpeg" ContentType="image/jpe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931120"/>
            <a:ext cx="822924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931120"/>
            <a:ext cx="401580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931120"/>
            <a:ext cx="401580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13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13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94800" y="1199880"/>
            <a:ext cx="4153320" cy="33138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94800" y="1199880"/>
            <a:ext cx="4153320" cy="3313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13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13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13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2931120"/>
            <a:ext cx="401580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13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13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931120"/>
            <a:ext cx="401580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931120"/>
            <a:ext cx="822924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931120"/>
            <a:ext cx="822924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2931120"/>
            <a:ext cx="401580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931120"/>
            <a:ext cx="401580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13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13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94800" y="1199880"/>
            <a:ext cx="4153320" cy="33138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94800" y="1199880"/>
            <a:ext cx="4153320" cy="3313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13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13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13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931120"/>
            <a:ext cx="401580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13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13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931120"/>
            <a:ext cx="401580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931120"/>
            <a:ext cx="8229240" cy="15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571280"/>
            <a:ext cx="9143640" cy="571680"/>
          </a:xfrm>
          <a:prstGeom prst="rect">
            <a:avLst/>
          </a:prstGeom>
          <a:solidFill>
            <a:srgbClr val="00467f"/>
          </a:solidFill>
          <a:ln w="19080">
            <a:solidFill>
              <a:srgbClr val="00467f"/>
            </a:solidFill>
            <a:round/>
          </a:ln>
        </p:spPr>
      </p:sp>
      <p:pic>
        <p:nvPicPr>
          <p:cNvPr id="1" name="Shape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571280"/>
            <a:ext cx="1846800" cy="5716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3623040" y="4629960"/>
            <a:ext cx="5091840" cy="448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EB Garamond"/>
                <a:ea typeface="EB Garamond"/>
              </a:rPr>
              <a:t>Computer Science Undergraduate Problem Seminar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tIns="91440" bIns="91440" anchor="b"/>
          <a:p>
            <a:r>
              <a:rPr lang="en-US" sz="4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0489250E-3672-4D35-81E0-60F3A9377634}" type="slidenum">
              <a:rPr lang="en-US" sz="1300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4571280"/>
            <a:ext cx="9143640" cy="571680"/>
          </a:xfrm>
          <a:prstGeom prst="rect">
            <a:avLst/>
          </a:prstGeom>
          <a:solidFill>
            <a:srgbClr val="00467f"/>
          </a:solidFill>
          <a:ln w="19080">
            <a:solidFill>
              <a:srgbClr val="00467f"/>
            </a:solidFill>
            <a:round/>
          </a:ln>
        </p:spPr>
      </p:sp>
      <p:pic>
        <p:nvPicPr>
          <p:cNvPr id="41" name="Shape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571280"/>
            <a:ext cx="1846800" cy="5716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3623040" y="4629960"/>
            <a:ext cx="5091840" cy="448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EB Garamond"/>
                <a:ea typeface="EB Garamond"/>
              </a:rPr>
              <a:t>Computer Science Undergraduate Problem Seminar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tIns="91440" bIns="91440" anchor="b"/>
          <a:p>
            <a:r>
              <a:rPr lang="en-U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1380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0FEE183-83CB-45F6-A089-10CC3CAED2D4}" type="slidenum">
              <a:rPr lang="en-US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TicTacOhNo</a:t>
            </a:r>
            <a:r>
              <a:rPr b="1" lang="en-US" sz="4800" baseline="-25000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500">
                <a:solidFill>
                  <a:srgbClr val="666666"/>
                </a:solidFill>
                <a:latin typeface="Arial"/>
                <a:ea typeface="Arial"/>
              </a:rPr>
              <a:t>Antonio Cardenas, Nathaniel Potrepka, Jonathan Liao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Initial Calculations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200240"/>
            <a:ext cx="8229240" cy="33138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Simulating boards using Java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Exhaustive board generation up to n = 5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5,200,300 boards at n = 5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Exact probabilities for statistics calculated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Random board generation for larger n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Used 100,000 boards for tests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Tested up to n = 51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Key Findings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200240"/>
            <a:ext cx="8229240" cy="33138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Tie percentage decreases slowly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Win probability for both players increases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Difference between UR and RIT approaches 0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Expected chain length increases linearly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Difference between a winning and tieing chain approaches ~2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5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05920"/>
            <a:ext cx="3839400" cy="2157480"/>
          </a:xfrm>
          <a:prstGeom prst="rect">
            <a:avLst/>
          </a:prstGeom>
          <a:ln>
            <a:noFill/>
          </a:ln>
        </p:spPr>
      </p:pic>
      <p:pic>
        <p:nvPicPr>
          <p:cNvPr id="87" name="Shape 5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47040" y="205920"/>
            <a:ext cx="3839400" cy="2157480"/>
          </a:xfrm>
          <a:prstGeom prst="rect">
            <a:avLst/>
          </a:prstGeom>
          <a:ln>
            <a:noFill/>
          </a:ln>
        </p:spPr>
      </p:pic>
      <p:pic>
        <p:nvPicPr>
          <p:cNvPr id="88" name="Shape 5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847040" y="2356200"/>
            <a:ext cx="3839400" cy="2157480"/>
          </a:xfrm>
          <a:prstGeom prst="rect">
            <a:avLst/>
          </a:prstGeom>
          <a:ln>
            <a:noFill/>
          </a:ln>
        </p:spPr>
      </p:pic>
      <p:pic>
        <p:nvPicPr>
          <p:cNvPr id="89" name="Shape 54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" y="2356200"/>
            <a:ext cx="4389480" cy="21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Future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200240"/>
            <a:ext cx="8229240" cy="33138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Memory becomes an issue for n &gt; 51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Possible to run multiple simulations of smaller sample sizes, but under 100,000 gives inconsistent results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Look more towards theory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Looking at chains of length N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200240"/>
            <a:ext cx="8229240" cy="33138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Possible ways of getting an N-chain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Rows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Columns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Diagonals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Multiple overlaps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