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1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5243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76824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266565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866507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15080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18433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95748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41893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231716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20192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E820A94-BE02-4D23-90A6-0F333D85B0AA}" type="datetimeFigureOut">
              <a:rPr kumimoji="1" lang="ja-JP" altLang="en-US" smtClean="0"/>
              <a:t>2018/9/7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020691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20A94-BE02-4D23-90A6-0F333D85B0AA}" type="datetimeFigureOut">
              <a:rPr kumimoji="1" lang="ja-JP" altLang="en-US" smtClean="0"/>
              <a:t>2018/9/7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EE06D-5DAB-4C39-8CC3-DAA5DFE250CD}" type="slidenum">
              <a:rPr kumimoji="1" lang="ja-JP" altLang="en-US" smtClean="0"/>
              <a:t>‹#›</a:t>
            </a:fld>
            <a:endParaRPr kumimoji="1" lang="ja-JP" altLang="en-US"/>
          </a:p>
        </p:txBody>
      </p:sp>
    </p:spTree>
    <p:extLst>
      <p:ext uri="{BB962C8B-B14F-4D97-AF65-F5344CB8AC3E}">
        <p14:creationId xmlns:p14="http://schemas.microsoft.com/office/powerpoint/2010/main" val="3339105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821A2F6A-BE76-4008-8A39-DDFF01A64E36}" type="datetime4">
              <a:rPr lang="en-US" altLang="ja-JP" smtClean="0"/>
              <a:pPr/>
              <a:t>September 7, 2018</a:t>
            </a:fld>
            <a:endParaRPr lang="ja-JP" altLang="en-US" dirty="0"/>
          </a:p>
        </p:txBody>
      </p:sp>
      <p:sp>
        <p:nvSpPr>
          <p:cNvPr id="5" name="フッター プレースホルダー 4"/>
          <p:cNvSpPr>
            <a:spLocks noGrp="1"/>
          </p:cNvSpPr>
          <p:nvPr>
            <p:ph type="ftr" sz="quarter" idx="11"/>
          </p:nvPr>
        </p:nvSpPr>
        <p:spPr/>
        <p:txBody>
          <a:bodyPr/>
          <a:lstStyle/>
          <a:p>
            <a:r>
              <a:rPr lang="en-US" altLang="ja-JP" smtClean="0"/>
              <a:t>CONFIDENTIAL © tonoi</a:t>
            </a:r>
            <a:endParaRPr lang="ja-JP" altLang="en-US" dirty="0"/>
          </a:p>
        </p:txBody>
      </p:sp>
      <p:sp>
        <p:nvSpPr>
          <p:cNvPr id="6" name="スライド番号プレースホルダー 5"/>
          <p:cNvSpPr>
            <a:spLocks noGrp="1"/>
          </p:cNvSpPr>
          <p:nvPr>
            <p:ph type="sldNum" sz="quarter" idx="12"/>
          </p:nvPr>
        </p:nvSpPr>
        <p:spPr/>
        <p:txBody>
          <a:bodyPr/>
          <a:lstStyle/>
          <a:p>
            <a:fld id="{304A9DB0-4D84-4C54-997D-4A1C8C9C3EA5}" type="slidenum">
              <a:rPr lang="ja-JP" altLang="en-US" smtClean="0"/>
              <a:pPr/>
              <a:t>1</a:t>
            </a:fld>
            <a:endParaRPr lang="ja-JP" altLang="en-US" dirty="0"/>
          </a:p>
        </p:txBody>
      </p:sp>
      <p:grpSp>
        <p:nvGrpSpPr>
          <p:cNvPr id="8" name="グループ化 7"/>
          <p:cNvGrpSpPr/>
          <p:nvPr/>
        </p:nvGrpSpPr>
        <p:grpSpPr>
          <a:xfrm>
            <a:off x="6491255" y="3498388"/>
            <a:ext cx="5254622" cy="2352208"/>
            <a:chOff x="1657350" y="2220535"/>
            <a:chExt cx="4712491" cy="1978621"/>
          </a:xfrm>
        </p:grpSpPr>
        <p:sp>
          <p:nvSpPr>
            <p:cNvPr id="9" name="正方形/長方形 8"/>
            <p:cNvSpPr/>
            <p:nvPr/>
          </p:nvSpPr>
          <p:spPr>
            <a:xfrm>
              <a:off x="1657350"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Processor</a:t>
              </a:r>
              <a:endParaRPr kumimoji="1" lang="ja-JP" altLang="en-US" dirty="0"/>
            </a:p>
          </p:txBody>
        </p:sp>
        <p:sp>
          <p:nvSpPr>
            <p:cNvPr id="10" name="正方形/長方形 9"/>
            <p:cNvSpPr/>
            <p:nvPr/>
          </p:nvSpPr>
          <p:spPr>
            <a:xfrm>
              <a:off x="4276725"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11" name="テキスト ボックス 10"/>
            <p:cNvSpPr txBox="1"/>
            <p:nvPr/>
          </p:nvSpPr>
          <p:spPr>
            <a:xfrm flipH="1">
              <a:off x="3557587" y="3552825"/>
              <a:ext cx="128587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Image Analysis</a:t>
              </a:r>
              <a:endParaRPr kumimoji="1" lang="ja-JP" altLang="en-US" dirty="0"/>
            </a:p>
          </p:txBody>
        </p:sp>
        <p:pic>
          <p:nvPicPr>
            <p:cNvPr id="12" name="図 11"/>
            <p:cNvPicPr>
              <a:picLocks noChangeAspect="1"/>
            </p:cNvPicPr>
            <p:nvPr/>
          </p:nvPicPr>
          <p:blipFill>
            <a:blip r:embed="rId2"/>
            <a:stretch>
              <a:fillRect/>
            </a:stretch>
          </p:blipFill>
          <p:spPr>
            <a:xfrm>
              <a:off x="4350105" y="3324393"/>
              <a:ext cx="821970" cy="782220"/>
            </a:xfrm>
            <a:prstGeom prst="rect">
              <a:avLst/>
            </a:prstGeom>
          </p:spPr>
        </p:pic>
        <p:sp>
          <p:nvSpPr>
            <p:cNvPr id="13" name="テキスト ボックス 12"/>
            <p:cNvSpPr txBox="1"/>
            <p:nvPr/>
          </p:nvSpPr>
          <p:spPr>
            <a:xfrm flipH="1">
              <a:off x="5445916" y="3027789"/>
              <a:ext cx="92392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Hi-Def</a:t>
              </a:r>
            </a:p>
            <a:p>
              <a:r>
                <a:rPr kumimoji="1" lang="en-US" altLang="ja-JP" dirty="0" smtClean="0"/>
                <a:t>Image</a:t>
              </a:r>
            </a:p>
          </p:txBody>
        </p:sp>
        <p:pic>
          <p:nvPicPr>
            <p:cNvPr id="14" name="図 13"/>
            <p:cNvPicPr>
              <a:picLocks noChangeAspect="1"/>
            </p:cNvPicPr>
            <p:nvPr/>
          </p:nvPicPr>
          <p:blipFill>
            <a:blip r:embed="rId2"/>
            <a:stretch>
              <a:fillRect/>
            </a:stretch>
          </p:blipFill>
          <p:spPr>
            <a:xfrm flipH="1">
              <a:off x="5159653" y="2220535"/>
              <a:ext cx="821970" cy="782220"/>
            </a:xfrm>
            <a:prstGeom prst="rect">
              <a:avLst/>
            </a:prstGeom>
          </p:spPr>
        </p:pic>
        <p:cxnSp>
          <p:nvCxnSpPr>
            <p:cNvPr id="15" name="直線矢印コネクタ 14"/>
            <p:cNvCxnSpPr/>
            <p:nvPr/>
          </p:nvCxnSpPr>
          <p:spPr>
            <a:xfrm flipH="1">
              <a:off x="2901251" y="3143250"/>
              <a:ext cx="12858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flipH="1">
              <a:off x="3263812" y="3120812"/>
              <a:ext cx="76676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result</a:t>
              </a:r>
              <a:endParaRPr kumimoji="1" lang="ja-JP" altLang="en-US" dirty="0"/>
            </a:p>
          </p:txBody>
        </p:sp>
      </p:grpSp>
      <p:grpSp>
        <p:nvGrpSpPr>
          <p:cNvPr id="18" name="グループ化 17"/>
          <p:cNvGrpSpPr/>
          <p:nvPr/>
        </p:nvGrpSpPr>
        <p:grpSpPr>
          <a:xfrm>
            <a:off x="490817" y="4016908"/>
            <a:ext cx="4812780" cy="1685567"/>
            <a:chOff x="1093965" y="2688754"/>
            <a:chExt cx="4316235" cy="1417859"/>
          </a:xfrm>
        </p:grpSpPr>
        <p:sp>
          <p:nvSpPr>
            <p:cNvPr id="19" name="正方形/長方形 18"/>
            <p:cNvSpPr/>
            <p:nvPr/>
          </p:nvSpPr>
          <p:spPr>
            <a:xfrm>
              <a:off x="1657350"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Processor</a:t>
              </a:r>
              <a:endParaRPr kumimoji="1" lang="ja-JP" altLang="en-US" dirty="0"/>
            </a:p>
          </p:txBody>
        </p:sp>
        <p:sp>
          <p:nvSpPr>
            <p:cNvPr id="20" name="正方形/長方形 19"/>
            <p:cNvSpPr/>
            <p:nvPr/>
          </p:nvSpPr>
          <p:spPr>
            <a:xfrm>
              <a:off x="4276725" y="2838450"/>
              <a:ext cx="1133475"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dirty="0" smtClean="0"/>
                <a:t>Storage</a:t>
              </a:r>
              <a:endParaRPr kumimoji="1" lang="ja-JP" altLang="en-US" dirty="0"/>
            </a:p>
          </p:txBody>
        </p:sp>
        <p:sp>
          <p:nvSpPr>
            <p:cNvPr id="21" name="左矢印 20"/>
            <p:cNvSpPr/>
            <p:nvPr/>
          </p:nvSpPr>
          <p:spPr>
            <a:xfrm>
              <a:off x="2847975" y="3105150"/>
              <a:ext cx="1352550" cy="42862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flipH="1">
              <a:off x="1093965" y="3460282"/>
              <a:ext cx="1285875" cy="64633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Image Analysis</a:t>
              </a:r>
              <a:endParaRPr kumimoji="1" lang="ja-JP" altLang="en-US" dirty="0"/>
            </a:p>
          </p:txBody>
        </p:sp>
        <p:pic>
          <p:nvPicPr>
            <p:cNvPr id="23" name="図 22"/>
            <p:cNvPicPr>
              <a:picLocks noChangeAspect="1"/>
            </p:cNvPicPr>
            <p:nvPr/>
          </p:nvPicPr>
          <p:blipFill>
            <a:blip r:embed="rId2"/>
            <a:stretch>
              <a:fillRect/>
            </a:stretch>
          </p:blipFill>
          <p:spPr>
            <a:xfrm>
              <a:off x="1968855" y="3278623"/>
              <a:ext cx="821970" cy="782220"/>
            </a:xfrm>
            <a:prstGeom prst="rect">
              <a:avLst/>
            </a:prstGeom>
          </p:spPr>
        </p:pic>
        <p:sp>
          <p:nvSpPr>
            <p:cNvPr id="24" name="テキスト ボックス 23"/>
            <p:cNvSpPr txBox="1"/>
            <p:nvPr/>
          </p:nvSpPr>
          <p:spPr>
            <a:xfrm flipH="1">
              <a:off x="3070402" y="3440548"/>
              <a:ext cx="1021995" cy="646331"/>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dirty="0" smtClean="0"/>
                <a:t>Hi-Def</a:t>
              </a:r>
              <a:endParaRPr lang="en-US" altLang="ja-JP" dirty="0"/>
            </a:p>
            <a:p>
              <a:pPr algn="ctr"/>
              <a:r>
                <a:rPr kumimoji="1" lang="en-US" altLang="ja-JP" dirty="0" smtClean="0"/>
                <a:t>Image</a:t>
              </a:r>
              <a:endParaRPr kumimoji="1" lang="ja-JP" altLang="en-US" dirty="0"/>
            </a:p>
          </p:txBody>
        </p:sp>
        <p:cxnSp>
          <p:nvCxnSpPr>
            <p:cNvPr id="25" name="直線矢印コネクタ 24"/>
            <p:cNvCxnSpPr/>
            <p:nvPr/>
          </p:nvCxnSpPr>
          <p:spPr>
            <a:xfrm>
              <a:off x="2914649" y="3075554"/>
              <a:ext cx="12858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flipH="1">
              <a:off x="3240881" y="2688754"/>
              <a:ext cx="76676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query</a:t>
              </a:r>
              <a:endParaRPr kumimoji="1" lang="ja-JP" altLang="en-US" dirty="0"/>
            </a:p>
          </p:txBody>
        </p:sp>
      </p:grpSp>
      <p:sp>
        <p:nvSpPr>
          <p:cNvPr id="27" name="テキスト ボックス 26"/>
          <p:cNvSpPr txBox="1"/>
          <p:nvPr/>
        </p:nvSpPr>
        <p:spPr>
          <a:xfrm>
            <a:off x="2418421" y="3265620"/>
            <a:ext cx="875561" cy="461665"/>
          </a:xfrm>
          <a:prstGeom prst="rect">
            <a:avLst/>
          </a:prstGeom>
          <a:noFill/>
        </p:spPr>
        <p:txBody>
          <a:bodyPr wrap="none" rtlCol="0">
            <a:spAutoFit/>
          </a:bodyPr>
          <a:lstStyle/>
          <a:p>
            <a:r>
              <a:rPr kumimoji="1" lang="en-US" altLang="ja-JP" sz="2400" u="sng" dirty="0" smtClean="0"/>
              <a:t>n</a:t>
            </a:r>
            <a:r>
              <a:rPr lang="en-US" altLang="ja-JP" sz="2400" u="sng" dirty="0" smtClean="0"/>
              <a:t>-tier</a:t>
            </a:r>
            <a:endParaRPr kumimoji="1" lang="en-US" altLang="ja-JP" sz="2400" u="sng" dirty="0" smtClean="0"/>
          </a:p>
        </p:txBody>
      </p:sp>
      <p:sp>
        <p:nvSpPr>
          <p:cNvPr id="28" name="テキスト ボックス 27"/>
          <p:cNvSpPr txBox="1"/>
          <p:nvPr/>
        </p:nvSpPr>
        <p:spPr>
          <a:xfrm>
            <a:off x="7500744" y="3265620"/>
            <a:ext cx="2460930" cy="461665"/>
          </a:xfrm>
          <a:prstGeom prst="rect">
            <a:avLst/>
          </a:prstGeom>
          <a:noFill/>
        </p:spPr>
        <p:txBody>
          <a:bodyPr wrap="none" rtlCol="0">
            <a:spAutoFit/>
          </a:bodyPr>
          <a:lstStyle/>
          <a:p>
            <a:r>
              <a:rPr lang="en-US" altLang="ja-JP" sz="2400" u="sng" dirty="0" smtClean="0"/>
              <a:t>Hybrid</a:t>
            </a:r>
            <a:r>
              <a:rPr lang="ja-JP" altLang="en-US" sz="2400" u="sng" dirty="0" smtClean="0"/>
              <a:t> </a:t>
            </a:r>
            <a:r>
              <a:rPr lang="en-US" altLang="ja-JP" sz="2400" u="sng" dirty="0" smtClean="0"/>
              <a:t>Computing</a:t>
            </a:r>
            <a:endParaRPr kumimoji="1" lang="ja-JP" altLang="en-US" sz="2400" u="sng" dirty="0"/>
          </a:p>
        </p:txBody>
      </p:sp>
      <p:sp>
        <p:nvSpPr>
          <p:cNvPr id="31" name="フローチャート: 定義済み処理 30"/>
          <p:cNvSpPr/>
          <p:nvPr/>
        </p:nvSpPr>
        <p:spPr>
          <a:xfrm>
            <a:off x="690828" y="3769233"/>
            <a:ext cx="1074097" cy="583964"/>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AI</a:t>
            </a:r>
            <a:r>
              <a:rPr kumimoji="1" lang="ja-JP" altLang="en-US" dirty="0" smtClean="0"/>
              <a:t> </a:t>
            </a:r>
            <a:r>
              <a:rPr kumimoji="1" lang="en-US" altLang="ja-JP" dirty="0" smtClean="0"/>
              <a:t>Logic</a:t>
            </a:r>
            <a:endParaRPr kumimoji="1" lang="ja-JP" altLang="en-US" dirty="0"/>
          </a:p>
        </p:txBody>
      </p:sp>
      <p:sp>
        <p:nvSpPr>
          <p:cNvPr id="32" name="フローチャート: 定義済み処理 31"/>
          <p:cNvSpPr/>
          <p:nvPr/>
        </p:nvSpPr>
        <p:spPr>
          <a:xfrm>
            <a:off x="6186006" y="3740286"/>
            <a:ext cx="1074097" cy="583964"/>
          </a:xfrm>
          <a:prstGeom prst="flowChartPredefined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AI</a:t>
            </a:r>
            <a:r>
              <a:rPr kumimoji="1" lang="ja-JP" altLang="en-US" dirty="0" smtClean="0"/>
              <a:t> </a:t>
            </a:r>
            <a:r>
              <a:rPr kumimoji="1" lang="en-US" altLang="ja-JP" dirty="0" smtClean="0"/>
              <a:t>Logic</a:t>
            </a:r>
            <a:endParaRPr kumimoji="1" lang="ja-JP" altLang="en-US" dirty="0"/>
          </a:p>
        </p:txBody>
      </p:sp>
      <p:sp>
        <p:nvSpPr>
          <p:cNvPr id="33" name="フローチャート: 定義済み処理 32"/>
          <p:cNvSpPr/>
          <p:nvPr/>
        </p:nvSpPr>
        <p:spPr>
          <a:xfrm>
            <a:off x="9137497" y="3740286"/>
            <a:ext cx="1074097" cy="583964"/>
          </a:xfrm>
          <a:prstGeom prst="flowChartPredefinedProcess">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ja-JP" dirty="0" smtClean="0">
                <a:solidFill>
                  <a:schemeClr val="tx1"/>
                </a:solidFill>
              </a:rPr>
              <a:t>Agent</a:t>
            </a:r>
            <a:endParaRPr kumimoji="1" lang="ja-JP" altLang="en-US" dirty="0">
              <a:solidFill>
                <a:schemeClr val="tx1"/>
              </a:solidFill>
            </a:endParaRPr>
          </a:p>
        </p:txBody>
      </p:sp>
      <p:sp>
        <p:nvSpPr>
          <p:cNvPr id="34" name="山形 33"/>
          <p:cNvSpPr/>
          <p:nvPr/>
        </p:nvSpPr>
        <p:spPr>
          <a:xfrm>
            <a:off x="7290002" y="3977768"/>
            <a:ext cx="1808483" cy="346482"/>
          </a:xfrm>
          <a:prstGeom prst="chevron">
            <a:avLst>
              <a:gd name="adj" fmla="val 5645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5" name="テキスト ボックス 34"/>
          <p:cNvSpPr txBox="1"/>
          <p:nvPr/>
        </p:nvSpPr>
        <p:spPr>
          <a:xfrm flipH="1">
            <a:off x="7641450" y="3964202"/>
            <a:ext cx="170357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dirty="0" smtClean="0"/>
              <a:t>Translate</a:t>
            </a:r>
            <a:endParaRPr kumimoji="1" lang="ja-JP" altLang="en-US" dirty="0"/>
          </a:p>
        </p:txBody>
      </p:sp>
    </p:spTree>
    <p:extLst>
      <p:ext uri="{BB962C8B-B14F-4D97-AF65-F5344CB8AC3E}">
        <p14:creationId xmlns:p14="http://schemas.microsoft.com/office/powerpoint/2010/main" val="3046302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A8C3DE44-E53C-4D64-8BBD-50811BD058B4}" type="datetime4">
              <a:rPr kumimoji="1" lang="en-US" altLang="ja-JP" smtClean="0"/>
              <a:t>September 7, 2018</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CONFIDENTIAL © tonoi</a:t>
            </a:r>
            <a:endParaRPr kumimoji="1" lang="ja-JP" altLang="en-US"/>
          </a:p>
        </p:txBody>
      </p:sp>
      <p:sp>
        <p:nvSpPr>
          <p:cNvPr id="6" name="スライド番号プレースホルダー 5"/>
          <p:cNvSpPr>
            <a:spLocks noGrp="1"/>
          </p:cNvSpPr>
          <p:nvPr>
            <p:ph type="sldNum" sz="quarter" idx="12"/>
          </p:nvPr>
        </p:nvSpPr>
        <p:spPr/>
        <p:txBody>
          <a:bodyPr/>
          <a:lstStyle/>
          <a:p>
            <a:fld id="{304A9DB0-4D84-4C54-997D-4A1C8C9C3EA5}" type="slidenum">
              <a:rPr kumimoji="1" lang="ja-JP" altLang="en-US" smtClean="0"/>
              <a:t>2</a:t>
            </a:fld>
            <a:endParaRPr kumimoji="1" lang="ja-JP" altLang="en-US"/>
          </a:p>
        </p:txBody>
      </p:sp>
      <p:graphicFrame>
        <p:nvGraphicFramePr>
          <p:cNvPr id="8" name="表 7"/>
          <p:cNvGraphicFramePr>
            <a:graphicFrameLocks noGrp="1"/>
          </p:cNvGraphicFramePr>
          <p:nvPr>
            <p:extLst>
              <p:ext uri="{D42A27DB-BD31-4B8C-83A1-F6EECF244321}">
                <p14:modId xmlns:p14="http://schemas.microsoft.com/office/powerpoint/2010/main" val="2618440496"/>
              </p:ext>
            </p:extLst>
          </p:nvPr>
        </p:nvGraphicFramePr>
        <p:xfrm>
          <a:off x="363682" y="210507"/>
          <a:ext cx="11637818" cy="5755020"/>
        </p:xfrm>
        <a:graphic>
          <a:graphicData uri="http://schemas.openxmlformats.org/drawingml/2006/table">
            <a:tbl>
              <a:tblPr firstRow="1" bandRow="1">
                <a:tableStyleId>{5940675A-B579-460E-94D1-54222C63F5DA}</a:tableStyleId>
              </a:tblPr>
              <a:tblGrid>
                <a:gridCol w="5818909"/>
                <a:gridCol w="5818909"/>
              </a:tblGrid>
              <a:tr h="2877510">
                <a:tc>
                  <a:txBody>
                    <a:bodyPr/>
                    <a:lstStyle/>
                    <a:p>
                      <a:endParaRPr kumimoji="1" lang="ja-JP" altLang="en-US" dirty="0"/>
                    </a:p>
                  </a:txBody>
                  <a:tcPr/>
                </a:tc>
                <a:tc>
                  <a:txBody>
                    <a:bodyPr/>
                    <a:lstStyle/>
                    <a:p>
                      <a:endParaRPr kumimoji="1" lang="ja-JP" altLang="en-US" dirty="0"/>
                    </a:p>
                  </a:txBody>
                  <a:tcPr/>
                </a:tc>
              </a:tr>
              <a:tr h="2877510">
                <a:tc>
                  <a:txBody>
                    <a:bodyPr/>
                    <a:lstStyle/>
                    <a:p>
                      <a:endParaRPr kumimoji="1" lang="ja-JP" altLang="en-US" dirty="0"/>
                    </a:p>
                  </a:txBody>
                  <a:tcPr/>
                </a:tc>
                <a:tc>
                  <a:txBody>
                    <a:bodyPr/>
                    <a:lstStyle/>
                    <a:p>
                      <a:endParaRPr kumimoji="1" lang="ja-JP" altLang="en-US" dirty="0"/>
                    </a:p>
                  </a:txBody>
                  <a:tcPr/>
                </a:tc>
              </a:tr>
            </a:tbl>
          </a:graphicData>
        </a:graphic>
      </p:graphicFrame>
      <p:sp>
        <p:nvSpPr>
          <p:cNvPr id="9" name="テキスト ボックス 8"/>
          <p:cNvSpPr txBox="1"/>
          <p:nvPr/>
        </p:nvSpPr>
        <p:spPr>
          <a:xfrm>
            <a:off x="2587337" y="210507"/>
            <a:ext cx="1338828" cy="369332"/>
          </a:xfrm>
          <a:prstGeom prst="rect">
            <a:avLst/>
          </a:prstGeom>
          <a:noFill/>
        </p:spPr>
        <p:txBody>
          <a:bodyPr wrap="none" rtlCol="0">
            <a:spAutoFit/>
          </a:bodyPr>
          <a:lstStyle/>
          <a:p>
            <a:r>
              <a:rPr lang="ja-JP" altLang="en-US" u="sng" dirty="0" smtClean="0"/>
              <a:t>知能化</a:t>
            </a:r>
            <a:r>
              <a:rPr lang="ja-JP" altLang="en-US" u="sng" dirty="0"/>
              <a:t>工場</a:t>
            </a:r>
            <a:endParaRPr kumimoji="1" lang="ja-JP" altLang="en-US" u="sng" dirty="0"/>
          </a:p>
        </p:txBody>
      </p:sp>
      <p:sp>
        <p:nvSpPr>
          <p:cNvPr id="10" name="テキスト ボックス 9"/>
          <p:cNvSpPr txBox="1"/>
          <p:nvPr/>
        </p:nvSpPr>
        <p:spPr>
          <a:xfrm>
            <a:off x="8643372" y="210507"/>
            <a:ext cx="1223412" cy="369332"/>
          </a:xfrm>
          <a:prstGeom prst="rect">
            <a:avLst/>
          </a:prstGeom>
          <a:noFill/>
        </p:spPr>
        <p:txBody>
          <a:bodyPr wrap="none" rtlCol="0">
            <a:spAutoFit/>
          </a:bodyPr>
          <a:lstStyle/>
          <a:p>
            <a:r>
              <a:rPr lang="ja-JP" altLang="en-US" u="sng" dirty="0" smtClean="0"/>
              <a:t>安心・安全</a:t>
            </a:r>
            <a:endParaRPr kumimoji="1" lang="ja-JP" altLang="en-US" u="sng" dirty="0"/>
          </a:p>
        </p:txBody>
      </p:sp>
      <p:sp>
        <p:nvSpPr>
          <p:cNvPr id="11" name="テキスト ボックス 10"/>
          <p:cNvSpPr txBox="1"/>
          <p:nvPr/>
        </p:nvSpPr>
        <p:spPr>
          <a:xfrm>
            <a:off x="2587337" y="3072430"/>
            <a:ext cx="1535998" cy="369332"/>
          </a:xfrm>
          <a:prstGeom prst="rect">
            <a:avLst/>
          </a:prstGeom>
          <a:noFill/>
        </p:spPr>
        <p:txBody>
          <a:bodyPr wrap="none" rtlCol="0">
            <a:spAutoFit/>
          </a:bodyPr>
          <a:lstStyle/>
          <a:p>
            <a:r>
              <a:rPr kumimoji="1" lang="ja-JP" altLang="en-US" u="sng" dirty="0" smtClean="0"/>
              <a:t>スマートストア</a:t>
            </a:r>
            <a:endParaRPr kumimoji="1" lang="ja-JP" altLang="en-US" u="sng" dirty="0"/>
          </a:p>
        </p:txBody>
      </p:sp>
      <p:sp>
        <p:nvSpPr>
          <p:cNvPr id="12" name="テキスト ボックス 11"/>
          <p:cNvSpPr txBox="1"/>
          <p:nvPr/>
        </p:nvSpPr>
        <p:spPr>
          <a:xfrm>
            <a:off x="8585664" y="3072430"/>
            <a:ext cx="1537600" cy="369332"/>
          </a:xfrm>
          <a:prstGeom prst="rect">
            <a:avLst/>
          </a:prstGeom>
          <a:noFill/>
        </p:spPr>
        <p:txBody>
          <a:bodyPr wrap="none" rtlCol="0">
            <a:spAutoFit/>
          </a:bodyPr>
          <a:lstStyle/>
          <a:p>
            <a:r>
              <a:rPr lang="en-US" altLang="ja-JP" u="sng" dirty="0" smtClean="0"/>
              <a:t>VR</a:t>
            </a:r>
            <a:r>
              <a:rPr lang="ja-JP" altLang="en-US" u="sng" dirty="0" smtClean="0"/>
              <a:t>ビデオ中継</a:t>
            </a:r>
            <a:endParaRPr kumimoji="1" lang="ja-JP" altLang="en-US" u="sng" dirty="0"/>
          </a:p>
        </p:txBody>
      </p:sp>
      <p:pic>
        <p:nvPicPr>
          <p:cNvPr id="13" name="Picture 2" descr="「工場 検査カメラ」の画像検索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072" y="1878293"/>
            <a:ext cx="1602426" cy="96813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4874216" y="717813"/>
            <a:ext cx="1005403" cy="1160480"/>
            <a:chOff x="10822876" y="978056"/>
            <a:chExt cx="2085772" cy="2407488"/>
          </a:xfrm>
        </p:grpSpPr>
        <p:sp>
          <p:nvSpPr>
            <p:cNvPr id="15" name="テキスト ボックス 14"/>
            <p:cNvSpPr txBox="1"/>
            <p:nvPr/>
          </p:nvSpPr>
          <p:spPr>
            <a:xfrm>
              <a:off x="10822876" y="2683193"/>
              <a:ext cx="2085772" cy="702351"/>
            </a:xfrm>
            <a:prstGeom prst="rect">
              <a:avLst/>
            </a:prstGeom>
            <a:noFill/>
          </p:spPr>
          <p:txBody>
            <a:bodyPr wrap="none" rtlCol="0">
              <a:spAutoFit/>
            </a:bodyPr>
            <a:lstStyle/>
            <a:p>
              <a:r>
                <a:rPr lang="ja-JP" altLang="en-US" sz="1600" dirty="0" smtClean="0"/>
                <a:t>品質</a:t>
              </a:r>
              <a:r>
                <a:rPr lang="ja-JP" altLang="en-US" sz="1600" dirty="0"/>
                <a:t>管理</a:t>
              </a:r>
              <a:endParaRPr kumimoji="1" lang="ja-JP" altLang="en-US" sz="1600" dirty="0"/>
            </a:p>
          </p:txBody>
        </p:sp>
        <p:pic>
          <p:nvPicPr>
            <p:cNvPr id="16" name="Picture 4" descr="「QC担当」の画像検索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0827" y="978056"/>
              <a:ext cx="1500090" cy="2006613"/>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上下矢印 16"/>
          <p:cNvSpPr/>
          <p:nvPr/>
        </p:nvSpPr>
        <p:spPr>
          <a:xfrm rot="16200000">
            <a:off x="2835130" y="1607300"/>
            <a:ext cx="475276" cy="1017264"/>
          </a:xfrm>
          <a:prstGeom prst="upDownArrow">
            <a:avLst>
              <a:gd name="adj1" fmla="val 50000"/>
              <a:gd name="adj2" fmla="val 336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18" name="グループ化 17"/>
          <p:cNvGrpSpPr/>
          <p:nvPr/>
        </p:nvGrpSpPr>
        <p:grpSpPr>
          <a:xfrm>
            <a:off x="3438609" y="1777946"/>
            <a:ext cx="1162399" cy="1232928"/>
            <a:chOff x="6377595" y="3677227"/>
            <a:chExt cx="2356927" cy="2499934"/>
          </a:xfrm>
        </p:grpSpPr>
        <p:pic>
          <p:nvPicPr>
            <p:cNvPr id="19" name="Picture 12" descr="「RAID ストレージ」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57" y="3677227"/>
              <a:ext cx="1495465" cy="1495466"/>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6377595" y="4991448"/>
              <a:ext cx="2149108" cy="1185713"/>
            </a:xfrm>
            <a:prstGeom prst="rect">
              <a:avLst/>
            </a:prstGeom>
            <a:noFill/>
          </p:spPr>
          <p:txBody>
            <a:bodyPr wrap="none" rtlCol="0">
              <a:spAutoFit/>
            </a:bodyPr>
            <a:lstStyle/>
            <a:p>
              <a:pPr algn="ctr"/>
              <a:r>
                <a:rPr lang="en-US" altLang="ja-JP" sz="1600" dirty="0" smtClean="0"/>
                <a:t>HC</a:t>
              </a:r>
              <a:r>
                <a:rPr lang="ja-JP" altLang="en-US" sz="1600" dirty="0" smtClean="0"/>
                <a:t>対応</a:t>
              </a:r>
              <a:endParaRPr lang="en-US" altLang="ja-JP" sz="1600" dirty="0" smtClean="0"/>
            </a:p>
            <a:p>
              <a:pPr algn="ctr"/>
              <a:r>
                <a:rPr lang="ja-JP" altLang="en-US" sz="1600" dirty="0" smtClean="0"/>
                <a:t>ストレージ</a:t>
              </a:r>
              <a:endParaRPr kumimoji="1" lang="ja-JP" altLang="en-US" sz="1600" dirty="0"/>
            </a:p>
          </p:txBody>
        </p:sp>
      </p:grpSp>
      <p:sp>
        <p:nvSpPr>
          <p:cNvPr id="21" name="雲 20"/>
          <p:cNvSpPr/>
          <p:nvPr/>
        </p:nvSpPr>
        <p:spPr>
          <a:xfrm>
            <a:off x="490208" y="2158074"/>
            <a:ext cx="1855957" cy="554502"/>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22" name="フローチャート: 複数書類 21"/>
          <p:cNvSpPr/>
          <p:nvPr/>
        </p:nvSpPr>
        <p:spPr>
          <a:xfrm>
            <a:off x="725282" y="1798525"/>
            <a:ext cx="1229755" cy="791677"/>
          </a:xfrm>
          <a:prstGeom prst="flowChartMultidocumen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1400" dirty="0" smtClean="0"/>
              <a:t>画像解析</a:t>
            </a:r>
            <a:endParaRPr kumimoji="1" lang="en-US" altLang="ja-JP" sz="1400" dirty="0" smtClean="0"/>
          </a:p>
          <a:p>
            <a:pPr algn="ctr"/>
            <a:r>
              <a:rPr lang="en-US" altLang="ja-JP" sz="1400" dirty="0" smtClean="0"/>
              <a:t>AI</a:t>
            </a:r>
            <a:r>
              <a:rPr lang="ja-JP" altLang="en-US" sz="1400" dirty="0" smtClean="0"/>
              <a:t> ロジック</a:t>
            </a:r>
            <a:endParaRPr kumimoji="1" lang="ja-JP" altLang="en-US" sz="1400" dirty="0"/>
          </a:p>
        </p:txBody>
      </p:sp>
      <p:sp>
        <p:nvSpPr>
          <p:cNvPr id="23" name="テキスト ボックス 22"/>
          <p:cNvSpPr txBox="1"/>
          <p:nvPr/>
        </p:nvSpPr>
        <p:spPr>
          <a:xfrm>
            <a:off x="1675430" y="1931266"/>
            <a:ext cx="888706"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altLang="ja-JP" dirty="0" smtClean="0"/>
              <a:t>PROXY</a:t>
            </a:r>
            <a:endParaRPr kumimoji="1" lang="ja-JP" altLang="en-US" dirty="0"/>
          </a:p>
        </p:txBody>
      </p:sp>
      <p:sp>
        <p:nvSpPr>
          <p:cNvPr id="24" name="テキスト ボックス 23"/>
          <p:cNvSpPr txBox="1"/>
          <p:nvPr/>
        </p:nvSpPr>
        <p:spPr>
          <a:xfrm>
            <a:off x="3581400" y="1934358"/>
            <a:ext cx="73129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altLang="ja-JP" dirty="0" smtClean="0"/>
              <a:t>STUB</a:t>
            </a:r>
            <a:endParaRPr kumimoji="1" lang="ja-JP" altLang="en-US" dirty="0"/>
          </a:p>
        </p:txBody>
      </p:sp>
      <p:pic>
        <p:nvPicPr>
          <p:cNvPr id="25" name="Picture 16" descr="Geek に対する画像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466" y="465540"/>
            <a:ext cx="859743" cy="859743"/>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377151" y="1213750"/>
            <a:ext cx="1635384" cy="584775"/>
          </a:xfrm>
          <a:prstGeom prst="rect">
            <a:avLst/>
          </a:prstGeom>
          <a:noFill/>
        </p:spPr>
        <p:txBody>
          <a:bodyPr wrap="none" rtlCol="0">
            <a:spAutoFit/>
          </a:bodyPr>
          <a:lstStyle/>
          <a:p>
            <a:pPr algn="ctr"/>
            <a:r>
              <a:rPr lang="ja-JP" altLang="en-US" sz="1600" dirty="0" smtClean="0"/>
              <a:t>システム</a:t>
            </a:r>
            <a:endParaRPr lang="en-US" altLang="ja-JP" sz="1600" dirty="0" smtClean="0"/>
          </a:p>
          <a:p>
            <a:r>
              <a:rPr lang="ja-JP" altLang="en-US" sz="1600" dirty="0" smtClean="0"/>
              <a:t>インテグレーター</a:t>
            </a:r>
            <a:endParaRPr kumimoji="1" lang="ja-JP" altLang="en-US" sz="1600" dirty="0"/>
          </a:p>
        </p:txBody>
      </p:sp>
      <p:sp>
        <p:nvSpPr>
          <p:cNvPr id="27" name="テキスト ボックス 26"/>
          <p:cNvSpPr txBox="1"/>
          <p:nvPr/>
        </p:nvSpPr>
        <p:spPr>
          <a:xfrm>
            <a:off x="2021992" y="710392"/>
            <a:ext cx="2551101" cy="954107"/>
          </a:xfrm>
          <a:prstGeom prst="rect">
            <a:avLst/>
          </a:prstGeom>
          <a:noFill/>
        </p:spPr>
        <p:txBody>
          <a:bodyPr wrap="square" rtlCol="0">
            <a:spAutoFit/>
          </a:bodyPr>
          <a:lstStyle/>
          <a:p>
            <a:r>
              <a:rPr kumimoji="1" lang="ja-JP" altLang="en-US" sz="1400" dirty="0" smtClean="0"/>
              <a:t>　ラインをクラウド画像認識で監視しながら、ネットワークの距離にかかわらないリアルタイム性を両立</a:t>
            </a:r>
            <a:endParaRPr kumimoji="1" lang="ja-JP" altLang="en-US" sz="1400" dirty="0"/>
          </a:p>
        </p:txBody>
      </p:sp>
      <p:sp>
        <p:nvSpPr>
          <p:cNvPr id="28" name="テキスト ボックス 27"/>
          <p:cNvSpPr txBox="1"/>
          <p:nvPr/>
        </p:nvSpPr>
        <p:spPr>
          <a:xfrm>
            <a:off x="450213" y="2718486"/>
            <a:ext cx="2137124" cy="307777"/>
          </a:xfrm>
          <a:prstGeom prst="rect">
            <a:avLst/>
          </a:prstGeom>
          <a:noFill/>
        </p:spPr>
        <p:txBody>
          <a:bodyPr wrap="none" rtlCol="0">
            <a:spAutoFit/>
          </a:bodyPr>
          <a:lstStyle/>
          <a:p>
            <a:pPr algn="ctr"/>
            <a:r>
              <a:rPr lang="ja-JP" altLang="en-US" sz="1400" dirty="0" smtClean="0"/>
              <a:t>新しい解析ロジックを提案</a:t>
            </a:r>
            <a:endParaRPr kumimoji="1" lang="ja-JP" altLang="en-US" sz="1400" dirty="0"/>
          </a:p>
        </p:txBody>
      </p:sp>
      <p:sp>
        <p:nvSpPr>
          <p:cNvPr id="29" name="テキスト ボックス 28"/>
          <p:cNvSpPr txBox="1"/>
          <p:nvPr/>
        </p:nvSpPr>
        <p:spPr>
          <a:xfrm>
            <a:off x="511898" y="285165"/>
            <a:ext cx="1697902" cy="307777"/>
          </a:xfrm>
          <a:prstGeom prst="rect">
            <a:avLst/>
          </a:prstGeom>
          <a:noFill/>
        </p:spPr>
        <p:txBody>
          <a:bodyPr wrap="none" rtlCol="0">
            <a:spAutoFit/>
          </a:bodyPr>
          <a:lstStyle/>
          <a:p>
            <a:pPr algn="ctr"/>
            <a:r>
              <a:rPr lang="en-US" altLang="ja-JP" sz="1400" dirty="0" smtClean="0"/>
              <a:t>IT</a:t>
            </a:r>
            <a:r>
              <a:rPr lang="ja-JP" altLang="en-US" sz="1400" dirty="0" smtClean="0"/>
              <a:t>でリモートサポート</a:t>
            </a:r>
            <a:endParaRPr kumimoji="1" lang="ja-JP" altLang="en-US" sz="1400" dirty="0"/>
          </a:p>
        </p:txBody>
      </p:sp>
      <p:sp>
        <p:nvSpPr>
          <p:cNvPr id="30" name="テキスト ボックス 29"/>
          <p:cNvSpPr txBox="1"/>
          <p:nvPr/>
        </p:nvSpPr>
        <p:spPr>
          <a:xfrm>
            <a:off x="4510072" y="315206"/>
            <a:ext cx="1609735" cy="307777"/>
          </a:xfrm>
          <a:prstGeom prst="rect">
            <a:avLst/>
          </a:prstGeom>
          <a:noFill/>
        </p:spPr>
        <p:txBody>
          <a:bodyPr wrap="none" rtlCol="0">
            <a:spAutoFit/>
          </a:bodyPr>
          <a:lstStyle/>
          <a:p>
            <a:pPr algn="ctr"/>
            <a:r>
              <a:rPr lang="ja-JP" altLang="en-US" sz="1400" dirty="0"/>
              <a:t>現場</a:t>
            </a:r>
            <a:r>
              <a:rPr lang="ja-JP" altLang="en-US" sz="1400" dirty="0" smtClean="0"/>
              <a:t>は品管に専念</a:t>
            </a:r>
            <a:endParaRPr kumimoji="1" lang="ja-JP" altLang="en-US" sz="1400" dirty="0"/>
          </a:p>
        </p:txBody>
      </p:sp>
      <p:pic>
        <p:nvPicPr>
          <p:cNvPr id="31" name="図 30"/>
          <p:cNvPicPr>
            <a:picLocks noChangeAspect="1"/>
          </p:cNvPicPr>
          <p:nvPr/>
        </p:nvPicPr>
        <p:blipFill>
          <a:blip r:embed="rId6"/>
          <a:stretch>
            <a:fillRect/>
          </a:stretch>
        </p:blipFill>
        <p:spPr>
          <a:xfrm>
            <a:off x="7582712" y="506409"/>
            <a:ext cx="4346699" cy="2611433"/>
          </a:xfrm>
          <a:prstGeom prst="rect">
            <a:avLst/>
          </a:prstGeom>
        </p:spPr>
      </p:pic>
      <p:sp>
        <p:nvSpPr>
          <p:cNvPr id="32" name="テキスト ボックス 31"/>
          <p:cNvSpPr txBox="1"/>
          <p:nvPr/>
        </p:nvSpPr>
        <p:spPr>
          <a:xfrm>
            <a:off x="6221121" y="402424"/>
            <a:ext cx="1829484" cy="2677656"/>
          </a:xfrm>
          <a:prstGeom prst="rect">
            <a:avLst/>
          </a:prstGeom>
          <a:noFill/>
        </p:spPr>
        <p:txBody>
          <a:bodyPr wrap="square" rtlCol="0">
            <a:spAutoFit/>
          </a:bodyPr>
          <a:lstStyle/>
          <a:p>
            <a:r>
              <a:rPr kumimoji="1" lang="ja-JP" altLang="en-US" sz="1400" dirty="0" smtClean="0"/>
              <a:t>　徘徊老人など行方不明者の探索のため、カメラに写ったすべての人の特徴量をクラウドで保存する事は</a:t>
            </a:r>
            <a:r>
              <a:rPr kumimoji="1" lang="en-US" altLang="ja-JP" sz="1400" dirty="0" smtClean="0"/>
              <a:t/>
            </a:r>
            <a:br>
              <a:rPr kumimoji="1" lang="en-US" altLang="ja-JP" sz="1400" dirty="0" smtClean="0"/>
            </a:br>
            <a:r>
              <a:rPr kumimoji="1" lang="ja-JP" altLang="en-US" sz="1400" dirty="0" smtClean="0"/>
              <a:t>プライバシー</a:t>
            </a:r>
            <a:r>
              <a:rPr lang="ja-JP" altLang="en-US" sz="1400" dirty="0" smtClean="0"/>
              <a:t>の</a:t>
            </a:r>
            <a:r>
              <a:rPr kumimoji="1" lang="ja-JP" altLang="en-US" sz="1400" dirty="0" smtClean="0"/>
              <a:t>問題がある</a:t>
            </a:r>
            <a:endParaRPr kumimoji="1" lang="en-US" altLang="ja-JP" sz="1400" dirty="0" smtClean="0"/>
          </a:p>
          <a:p>
            <a:r>
              <a:rPr lang="ja-JP" altLang="en-US" sz="1400" dirty="0"/>
              <a:t>　</a:t>
            </a:r>
            <a:r>
              <a:rPr lang="en-US" altLang="ja-JP" sz="1400" dirty="0" smtClean="0"/>
              <a:t>HC</a:t>
            </a:r>
            <a:r>
              <a:rPr lang="ja-JP" altLang="en-US" sz="1400" dirty="0" smtClean="0"/>
              <a:t>ならばカメラの生データを解析せずに保存し、行方不明者だけを必要時に後から検索できる</a:t>
            </a:r>
            <a:endParaRPr kumimoji="1" lang="en-US" altLang="ja-JP" sz="1400" dirty="0" smtClean="0"/>
          </a:p>
        </p:txBody>
      </p:sp>
      <p:grpSp>
        <p:nvGrpSpPr>
          <p:cNvPr id="33" name="グループ化 32"/>
          <p:cNvGrpSpPr/>
          <p:nvPr/>
        </p:nvGrpSpPr>
        <p:grpSpPr>
          <a:xfrm>
            <a:off x="492823" y="4587789"/>
            <a:ext cx="2139885" cy="1207176"/>
            <a:chOff x="414779" y="4308049"/>
            <a:chExt cx="2139885" cy="1461155"/>
          </a:xfrm>
        </p:grpSpPr>
        <p:sp>
          <p:nvSpPr>
            <p:cNvPr id="34" name="正方形/長方形 33"/>
            <p:cNvSpPr/>
            <p:nvPr/>
          </p:nvSpPr>
          <p:spPr>
            <a:xfrm>
              <a:off x="582262" y="4647415"/>
              <a:ext cx="1800519" cy="11217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5" name="台形 34"/>
            <p:cNvSpPr/>
            <p:nvPr/>
          </p:nvSpPr>
          <p:spPr>
            <a:xfrm>
              <a:off x="414779" y="4308049"/>
              <a:ext cx="2139885" cy="443060"/>
            </a:xfrm>
            <a:prstGeom prst="trapezoi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6" name="グループ化 35"/>
          <p:cNvGrpSpPr/>
          <p:nvPr/>
        </p:nvGrpSpPr>
        <p:grpSpPr>
          <a:xfrm>
            <a:off x="1541485" y="4958807"/>
            <a:ext cx="246897" cy="334768"/>
            <a:chOff x="3337089" y="2187019"/>
            <a:chExt cx="744717" cy="1197205"/>
          </a:xfrm>
        </p:grpSpPr>
        <p:sp>
          <p:nvSpPr>
            <p:cNvPr id="37" name="台形 36"/>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正方形/長方形 37"/>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39" name="グループ化 38"/>
          <p:cNvGrpSpPr/>
          <p:nvPr/>
        </p:nvGrpSpPr>
        <p:grpSpPr>
          <a:xfrm rot="2473575">
            <a:off x="2237706" y="4963483"/>
            <a:ext cx="246897" cy="334769"/>
            <a:chOff x="3337089" y="2187019"/>
            <a:chExt cx="744717" cy="1197205"/>
          </a:xfrm>
        </p:grpSpPr>
        <p:sp>
          <p:nvSpPr>
            <p:cNvPr id="40" name="台形 39"/>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grpSp>
        <p:nvGrpSpPr>
          <p:cNvPr id="42" name="グループ化 41"/>
          <p:cNvGrpSpPr/>
          <p:nvPr/>
        </p:nvGrpSpPr>
        <p:grpSpPr>
          <a:xfrm rot="20212759">
            <a:off x="671481" y="4980973"/>
            <a:ext cx="251721" cy="328352"/>
            <a:chOff x="3337089" y="2187019"/>
            <a:chExt cx="744717" cy="1197205"/>
          </a:xfrm>
        </p:grpSpPr>
        <p:sp>
          <p:nvSpPr>
            <p:cNvPr id="43" name="台形 42"/>
            <p:cNvSpPr/>
            <p:nvPr/>
          </p:nvSpPr>
          <p:spPr>
            <a:xfrm>
              <a:off x="3337089" y="3054286"/>
              <a:ext cx="744717" cy="329938"/>
            </a:xfrm>
            <a:prstGeom prst="trapezoid">
              <a:avLst>
                <a:gd name="adj" fmla="val 3563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正方形/長方形 43"/>
            <p:cNvSpPr/>
            <p:nvPr/>
          </p:nvSpPr>
          <p:spPr>
            <a:xfrm>
              <a:off x="3337089" y="2187019"/>
              <a:ext cx="744717" cy="8861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5" name="雲 44"/>
          <p:cNvSpPr/>
          <p:nvPr/>
        </p:nvSpPr>
        <p:spPr>
          <a:xfrm>
            <a:off x="3510882" y="4985829"/>
            <a:ext cx="1729391" cy="70992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HC</a:t>
            </a:r>
            <a:r>
              <a:rPr kumimoji="1" lang="ja-JP" altLang="en-US" dirty="0" smtClean="0"/>
              <a:t> </a:t>
            </a:r>
            <a:r>
              <a:rPr kumimoji="1" lang="en-US" altLang="ja-JP" dirty="0" smtClean="0"/>
              <a:t>Proxy</a:t>
            </a:r>
            <a:endParaRPr kumimoji="1" lang="ja-JP" altLang="en-US" dirty="0"/>
          </a:p>
        </p:txBody>
      </p:sp>
      <p:grpSp>
        <p:nvGrpSpPr>
          <p:cNvPr id="46" name="グループ化 45"/>
          <p:cNvGrpSpPr/>
          <p:nvPr/>
        </p:nvGrpSpPr>
        <p:grpSpPr>
          <a:xfrm>
            <a:off x="5415620" y="4974760"/>
            <a:ext cx="642228" cy="835026"/>
            <a:chOff x="3714161" y="3987538"/>
            <a:chExt cx="1715678" cy="1781666"/>
          </a:xfrm>
        </p:grpSpPr>
        <p:sp>
          <p:nvSpPr>
            <p:cNvPr id="47" name="平行四辺形 46"/>
            <p:cNvSpPr/>
            <p:nvPr/>
          </p:nvSpPr>
          <p:spPr>
            <a:xfrm>
              <a:off x="3714161" y="3987538"/>
              <a:ext cx="1715678" cy="1781666"/>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平行四辺形 47"/>
            <p:cNvSpPr/>
            <p:nvPr/>
          </p:nvSpPr>
          <p:spPr>
            <a:xfrm>
              <a:off x="3848335" y="4066275"/>
              <a:ext cx="1478321" cy="1457832"/>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9" name="円/楕円 48"/>
            <p:cNvSpPr/>
            <p:nvPr/>
          </p:nvSpPr>
          <p:spPr>
            <a:xfrm>
              <a:off x="4227921" y="5602844"/>
              <a:ext cx="254524" cy="14140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0" name="正方形/長方形 49"/>
          <p:cNvSpPr/>
          <p:nvPr/>
        </p:nvSpPr>
        <p:spPr>
          <a:xfrm>
            <a:off x="2180347" y="5389430"/>
            <a:ext cx="977854" cy="48076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smtClean="0"/>
              <a:t>HC</a:t>
            </a:r>
            <a:r>
              <a:rPr kumimoji="1" lang="ja-JP" altLang="en-US" dirty="0" smtClean="0"/>
              <a:t> </a:t>
            </a:r>
            <a:r>
              <a:rPr kumimoji="1" lang="en-US" altLang="ja-JP" dirty="0" smtClean="0"/>
              <a:t>Stub</a:t>
            </a:r>
            <a:endParaRPr kumimoji="1" lang="ja-JP" altLang="en-US" dirty="0"/>
          </a:p>
        </p:txBody>
      </p:sp>
      <p:cxnSp>
        <p:nvCxnSpPr>
          <p:cNvPr id="51" name="カギ線コネクタ 50"/>
          <p:cNvCxnSpPr>
            <a:stCxn id="44" idx="0"/>
            <a:endCxn id="50" idx="1"/>
          </p:cNvCxnSpPr>
          <p:nvPr/>
        </p:nvCxnSpPr>
        <p:spPr>
          <a:xfrm rot="16200000" flipH="1">
            <a:off x="1138784" y="4588250"/>
            <a:ext cx="635654" cy="1447472"/>
          </a:xfrm>
          <a:prstGeom prst="bentConnector4">
            <a:avLst>
              <a:gd name="adj1" fmla="val -35963"/>
              <a:gd name="adj2" fmla="val 8471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a:stCxn id="38" idx="0"/>
            <a:endCxn id="50" idx="1"/>
          </p:cNvCxnSpPr>
          <p:nvPr/>
        </p:nvCxnSpPr>
        <p:spPr>
          <a:xfrm rot="16200000" flipH="1">
            <a:off x="1587137" y="5036604"/>
            <a:ext cx="671006" cy="515413"/>
          </a:xfrm>
          <a:prstGeom prst="bentConnector4">
            <a:avLst>
              <a:gd name="adj1" fmla="val -24777"/>
              <a:gd name="adj2" fmla="val 61976"/>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カギ線コネクタ 52"/>
          <p:cNvCxnSpPr>
            <a:stCxn id="41" idx="0"/>
            <a:endCxn id="50" idx="1"/>
          </p:cNvCxnSpPr>
          <p:nvPr/>
        </p:nvCxnSpPr>
        <p:spPr>
          <a:xfrm rot="16200000" flipH="1" flipV="1">
            <a:off x="2013488" y="5171834"/>
            <a:ext cx="624837" cy="291120"/>
          </a:xfrm>
          <a:prstGeom prst="bentConnector4">
            <a:avLst>
              <a:gd name="adj1" fmla="val -38175"/>
              <a:gd name="adj2" fmla="val 17852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4888689" y="5304145"/>
            <a:ext cx="721397" cy="20842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H="1">
            <a:off x="3180946" y="5490920"/>
            <a:ext cx="545433" cy="1469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3054371" y="5245138"/>
            <a:ext cx="768476" cy="191304"/>
          </a:xfrm>
          <a:prstGeom prst="straightConnector1">
            <a:avLst/>
          </a:prstGeom>
          <a:ln w="28575">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440353" y="3401143"/>
            <a:ext cx="5679454" cy="1169551"/>
          </a:xfrm>
          <a:prstGeom prst="rect">
            <a:avLst/>
          </a:prstGeom>
          <a:noFill/>
        </p:spPr>
        <p:txBody>
          <a:bodyPr wrap="square" rtlCol="0">
            <a:spAutoFit/>
          </a:bodyPr>
          <a:lstStyle/>
          <a:p>
            <a:r>
              <a:rPr kumimoji="1" lang="ja-JP" altLang="en-US" sz="1400" dirty="0" smtClean="0"/>
              <a:t>　</a:t>
            </a:r>
            <a:r>
              <a:rPr kumimoji="1" lang="en-US" altLang="ja-JP" sz="1400" dirty="0" smtClean="0"/>
              <a:t>Amazon</a:t>
            </a:r>
            <a:r>
              <a:rPr kumimoji="1" lang="ja-JP" altLang="en-US" sz="1400" dirty="0" smtClean="0"/>
              <a:t> </a:t>
            </a:r>
            <a:r>
              <a:rPr kumimoji="1" lang="en-US" altLang="ja-JP" sz="1400" dirty="0" smtClean="0"/>
              <a:t>Go</a:t>
            </a:r>
            <a:r>
              <a:rPr kumimoji="1" lang="ja-JP" altLang="en-US" sz="1400" dirty="0" smtClean="0"/>
              <a:t> などの店舗はカメラの画像認識をクラウドで行う事で実現している。数店舗ならば実現可能だが、大手スーパーならば一店舗カメラ</a:t>
            </a:r>
            <a:r>
              <a:rPr kumimoji="1" lang="en-US" altLang="ja-JP" sz="1400" dirty="0" smtClean="0"/>
              <a:t>1000</a:t>
            </a:r>
            <a:r>
              <a:rPr kumimoji="1" lang="ja-JP" altLang="en-US" sz="1400" dirty="0" smtClean="0"/>
              <a:t>台ほどになり、それが数万店舗になるとクラウドがオーバーフローする</a:t>
            </a:r>
            <a:r>
              <a:rPr lang="ja-JP" altLang="en-US" sz="1400" dirty="0" smtClean="0"/>
              <a:t>。</a:t>
            </a:r>
            <a:r>
              <a:rPr lang="en-US" altLang="ja-JP" sz="1400" dirty="0" smtClean="0"/>
              <a:t>HC</a:t>
            </a:r>
            <a:r>
              <a:rPr lang="ja-JP" altLang="en-US" sz="1400" dirty="0" smtClean="0"/>
              <a:t>ならばクラウドで画像認識するアプリケーションは同じままで、大量データ処理だけを店舗内に分散演算するので数万店舗でも対応可能</a:t>
            </a:r>
            <a:endParaRPr kumimoji="1" lang="en-US" altLang="ja-JP" sz="1400" dirty="0" smtClean="0"/>
          </a:p>
        </p:txBody>
      </p:sp>
      <p:sp>
        <p:nvSpPr>
          <p:cNvPr id="69" name="テキスト ボックス 68"/>
          <p:cNvSpPr txBox="1"/>
          <p:nvPr/>
        </p:nvSpPr>
        <p:spPr>
          <a:xfrm>
            <a:off x="2647716" y="4454392"/>
            <a:ext cx="3442488" cy="738664"/>
          </a:xfrm>
          <a:prstGeom prst="rect">
            <a:avLst/>
          </a:prstGeom>
          <a:noFill/>
        </p:spPr>
        <p:txBody>
          <a:bodyPr wrap="square" rtlCol="0">
            <a:spAutoFit/>
          </a:bodyPr>
          <a:lstStyle/>
          <a:p>
            <a:r>
              <a:rPr kumimoji="1" lang="ja-JP" altLang="en-US" sz="1400" dirty="0" smtClean="0"/>
              <a:t>　また、認識された画像情報はクラウドにアップロードされないためプライバシー問題も回避可能</a:t>
            </a:r>
            <a:endParaRPr kumimoji="1" lang="en-US" altLang="ja-JP" sz="1400" dirty="0" smtClean="0"/>
          </a:p>
        </p:txBody>
      </p:sp>
      <p:pic>
        <p:nvPicPr>
          <p:cNvPr id="78" name="図 77"/>
          <p:cNvPicPr>
            <a:picLocks noChangeAspect="1"/>
          </p:cNvPicPr>
          <p:nvPr/>
        </p:nvPicPr>
        <p:blipFill>
          <a:blip r:embed="rId7"/>
          <a:stretch>
            <a:fillRect/>
          </a:stretch>
        </p:blipFill>
        <p:spPr>
          <a:xfrm>
            <a:off x="6380681" y="3318682"/>
            <a:ext cx="5517244" cy="2613431"/>
          </a:xfrm>
          <a:prstGeom prst="rect">
            <a:avLst/>
          </a:prstGeom>
        </p:spPr>
      </p:pic>
    </p:spTree>
    <p:extLst>
      <p:ext uri="{BB962C8B-B14F-4D97-AF65-F5344CB8AC3E}">
        <p14:creationId xmlns:p14="http://schemas.microsoft.com/office/powerpoint/2010/main" val="35138143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Words>
  <Application>Microsoft Office PowerPoint</Application>
  <PresentationFormat>ワイド画面</PresentationFormat>
  <Paragraphs>47</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Arial</vt:lpstr>
      <vt:lpstr>Calibri</vt:lpstr>
      <vt:lpstr>Calibri Light</vt:lpstr>
      <vt:lpstr>Office テーマ</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戀川 光央</dc:creator>
  <cp:lastModifiedBy>戀川 光央</cp:lastModifiedBy>
  <cp:revision>2</cp:revision>
  <dcterms:created xsi:type="dcterms:W3CDTF">2018-09-07T06:09:27Z</dcterms:created>
  <dcterms:modified xsi:type="dcterms:W3CDTF">2018-09-07T07:05:25Z</dcterms:modified>
</cp:coreProperties>
</file>