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21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E820A94-BE02-4D23-90A6-0F333D85B0AA}" type="datetimeFigureOut">
              <a:rPr kumimoji="1" lang="ja-JP" altLang="en-US" smtClean="0"/>
              <a:t>2018/9/7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0EE06D-5DAB-4C39-8CC3-DAA5DFE250CD}" type="slidenum">
              <a:rPr kumimoji="1" lang="ja-JP" altLang="en-US" smtClean="0"/>
              <a:t>‹#›</a:t>
            </a:fld>
            <a:endParaRPr kumimoji="1" lang="ja-JP" altLang="en-US"/>
          </a:p>
        </p:txBody>
      </p:sp>
    </p:spTree>
    <p:extLst>
      <p:ext uri="{BB962C8B-B14F-4D97-AF65-F5344CB8AC3E}">
        <p14:creationId xmlns:p14="http://schemas.microsoft.com/office/powerpoint/2010/main" val="52439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E820A94-BE02-4D23-90A6-0F333D85B0AA}" type="datetimeFigureOut">
              <a:rPr kumimoji="1" lang="ja-JP" altLang="en-US" smtClean="0"/>
              <a:t>2018/9/7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0EE06D-5DAB-4C39-8CC3-DAA5DFE250CD}" type="slidenum">
              <a:rPr kumimoji="1" lang="ja-JP" altLang="en-US" smtClean="0"/>
              <a:t>‹#›</a:t>
            </a:fld>
            <a:endParaRPr kumimoji="1" lang="ja-JP" altLang="en-US"/>
          </a:p>
        </p:txBody>
      </p:sp>
    </p:spTree>
    <p:extLst>
      <p:ext uri="{BB962C8B-B14F-4D97-AF65-F5344CB8AC3E}">
        <p14:creationId xmlns:p14="http://schemas.microsoft.com/office/powerpoint/2010/main" val="3768242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E820A94-BE02-4D23-90A6-0F333D85B0AA}" type="datetimeFigureOut">
              <a:rPr kumimoji="1" lang="ja-JP" altLang="en-US" smtClean="0"/>
              <a:t>2018/9/7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0EE06D-5DAB-4C39-8CC3-DAA5DFE250CD}" type="slidenum">
              <a:rPr kumimoji="1" lang="ja-JP" altLang="en-US" smtClean="0"/>
              <a:t>‹#›</a:t>
            </a:fld>
            <a:endParaRPr kumimoji="1" lang="ja-JP" altLang="en-US"/>
          </a:p>
        </p:txBody>
      </p:sp>
    </p:spTree>
    <p:extLst>
      <p:ext uri="{BB962C8B-B14F-4D97-AF65-F5344CB8AC3E}">
        <p14:creationId xmlns:p14="http://schemas.microsoft.com/office/powerpoint/2010/main" val="2665650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E820A94-BE02-4D23-90A6-0F333D85B0AA}" type="datetimeFigureOut">
              <a:rPr kumimoji="1" lang="ja-JP" altLang="en-US" smtClean="0"/>
              <a:t>2018/9/7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0EE06D-5DAB-4C39-8CC3-DAA5DFE250CD}" type="slidenum">
              <a:rPr kumimoji="1" lang="ja-JP" altLang="en-US" smtClean="0"/>
              <a:t>‹#›</a:t>
            </a:fld>
            <a:endParaRPr kumimoji="1" lang="ja-JP" altLang="en-US"/>
          </a:p>
        </p:txBody>
      </p:sp>
    </p:spTree>
    <p:extLst>
      <p:ext uri="{BB962C8B-B14F-4D97-AF65-F5344CB8AC3E}">
        <p14:creationId xmlns:p14="http://schemas.microsoft.com/office/powerpoint/2010/main" val="3866507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E820A94-BE02-4D23-90A6-0F333D85B0AA}" type="datetimeFigureOut">
              <a:rPr kumimoji="1" lang="ja-JP" altLang="en-US" smtClean="0"/>
              <a:t>2018/9/7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0EE06D-5DAB-4C39-8CC3-DAA5DFE250CD}" type="slidenum">
              <a:rPr kumimoji="1" lang="ja-JP" altLang="en-US" smtClean="0"/>
              <a:t>‹#›</a:t>
            </a:fld>
            <a:endParaRPr kumimoji="1" lang="ja-JP" altLang="en-US"/>
          </a:p>
        </p:txBody>
      </p:sp>
    </p:spTree>
    <p:extLst>
      <p:ext uri="{BB962C8B-B14F-4D97-AF65-F5344CB8AC3E}">
        <p14:creationId xmlns:p14="http://schemas.microsoft.com/office/powerpoint/2010/main" val="1508015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E820A94-BE02-4D23-90A6-0F333D85B0AA}" type="datetimeFigureOut">
              <a:rPr kumimoji="1" lang="ja-JP" altLang="en-US" smtClean="0"/>
              <a:t>2018/9/7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A0EE06D-5DAB-4C39-8CC3-DAA5DFE250CD}" type="slidenum">
              <a:rPr kumimoji="1" lang="ja-JP" altLang="en-US" smtClean="0"/>
              <a:t>‹#›</a:t>
            </a:fld>
            <a:endParaRPr kumimoji="1" lang="ja-JP" altLang="en-US"/>
          </a:p>
        </p:txBody>
      </p:sp>
    </p:spTree>
    <p:extLst>
      <p:ext uri="{BB962C8B-B14F-4D97-AF65-F5344CB8AC3E}">
        <p14:creationId xmlns:p14="http://schemas.microsoft.com/office/powerpoint/2010/main" val="3184339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E820A94-BE02-4D23-90A6-0F333D85B0AA}" type="datetimeFigureOut">
              <a:rPr kumimoji="1" lang="ja-JP" altLang="en-US" smtClean="0"/>
              <a:t>2018/9/7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A0EE06D-5DAB-4C39-8CC3-DAA5DFE250CD}" type="slidenum">
              <a:rPr kumimoji="1" lang="ja-JP" altLang="en-US" smtClean="0"/>
              <a:t>‹#›</a:t>
            </a:fld>
            <a:endParaRPr kumimoji="1" lang="ja-JP" altLang="en-US"/>
          </a:p>
        </p:txBody>
      </p:sp>
    </p:spTree>
    <p:extLst>
      <p:ext uri="{BB962C8B-B14F-4D97-AF65-F5344CB8AC3E}">
        <p14:creationId xmlns:p14="http://schemas.microsoft.com/office/powerpoint/2010/main" val="957489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E820A94-BE02-4D23-90A6-0F333D85B0AA}" type="datetimeFigureOut">
              <a:rPr kumimoji="1" lang="ja-JP" altLang="en-US" smtClean="0"/>
              <a:t>2018/9/7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A0EE06D-5DAB-4C39-8CC3-DAA5DFE250CD}" type="slidenum">
              <a:rPr kumimoji="1" lang="ja-JP" altLang="en-US" smtClean="0"/>
              <a:t>‹#›</a:t>
            </a:fld>
            <a:endParaRPr kumimoji="1" lang="ja-JP" altLang="en-US"/>
          </a:p>
        </p:txBody>
      </p:sp>
    </p:spTree>
    <p:extLst>
      <p:ext uri="{BB962C8B-B14F-4D97-AF65-F5344CB8AC3E}">
        <p14:creationId xmlns:p14="http://schemas.microsoft.com/office/powerpoint/2010/main" val="418932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E820A94-BE02-4D23-90A6-0F333D85B0AA}" type="datetimeFigureOut">
              <a:rPr kumimoji="1" lang="ja-JP" altLang="en-US" smtClean="0"/>
              <a:t>2018/9/7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A0EE06D-5DAB-4C39-8CC3-DAA5DFE250CD}" type="slidenum">
              <a:rPr kumimoji="1" lang="ja-JP" altLang="en-US" smtClean="0"/>
              <a:t>‹#›</a:t>
            </a:fld>
            <a:endParaRPr kumimoji="1" lang="ja-JP" altLang="en-US"/>
          </a:p>
        </p:txBody>
      </p:sp>
    </p:spTree>
    <p:extLst>
      <p:ext uri="{BB962C8B-B14F-4D97-AF65-F5344CB8AC3E}">
        <p14:creationId xmlns:p14="http://schemas.microsoft.com/office/powerpoint/2010/main" val="2317167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E820A94-BE02-4D23-90A6-0F333D85B0AA}" type="datetimeFigureOut">
              <a:rPr kumimoji="1" lang="ja-JP" altLang="en-US" smtClean="0"/>
              <a:t>2018/9/7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A0EE06D-5DAB-4C39-8CC3-DAA5DFE250CD}" type="slidenum">
              <a:rPr kumimoji="1" lang="ja-JP" altLang="en-US" smtClean="0"/>
              <a:t>‹#›</a:t>
            </a:fld>
            <a:endParaRPr kumimoji="1" lang="ja-JP" altLang="en-US"/>
          </a:p>
        </p:txBody>
      </p:sp>
    </p:spTree>
    <p:extLst>
      <p:ext uri="{BB962C8B-B14F-4D97-AF65-F5344CB8AC3E}">
        <p14:creationId xmlns:p14="http://schemas.microsoft.com/office/powerpoint/2010/main" val="3201928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E820A94-BE02-4D23-90A6-0F333D85B0AA}" type="datetimeFigureOut">
              <a:rPr kumimoji="1" lang="ja-JP" altLang="en-US" smtClean="0"/>
              <a:t>2018/9/7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A0EE06D-5DAB-4C39-8CC3-DAA5DFE250CD}" type="slidenum">
              <a:rPr kumimoji="1" lang="ja-JP" altLang="en-US" smtClean="0"/>
              <a:t>‹#›</a:t>
            </a:fld>
            <a:endParaRPr kumimoji="1" lang="ja-JP" altLang="en-US"/>
          </a:p>
        </p:txBody>
      </p:sp>
    </p:spTree>
    <p:extLst>
      <p:ext uri="{BB962C8B-B14F-4D97-AF65-F5344CB8AC3E}">
        <p14:creationId xmlns:p14="http://schemas.microsoft.com/office/powerpoint/2010/main" val="3020691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820A94-BE02-4D23-90A6-0F333D85B0AA}" type="datetimeFigureOut">
              <a:rPr kumimoji="1" lang="ja-JP" altLang="en-US" smtClean="0"/>
              <a:t>2018/9/7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0EE06D-5DAB-4C39-8CC3-DAA5DFE250CD}" type="slidenum">
              <a:rPr kumimoji="1" lang="ja-JP" altLang="en-US" smtClean="0"/>
              <a:t>‹#›</a:t>
            </a:fld>
            <a:endParaRPr kumimoji="1" lang="ja-JP" altLang="en-US"/>
          </a:p>
        </p:txBody>
      </p:sp>
    </p:spTree>
    <p:extLst>
      <p:ext uri="{BB962C8B-B14F-4D97-AF65-F5344CB8AC3E}">
        <p14:creationId xmlns:p14="http://schemas.microsoft.com/office/powerpoint/2010/main" val="3339105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821A2F6A-BE76-4008-8A39-DDFF01A64E36}" type="datetime4">
              <a:rPr lang="en-US" altLang="ja-JP" smtClean="0"/>
              <a:pPr/>
              <a:t>September 7, 2018</a:t>
            </a:fld>
            <a:endParaRPr lang="ja-JP" altLang="en-US" dirty="0"/>
          </a:p>
        </p:txBody>
      </p:sp>
      <p:sp>
        <p:nvSpPr>
          <p:cNvPr id="5" name="フッター プレースホルダー 4"/>
          <p:cNvSpPr>
            <a:spLocks noGrp="1"/>
          </p:cNvSpPr>
          <p:nvPr>
            <p:ph type="ftr" sz="quarter" idx="11"/>
          </p:nvPr>
        </p:nvSpPr>
        <p:spPr/>
        <p:txBody>
          <a:bodyPr/>
          <a:lstStyle/>
          <a:p>
            <a:r>
              <a:rPr lang="en-US" altLang="ja-JP" smtClean="0"/>
              <a:t>CONFIDENTIAL © tonoi</a:t>
            </a:r>
            <a:endParaRPr lang="ja-JP" altLang="en-US" dirty="0"/>
          </a:p>
        </p:txBody>
      </p:sp>
      <p:sp>
        <p:nvSpPr>
          <p:cNvPr id="6" name="スライド番号プレースホルダー 5"/>
          <p:cNvSpPr>
            <a:spLocks noGrp="1"/>
          </p:cNvSpPr>
          <p:nvPr>
            <p:ph type="sldNum" sz="quarter" idx="12"/>
          </p:nvPr>
        </p:nvSpPr>
        <p:spPr/>
        <p:txBody>
          <a:bodyPr/>
          <a:lstStyle/>
          <a:p>
            <a:fld id="{304A9DB0-4D84-4C54-997D-4A1C8C9C3EA5}" type="slidenum">
              <a:rPr lang="ja-JP" altLang="en-US" smtClean="0"/>
              <a:pPr/>
              <a:t>1</a:t>
            </a:fld>
            <a:endParaRPr lang="ja-JP" altLang="en-US" dirty="0"/>
          </a:p>
        </p:txBody>
      </p:sp>
      <p:grpSp>
        <p:nvGrpSpPr>
          <p:cNvPr id="8" name="グループ化 7"/>
          <p:cNvGrpSpPr/>
          <p:nvPr/>
        </p:nvGrpSpPr>
        <p:grpSpPr>
          <a:xfrm>
            <a:off x="6491255" y="3498388"/>
            <a:ext cx="5254622" cy="2352208"/>
            <a:chOff x="1657350" y="2220535"/>
            <a:chExt cx="4712491" cy="1978621"/>
          </a:xfrm>
        </p:grpSpPr>
        <p:sp>
          <p:nvSpPr>
            <p:cNvPr id="9" name="正方形/長方形 8"/>
            <p:cNvSpPr/>
            <p:nvPr/>
          </p:nvSpPr>
          <p:spPr>
            <a:xfrm>
              <a:off x="1657350" y="2838450"/>
              <a:ext cx="1133475"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Processor</a:t>
              </a:r>
              <a:endParaRPr kumimoji="1" lang="ja-JP" altLang="en-US" dirty="0"/>
            </a:p>
          </p:txBody>
        </p:sp>
        <p:sp>
          <p:nvSpPr>
            <p:cNvPr id="10" name="正方形/長方形 9"/>
            <p:cNvSpPr/>
            <p:nvPr/>
          </p:nvSpPr>
          <p:spPr>
            <a:xfrm>
              <a:off x="4276725" y="2838450"/>
              <a:ext cx="1133475"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Storage</a:t>
              </a:r>
              <a:endParaRPr kumimoji="1" lang="ja-JP" altLang="en-US" dirty="0"/>
            </a:p>
          </p:txBody>
        </p:sp>
        <p:sp>
          <p:nvSpPr>
            <p:cNvPr id="11" name="テキスト ボックス 10"/>
            <p:cNvSpPr txBox="1"/>
            <p:nvPr/>
          </p:nvSpPr>
          <p:spPr>
            <a:xfrm flipH="1">
              <a:off x="3557587" y="3552825"/>
              <a:ext cx="1285875" cy="646331"/>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smtClean="0"/>
                <a:t>Image Analysis</a:t>
              </a:r>
              <a:endParaRPr kumimoji="1" lang="ja-JP" altLang="en-US" dirty="0"/>
            </a:p>
          </p:txBody>
        </p:sp>
        <p:pic>
          <p:nvPicPr>
            <p:cNvPr id="12" name="図 11"/>
            <p:cNvPicPr>
              <a:picLocks noChangeAspect="1"/>
            </p:cNvPicPr>
            <p:nvPr/>
          </p:nvPicPr>
          <p:blipFill>
            <a:blip r:embed="rId2"/>
            <a:stretch>
              <a:fillRect/>
            </a:stretch>
          </p:blipFill>
          <p:spPr>
            <a:xfrm>
              <a:off x="4350105" y="3324393"/>
              <a:ext cx="821970" cy="782220"/>
            </a:xfrm>
            <a:prstGeom prst="rect">
              <a:avLst/>
            </a:prstGeom>
          </p:spPr>
        </p:pic>
        <p:sp>
          <p:nvSpPr>
            <p:cNvPr id="13" name="テキスト ボックス 12"/>
            <p:cNvSpPr txBox="1"/>
            <p:nvPr/>
          </p:nvSpPr>
          <p:spPr>
            <a:xfrm flipH="1">
              <a:off x="5445916" y="3027789"/>
              <a:ext cx="923925" cy="646331"/>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smtClean="0"/>
                <a:t>Hi-Def</a:t>
              </a:r>
            </a:p>
            <a:p>
              <a:r>
                <a:rPr kumimoji="1" lang="en-US" altLang="ja-JP" dirty="0" smtClean="0"/>
                <a:t>Image</a:t>
              </a:r>
            </a:p>
          </p:txBody>
        </p:sp>
        <p:pic>
          <p:nvPicPr>
            <p:cNvPr id="14" name="図 13"/>
            <p:cNvPicPr>
              <a:picLocks noChangeAspect="1"/>
            </p:cNvPicPr>
            <p:nvPr/>
          </p:nvPicPr>
          <p:blipFill>
            <a:blip r:embed="rId2"/>
            <a:stretch>
              <a:fillRect/>
            </a:stretch>
          </p:blipFill>
          <p:spPr>
            <a:xfrm flipH="1">
              <a:off x="5159653" y="2220535"/>
              <a:ext cx="821970" cy="782220"/>
            </a:xfrm>
            <a:prstGeom prst="rect">
              <a:avLst/>
            </a:prstGeom>
          </p:spPr>
        </p:pic>
        <p:cxnSp>
          <p:nvCxnSpPr>
            <p:cNvPr id="15" name="直線矢印コネクタ 14"/>
            <p:cNvCxnSpPr/>
            <p:nvPr/>
          </p:nvCxnSpPr>
          <p:spPr>
            <a:xfrm flipH="1">
              <a:off x="2901251" y="3143250"/>
              <a:ext cx="12858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flipH="1">
              <a:off x="3263812" y="3120812"/>
              <a:ext cx="766762"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smtClean="0"/>
                <a:t>result</a:t>
              </a:r>
              <a:endParaRPr kumimoji="1" lang="ja-JP" altLang="en-US" dirty="0"/>
            </a:p>
          </p:txBody>
        </p:sp>
      </p:grpSp>
      <p:grpSp>
        <p:nvGrpSpPr>
          <p:cNvPr id="18" name="グループ化 17"/>
          <p:cNvGrpSpPr/>
          <p:nvPr/>
        </p:nvGrpSpPr>
        <p:grpSpPr>
          <a:xfrm>
            <a:off x="490817" y="4016908"/>
            <a:ext cx="4812780" cy="1685567"/>
            <a:chOff x="1093965" y="2688754"/>
            <a:chExt cx="4316235" cy="1417859"/>
          </a:xfrm>
        </p:grpSpPr>
        <p:sp>
          <p:nvSpPr>
            <p:cNvPr id="19" name="正方形/長方形 18"/>
            <p:cNvSpPr/>
            <p:nvPr/>
          </p:nvSpPr>
          <p:spPr>
            <a:xfrm>
              <a:off x="1657350" y="2838450"/>
              <a:ext cx="1133475"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Processor</a:t>
              </a:r>
              <a:endParaRPr kumimoji="1" lang="ja-JP" altLang="en-US" dirty="0"/>
            </a:p>
          </p:txBody>
        </p:sp>
        <p:sp>
          <p:nvSpPr>
            <p:cNvPr id="20" name="正方形/長方形 19"/>
            <p:cNvSpPr/>
            <p:nvPr/>
          </p:nvSpPr>
          <p:spPr>
            <a:xfrm>
              <a:off x="4276725" y="2838450"/>
              <a:ext cx="1133475"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Storage</a:t>
              </a:r>
              <a:endParaRPr kumimoji="1" lang="ja-JP" altLang="en-US" dirty="0"/>
            </a:p>
          </p:txBody>
        </p:sp>
        <p:sp>
          <p:nvSpPr>
            <p:cNvPr id="21" name="左矢印 20"/>
            <p:cNvSpPr/>
            <p:nvPr/>
          </p:nvSpPr>
          <p:spPr>
            <a:xfrm>
              <a:off x="2847975" y="3105150"/>
              <a:ext cx="1352550" cy="428625"/>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テキスト ボックス 21"/>
            <p:cNvSpPr txBox="1"/>
            <p:nvPr/>
          </p:nvSpPr>
          <p:spPr>
            <a:xfrm flipH="1">
              <a:off x="1093965" y="3460282"/>
              <a:ext cx="1285875" cy="64633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smtClean="0"/>
                <a:t>Image Analysis</a:t>
              </a:r>
              <a:endParaRPr kumimoji="1" lang="ja-JP" altLang="en-US" dirty="0"/>
            </a:p>
          </p:txBody>
        </p:sp>
        <p:pic>
          <p:nvPicPr>
            <p:cNvPr id="23" name="図 22"/>
            <p:cNvPicPr>
              <a:picLocks noChangeAspect="1"/>
            </p:cNvPicPr>
            <p:nvPr/>
          </p:nvPicPr>
          <p:blipFill>
            <a:blip r:embed="rId2"/>
            <a:stretch>
              <a:fillRect/>
            </a:stretch>
          </p:blipFill>
          <p:spPr>
            <a:xfrm>
              <a:off x="1968855" y="3278623"/>
              <a:ext cx="821970" cy="782220"/>
            </a:xfrm>
            <a:prstGeom prst="rect">
              <a:avLst/>
            </a:prstGeom>
          </p:spPr>
        </p:pic>
        <p:sp>
          <p:nvSpPr>
            <p:cNvPr id="24" name="テキスト ボックス 23"/>
            <p:cNvSpPr txBox="1"/>
            <p:nvPr/>
          </p:nvSpPr>
          <p:spPr>
            <a:xfrm flipH="1">
              <a:off x="3070402" y="3440548"/>
              <a:ext cx="1021995" cy="646331"/>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ja-JP" dirty="0" smtClean="0"/>
                <a:t>Hi-Def</a:t>
              </a:r>
              <a:endParaRPr lang="en-US" altLang="ja-JP" dirty="0"/>
            </a:p>
            <a:p>
              <a:pPr algn="ctr"/>
              <a:r>
                <a:rPr kumimoji="1" lang="en-US" altLang="ja-JP" dirty="0" smtClean="0"/>
                <a:t>Image</a:t>
              </a:r>
              <a:endParaRPr kumimoji="1" lang="ja-JP" altLang="en-US" dirty="0"/>
            </a:p>
          </p:txBody>
        </p:sp>
        <p:cxnSp>
          <p:nvCxnSpPr>
            <p:cNvPr id="25" name="直線矢印コネクタ 24"/>
            <p:cNvCxnSpPr/>
            <p:nvPr/>
          </p:nvCxnSpPr>
          <p:spPr>
            <a:xfrm>
              <a:off x="2914649" y="3075554"/>
              <a:ext cx="12858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flipH="1">
              <a:off x="3240881" y="2688754"/>
              <a:ext cx="766762"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smtClean="0"/>
                <a:t>query</a:t>
              </a:r>
              <a:endParaRPr kumimoji="1" lang="ja-JP" altLang="en-US" dirty="0"/>
            </a:p>
          </p:txBody>
        </p:sp>
      </p:grpSp>
      <p:sp>
        <p:nvSpPr>
          <p:cNvPr id="27" name="テキスト ボックス 26"/>
          <p:cNvSpPr txBox="1"/>
          <p:nvPr/>
        </p:nvSpPr>
        <p:spPr>
          <a:xfrm>
            <a:off x="2418421" y="3265620"/>
            <a:ext cx="875561" cy="461665"/>
          </a:xfrm>
          <a:prstGeom prst="rect">
            <a:avLst/>
          </a:prstGeom>
          <a:noFill/>
        </p:spPr>
        <p:txBody>
          <a:bodyPr wrap="none" rtlCol="0">
            <a:spAutoFit/>
          </a:bodyPr>
          <a:lstStyle/>
          <a:p>
            <a:r>
              <a:rPr kumimoji="1" lang="en-US" altLang="ja-JP" sz="2400" u="sng" dirty="0" smtClean="0"/>
              <a:t>n</a:t>
            </a:r>
            <a:r>
              <a:rPr lang="en-US" altLang="ja-JP" sz="2400" u="sng" dirty="0" smtClean="0"/>
              <a:t>-tier</a:t>
            </a:r>
            <a:endParaRPr kumimoji="1" lang="en-US" altLang="ja-JP" sz="2400" u="sng" dirty="0" smtClean="0"/>
          </a:p>
        </p:txBody>
      </p:sp>
      <p:sp>
        <p:nvSpPr>
          <p:cNvPr id="28" name="テキスト ボックス 27"/>
          <p:cNvSpPr txBox="1"/>
          <p:nvPr/>
        </p:nvSpPr>
        <p:spPr>
          <a:xfrm>
            <a:off x="7500744" y="3265620"/>
            <a:ext cx="2460930" cy="461665"/>
          </a:xfrm>
          <a:prstGeom prst="rect">
            <a:avLst/>
          </a:prstGeom>
          <a:noFill/>
        </p:spPr>
        <p:txBody>
          <a:bodyPr wrap="none" rtlCol="0">
            <a:spAutoFit/>
          </a:bodyPr>
          <a:lstStyle/>
          <a:p>
            <a:r>
              <a:rPr lang="en-US" altLang="ja-JP" sz="2400" u="sng" dirty="0" smtClean="0"/>
              <a:t>Hybrid</a:t>
            </a:r>
            <a:r>
              <a:rPr lang="ja-JP" altLang="en-US" sz="2400" u="sng" dirty="0" smtClean="0"/>
              <a:t> </a:t>
            </a:r>
            <a:r>
              <a:rPr lang="en-US" altLang="ja-JP" sz="2400" u="sng" dirty="0" smtClean="0"/>
              <a:t>Computing</a:t>
            </a:r>
            <a:endParaRPr kumimoji="1" lang="ja-JP" altLang="en-US" sz="2400" u="sng" dirty="0"/>
          </a:p>
        </p:txBody>
      </p:sp>
      <p:sp>
        <p:nvSpPr>
          <p:cNvPr id="31" name="フローチャート: 定義済み処理 30"/>
          <p:cNvSpPr/>
          <p:nvPr/>
        </p:nvSpPr>
        <p:spPr>
          <a:xfrm>
            <a:off x="690828" y="3769233"/>
            <a:ext cx="1074097" cy="583964"/>
          </a:xfrm>
          <a:prstGeom prst="flowChartPredefined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AI</a:t>
            </a:r>
            <a:r>
              <a:rPr kumimoji="1" lang="ja-JP" altLang="en-US" dirty="0" smtClean="0"/>
              <a:t> </a:t>
            </a:r>
            <a:r>
              <a:rPr kumimoji="1" lang="en-US" altLang="ja-JP" dirty="0" smtClean="0"/>
              <a:t>Logic</a:t>
            </a:r>
            <a:endParaRPr kumimoji="1" lang="ja-JP" altLang="en-US" dirty="0"/>
          </a:p>
        </p:txBody>
      </p:sp>
      <p:sp>
        <p:nvSpPr>
          <p:cNvPr id="32" name="フローチャート: 定義済み処理 31"/>
          <p:cNvSpPr/>
          <p:nvPr/>
        </p:nvSpPr>
        <p:spPr>
          <a:xfrm>
            <a:off x="6186006" y="3740286"/>
            <a:ext cx="1074097" cy="583964"/>
          </a:xfrm>
          <a:prstGeom prst="flowChartPredefined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AI</a:t>
            </a:r>
            <a:r>
              <a:rPr kumimoji="1" lang="ja-JP" altLang="en-US" dirty="0" smtClean="0"/>
              <a:t> </a:t>
            </a:r>
            <a:r>
              <a:rPr kumimoji="1" lang="en-US" altLang="ja-JP" dirty="0" smtClean="0"/>
              <a:t>Logic</a:t>
            </a:r>
            <a:endParaRPr kumimoji="1" lang="ja-JP" altLang="en-US" dirty="0"/>
          </a:p>
        </p:txBody>
      </p:sp>
      <p:sp>
        <p:nvSpPr>
          <p:cNvPr id="33" name="フローチャート: 定義済み処理 32"/>
          <p:cNvSpPr/>
          <p:nvPr/>
        </p:nvSpPr>
        <p:spPr>
          <a:xfrm>
            <a:off x="9137497" y="3740286"/>
            <a:ext cx="1074097" cy="583964"/>
          </a:xfrm>
          <a:prstGeom prst="flowChartPredefinedProcess">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smtClean="0">
                <a:solidFill>
                  <a:schemeClr val="tx1"/>
                </a:solidFill>
              </a:rPr>
              <a:t>Agent</a:t>
            </a:r>
            <a:endParaRPr kumimoji="1" lang="ja-JP" altLang="en-US" dirty="0">
              <a:solidFill>
                <a:schemeClr val="tx1"/>
              </a:solidFill>
            </a:endParaRPr>
          </a:p>
        </p:txBody>
      </p:sp>
      <p:sp>
        <p:nvSpPr>
          <p:cNvPr id="34" name="山形 33"/>
          <p:cNvSpPr/>
          <p:nvPr/>
        </p:nvSpPr>
        <p:spPr>
          <a:xfrm>
            <a:off x="7290002" y="3977768"/>
            <a:ext cx="1808483" cy="346482"/>
          </a:xfrm>
          <a:prstGeom prst="chevron">
            <a:avLst>
              <a:gd name="adj" fmla="val 56455"/>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35" name="テキスト ボックス 34"/>
          <p:cNvSpPr txBox="1"/>
          <p:nvPr/>
        </p:nvSpPr>
        <p:spPr>
          <a:xfrm flipH="1">
            <a:off x="7641450" y="3964202"/>
            <a:ext cx="1703577"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smtClean="0"/>
              <a:t>Translate</a:t>
            </a:r>
            <a:endParaRPr kumimoji="1" lang="ja-JP" altLang="en-US" dirty="0"/>
          </a:p>
        </p:txBody>
      </p:sp>
    </p:spTree>
    <p:extLst>
      <p:ext uri="{BB962C8B-B14F-4D97-AF65-F5344CB8AC3E}">
        <p14:creationId xmlns:p14="http://schemas.microsoft.com/office/powerpoint/2010/main" val="30463026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A8C3DE44-E53C-4D64-8BBD-50811BD058B4}" type="datetime4">
              <a:rPr kumimoji="1" lang="en-US" altLang="ja-JP" smtClean="0"/>
              <a:t>September 7, 2018</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CONFIDENTIAL © tonoi</a:t>
            </a:r>
            <a:endParaRPr kumimoji="1" lang="ja-JP" altLang="en-US"/>
          </a:p>
        </p:txBody>
      </p:sp>
      <p:sp>
        <p:nvSpPr>
          <p:cNvPr id="6" name="スライド番号プレースホルダー 5"/>
          <p:cNvSpPr>
            <a:spLocks noGrp="1"/>
          </p:cNvSpPr>
          <p:nvPr>
            <p:ph type="sldNum" sz="quarter" idx="12"/>
          </p:nvPr>
        </p:nvSpPr>
        <p:spPr/>
        <p:txBody>
          <a:bodyPr/>
          <a:lstStyle/>
          <a:p>
            <a:fld id="{304A9DB0-4D84-4C54-997D-4A1C8C9C3EA5}" type="slidenum">
              <a:rPr kumimoji="1" lang="ja-JP" altLang="en-US" smtClean="0"/>
              <a:t>2</a:t>
            </a:fld>
            <a:endParaRPr kumimoji="1" lang="ja-JP" altLang="en-US"/>
          </a:p>
        </p:txBody>
      </p:sp>
      <p:graphicFrame>
        <p:nvGraphicFramePr>
          <p:cNvPr id="8" name="表 7"/>
          <p:cNvGraphicFramePr>
            <a:graphicFrameLocks noGrp="1"/>
          </p:cNvGraphicFramePr>
          <p:nvPr>
            <p:extLst>
              <p:ext uri="{D42A27DB-BD31-4B8C-83A1-F6EECF244321}">
                <p14:modId xmlns:p14="http://schemas.microsoft.com/office/powerpoint/2010/main" val="2618440496"/>
              </p:ext>
            </p:extLst>
          </p:nvPr>
        </p:nvGraphicFramePr>
        <p:xfrm>
          <a:off x="363682" y="210507"/>
          <a:ext cx="11637818" cy="5755020"/>
        </p:xfrm>
        <a:graphic>
          <a:graphicData uri="http://schemas.openxmlformats.org/drawingml/2006/table">
            <a:tbl>
              <a:tblPr firstRow="1" bandRow="1">
                <a:tableStyleId>{5940675A-B579-460E-94D1-54222C63F5DA}</a:tableStyleId>
              </a:tblPr>
              <a:tblGrid>
                <a:gridCol w="5818909"/>
                <a:gridCol w="5818909"/>
              </a:tblGrid>
              <a:tr h="2877510">
                <a:tc>
                  <a:txBody>
                    <a:bodyPr/>
                    <a:lstStyle/>
                    <a:p>
                      <a:endParaRPr kumimoji="1" lang="ja-JP" altLang="en-US" dirty="0"/>
                    </a:p>
                  </a:txBody>
                  <a:tcPr/>
                </a:tc>
                <a:tc>
                  <a:txBody>
                    <a:bodyPr/>
                    <a:lstStyle/>
                    <a:p>
                      <a:endParaRPr kumimoji="1" lang="ja-JP" altLang="en-US" dirty="0"/>
                    </a:p>
                  </a:txBody>
                  <a:tcPr/>
                </a:tc>
              </a:tr>
              <a:tr h="2877510">
                <a:tc>
                  <a:txBody>
                    <a:bodyPr/>
                    <a:lstStyle/>
                    <a:p>
                      <a:endParaRPr kumimoji="1" lang="ja-JP" altLang="en-US" dirty="0"/>
                    </a:p>
                  </a:txBody>
                  <a:tcPr/>
                </a:tc>
                <a:tc>
                  <a:txBody>
                    <a:bodyPr/>
                    <a:lstStyle/>
                    <a:p>
                      <a:endParaRPr kumimoji="1" lang="ja-JP" altLang="en-US" dirty="0"/>
                    </a:p>
                  </a:txBody>
                  <a:tcPr/>
                </a:tc>
              </a:tr>
            </a:tbl>
          </a:graphicData>
        </a:graphic>
      </p:graphicFrame>
      <p:sp>
        <p:nvSpPr>
          <p:cNvPr id="9" name="テキスト ボックス 8"/>
          <p:cNvSpPr txBox="1"/>
          <p:nvPr/>
        </p:nvSpPr>
        <p:spPr>
          <a:xfrm>
            <a:off x="2587337" y="210507"/>
            <a:ext cx="1338828" cy="369332"/>
          </a:xfrm>
          <a:prstGeom prst="rect">
            <a:avLst/>
          </a:prstGeom>
          <a:noFill/>
        </p:spPr>
        <p:txBody>
          <a:bodyPr wrap="none" rtlCol="0">
            <a:spAutoFit/>
          </a:bodyPr>
          <a:lstStyle/>
          <a:p>
            <a:r>
              <a:rPr lang="ja-JP" altLang="en-US" u="sng" dirty="0" smtClean="0"/>
              <a:t>知能化</a:t>
            </a:r>
            <a:r>
              <a:rPr lang="ja-JP" altLang="en-US" u="sng" dirty="0"/>
              <a:t>工場</a:t>
            </a:r>
            <a:endParaRPr kumimoji="1" lang="ja-JP" altLang="en-US" u="sng" dirty="0"/>
          </a:p>
        </p:txBody>
      </p:sp>
      <p:sp>
        <p:nvSpPr>
          <p:cNvPr id="10" name="テキスト ボックス 9"/>
          <p:cNvSpPr txBox="1"/>
          <p:nvPr/>
        </p:nvSpPr>
        <p:spPr>
          <a:xfrm>
            <a:off x="8643372" y="210507"/>
            <a:ext cx="1223412" cy="369332"/>
          </a:xfrm>
          <a:prstGeom prst="rect">
            <a:avLst/>
          </a:prstGeom>
          <a:noFill/>
        </p:spPr>
        <p:txBody>
          <a:bodyPr wrap="none" rtlCol="0">
            <a:spAutoFit/>
          </a:bodyPr>
          <a:lstStyle/>
          <a:p>
            <a:r>
              <a:rPr lang="ja-JP" altLang="en-US" u="sng" dirty="0" smtClean="0"/>
              <a:t>安心・安全</a:t>
            </a:r>
            <a:endParaRPr kumimoji="1" lang="ja-JP" altLang="en-US" u="sng" dirty="0"/>
          </a:p>
        </p:txBody>
      </p:sp>
      <p:sp>
        <p:nvSpPr>
          <p:cNvPr id="11" name="テキスト ボックス 10"/>
          <p:cNvSpPr txBox="1"/>
          <p:nvPr/>
        </p:nvSpPr>
        <p:spPr>
          <a:xfrm>
            <a:off x="2587337" y="3072430"/>
            <a:ext cx="1535998" cy="369332"/>
          </a:xfrm>
          <a:prstGeom prst="rect">
            <a:avLst/>
          </a:prstGeom>
          <a:noFill/>
        </p:spPr>
        <p:txBody>
          <a:bodyPr wrap="none" rtlCol="0">
            <a:spAutoFit/>
          </a:bodyPr>
          <a:lstStyle/>
          <a:p>
            <a:r>
              <a:rPr kumimoji="1" lang="ja-JP" altLang="en-US" u="sng" dirty="0" smtClean="0"/>
              <a:t>スマートストア</a:t>
            </a:r>
            <a:endParaRPr kumimoji="1" lang="ja-JP" altLang="en-US" u="sng" dirty="0"/>
          </a:p>
        </p:txBody>
      </p:sp>
      <p:sp>
        <p:nvSpPr>
          <p:cNvPr id="12" name="テキスト ボックス 11"/>
          <p:cNvSpPr txBox="1"/>
          <p:nvPr/>
        </p:nvSpPr>
        <p:spPr>
          <a:xfrm>
            <a:off x="8585664" y="3072430"/>
            <a:ext cx="1537600" cy="369332"/>
          </a:xfrm>
          <a:prstGeom prst="rect">
            <a:avLst/>
          </a:prstGeom>
          <a:noFill/>
        </p:spPr>
        <p:txBody>
          <a:bodyPr wrap="none" rtlCol="0">
            <a:spAutoFit/>
          </a:bodyPr>
          <a:lstStyle/>
          <a:p>
            <a:r>
              <a:rPr lang="en-US" altLang="ja-JP" u="sng" dirty="0" smtClean="0"/>
              <a:t>VR</a:t>
            </a:r>
            <a:r>
              <a:rPr lang="ja-JP" altLang="en-US" u="sng" dirty="0" smtClean="0"/>
              <a:t>ビデオ中継</a:t>
            </a:r>
            <a:endParaRPr kumimoji="1" lang="ja-JP" altLang="en-US" u="sng" dirty="0"/>
          </a:p>
        </p:txBody>
      </p:sp>
      <p:pic>
        <p:nvPicPr>
          <p:cNvPr id="13" name="Picture 2" descr="「工場 検査カメラ」の画像検索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072" y="1878293"/>
            <a:ext cx="1602426" cy="968133"/>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グループ化 13"/>
          <p:cNvGrpSpPr/>
          <p:nvPr/>
        </p:nvGrpSpPr>
        <p:grpSpPr>
          <a:xfrm>
            <a:off x="4874216" y="717813"/>
            <a:ext cx="1005403" cy="1160480"/>
            <a:chOff x="10822876" y="978056"/>
            <a:chExt cx="2085772" cy="2407488"/>
          </a:xfrm>
        </p:grpSpPr>
        <p:sp>
          <p:nvSpPr>
            <p:cNvPr id="15" name="テキスト ボックス 14"/>
            <p:cNvSpPr txBox="1"/>
            <p:nvPr/>
          </p:nvSpPr>
          <p:spPr>
            <a:xfrm>
              <a:off x="10822876" y="2683193"/>
              <a:ext cx="2085772" cy="702351"/>
            </a:xfrm>
            <a:prstGeom prst="rect">
              <a:avLst/>
            </a:prstGeom>
            <a:noFill/>
          </p:spPr>
          <p:txBody>
            <a:bodyPr wrap="none" rtlCol="0">
              <a:spAutoFit/>
            </a:bodyPr>
            <a:lstStyle/>
            <a:p>
              <a:r>
                <a:rPr lang="ja-JP" altLang="en-US" sz="1600" dirty="0" smtClean="0"/>
                <a:t>品質</a:t>
              </a:r>
              <a:r>
                <a:rPr lang="ja-JP" altLang="en-US" sz="1600" dirty="0"/>
                <a:t>管理</a:t>
              </a:r>
              <a:endParaRPr kumimoji="1" lang="ja-JP" altLang="en-US" sz="1600" dirty="0"/>
            </a:p>
          </p:txBody>
        </p:sp>
        <p:pic>
          <p:nvPicPr>
            <p:cNvPr id="16" name="Picture 4" descr="「QC担当」の画像検索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0827" y="978056"/>
              <a:ext cx="1500090" cy="2006613"/>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上下矢印 16"/>
          <p:cNvSpPr/>
          <p:nvPr/>
        </p:nvSpPr>
        <p:spPr>
          <a:xfrm rot="16200000">
            <a:off x="2835130" y="1607300"/>
            <a:ext cx="475276" cy="1017264"/>
          </a:xfrm>
          <a:prstGeom prst="upDownArrow">
            <a:avLst>
              <a:gd name="adj1" fmla="val 50000"/>
              <a:gd name="adj2" fmla="val 3369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nvGrpSpPr>
          <p:cNvPr id="18" name="グループ化 17"/>
          <p:cNvGrpSpPr/>
          <p:nvPr/>
        </p:nvGrpSpPr>
        <p:grpSpPr>
          <a:xfrm>
            <a:off x="3438609" y="1777946"/>
            <a:ext cx="1162399" cy="1232928"/>
            <a:chOff x="6377595" y="3677227"/>
            <a:chExt cx="2356927" cy="2499934"/>
          </a:xfrm>
        </p:grpSpPr>
        <p:pic>
          <p:nvPicPr>
            <p:cNvPr id="19" name="Picture 12" descr="「RAID ストレージ」の画像検索結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9057" y="3677227"/>
              <a:ext cx="1495465" cy="1495466"/>
            </a:xfrm>
            <a:prstGeom prst="rect">
              <a:avLst/>
            </a:prstGeom>
            <a:noFill/>
            <a:extLst>
              <a:ext uri="{909E8E84-426E-40DD-AFC4-6F175D3DCCD1}">
                <a14:hiddenFill xmlns:a14="http://schemas.microsoft.com/office/drawing/2010/main">
                  <a:solidFill>
                    <a:srgbClr val="FFFFFF"/>
                  </a:solidFill>
                </a14:hiddenFill>
              </a:ext>
            </a:extLst>
          </p:spPr>
        </p:pic>
        <p:sp>
          <p:nvSpPr>
            <p:cNvPr id="20" name="テキスト ボックス 19"/>
            <p:cNvSpPr txBox="1"/>
            <p:nvPr/>
          </p:nvSpPr>
          <p:spPr>
            <a:xfrm>
              <a:off x="6377595" y="4991448"/>
              <a:ext cx="2149108" cy="1185713"/>
            </a:xfrm>
            <a:prstGeom prst="rect">
              <a:avLst/>
            </a:prstGeom>
            <a:noFill/>
          </p:spPr>
          <p:txBody>
            <a:bodyPr wrap="none" rtlCol="0">
              <a:spAutoFit/>
            </a:bodyPr>
            <a:lstStyle/>
            <a:p>
              <a:pPr algn="ctr"/>
              <a:r>
                <a:rPr lang="en-US" altLang="ja-JP" sz="1600" dirty="0" smtClean="0"/>
                <a:t>HC</a:t>
              </a:r>
              <a:r>
                <a:rPr lang="ja-JP" altLang="en-US" sz="1600" dirty="0" smtClean="0"/>
                <a:t>対応</a:t>
              </a:r>
              <a:endParaRPr lang="en-US" altLang="ja-JP" sz="1600" dirty="0" smtClean="0"/>
            </a:p>
            <a:p>
              <a:pPr algn="ctr"/>
              <a:r>
                <a:rPr lang="ja-JP" altLang="en-US" sz="1600" dirty="0" smtClean="0"/>
                <a:t>ストレージ</a:t>
              </a:r>
              <a:endParaRPr kumimoji="1" lang="ja-JP" altLang="en-US" sz="1600" dirty="0"/>
            </a:p>
          </p:txBody>
        </p:sp>
      </p:grpSp>
      <p:sp>
        <p:nvSpPr>
          <p:cNvPr id="21" name="雲 20"/>
          <p:cNvSpPr/>
          <p:nvPr/>
        </p:nvSpPr>
        <p:spPr>
          <a:xfrm>
            <a:off x="490208" y="2158074"/>
            <a:ext cx="1855957" cy="554502"/>
          </a:xfrm>
          <a:prstGeom prst="cloud">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22" name="フローチャート: 複数書類 21"/>
          <p:cNvSpPr/>
          <p:nvPr/>
        </p:nvSpPr>
        <p:spPr>
          <a:xfrm>
            <a:off x="725282" y="1798525"/>
            <a:ext cx="1229755" cy="791677"/>
          </a:xfrm>
          <a:prstGeom prst="flowChartMulti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smtClean="0"/>
              <a:t>画像解析</a:t>
            </a:r>
            <a:endParaRPr kumimoji="1" lang="en-US" altLang="ja-JP" sz="1400" dirty="0" smtClean="0"/>
          </a:p>
          <a:p>
            <a:pPr algn="ctr"/>
            <a:r>
              <a:rPr lang="en-US" altLang="ja-JP" sz="1400" dirty="0" smtClean="0"/>
              <a:t>AI</a:t>
            </a:r>
            <a:r>
              <a:rPr lang="ja-JP" altLang="en-US" sz="1400" dirty="0" smtClean="0"/>
              <a:t> ロジック</a:t>
            </a:r>
            <a:endParaRPr kumimoji="1" lang="ja-JP" altLang="en-US" sz="1400" dirty="0"/>
          </a:p>
        </p:txBody>
      </p:sp>
      <p:sp>
        <p:nvSpPr>
          <p:cNvPr id="23" name="テキスト ボックス 22"/>
          <p:cNvSpPr txBox="1"/>
          <p:nvPr/>
        </p:nvSpPr>
        <p:spPr>
          <a:xfrm>
            <a:off x="1675430" y="1931266"/>
            <a:ext cx="888706"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US" altLang="ja-JP" dirty="0" smtClean="0"/>
              <a:t>PROXY</a:t>
            </a:r>
            <a:endParaRPr kumimoji="1" lang="ja-JP" altLang="en-US" dirty="0"/>
          </a:p>
        </p:txBody>
      </p:sp>
      <p:sp>
        <p:nvSpPr>
          <p:cNvPr id="24" name="テキスト ボックス 23"/>
          <p:cNvSpPr txBox="1"/>
          <p:nvPr/>
        </p:nvSpPr>
        <p:spPr>
          <a:xfrm>
            <a:off x="3581400" y="1934358"/>
            <a:ext cx="731290"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US" altLang="ja-JP" dirty="0" smtClean="0"/>
              <a:t>STUB</a:t>
            </a:r>
            <a:endParaRPr kumimoji="1" lang="ja-JP" altLang="en-US" dirty="0"/>
          </a:p>
        </p:txBody>
      </p:sp>
      <p:pic>
        <p:nvPicPr>
          <p:cNvPr id="25" name="Picture 16" descr="Geek に対する画像結果"/>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7466" y="465540"/>
            <a:ext cx="859743" cy="859743"/>
          </a:xfrm>
          <a:prstGeom prst="rect">
            <a:avLst/>
          </a:prstGeom>
          <a:noFill/>
          <a:extLst>
            <a:ext uri="{909E8E84-426E-40DD-AFC4-6F175D3DCCD1}">
              <a14:hiddenFill xmlns:a14="http://schemas.microsoft.com/office/drawing/2010/main">
                <a:solidFill>
                  <a:srgbClr val="FFFFFF"/>
                </a:solidFill>
              </a14:hiddenFill>
            </a:ext>
          </a:extLst>
        </p:spPr>
      </p:pic>
      <p:sp>
        <p:nvSpPr>
          <p:cNvPr id="26" name="テキスト ボックス 25"/>
          <p:cNvSpPr txBox="1"/>
          <p:nvPr/>
        </p:nvSpPr>
        <p:spPr>
          <a:xfrm>
            <a:off x="377151" y="1213750"/>
            <a:ext cx="1635384" cy="584775"/>
          </a:xfrm>
          <a:prstGeom prst="rect">
            <a:avLst/>
          </a:prstGeom>
          <a:noFill/>
        </p:spPr>
        <p:txBody>
          <a:bodyPr wrap="none" rtlCol="0">
            <a:spAutoFit/>
          </a:bodyPr>
          <a:lstStyle/>
          <a:p>
            <a:pPr algn="ctr"/>
            <a:r>
              <a:rPr lang="ja-JP" altLang="en-US" sz="1600" dirty="0" smtClean="0"/>
              <a:t>システム</a:t>
            </a:r>
            <a:endParaRPr lang="en-US" altLang="ja-JP" sz="1600" dirty="0" smtClean="0"/>
          </a:p>
          <a:p>
            <a:r>
              <a:rPr lang="ja-JP" altLang="en-US" sz="1600" dirty="0" smtClean="0"/>
              <a:t>インテグレーター</a:t>
            </a:r>
            <a:endParaRPr kumimoji="1" lang="ja-JP" altLang="en-US" sz="1600" dirty="0"/>
          </a:p>
        </p:txBody>
      </p:sp>
      <p:sp>
        <p:nvSpPr>
          <p:cNvPr id="27" name="テキスト ボックス 26"/>
          <p:cNvSpPr txBox="1"/>
          <p:nvPr/>
        </p:nvSpPr>
        <p:spPr>
          <a:xfrm>
            <a:off x="2021992" y="710392"/>
            <a:ext cx="2551101" cy="954107"/>
          </a:xfrm>
          <a:prstGeom prst="rect">
            <a:avLst/>
          </a:prstGeom>
          <a:noFill/>
        </p:spPr>
        <p:txBody>
          <a:bodyPr wrap="square" rtlCol="0">
            <a:spAutoFit/>
          </a:bodyPr>
          <a:lstStyle/>
          <a:p>
            <a:r>
              <a:rPr kumimoji="1" lang="ja-JP" altLang="en-US" sz="1400" dirty="0" smtClean="0"/>
              <a:t>　ラインをクラウド画像認識で監視しながら、ネットワークの距離にかかわらないリアルタイム性を両立</a:t>
            </a:r>
            <a:endParaRPr kumimoji="1" lang="ja-JP" altLang="en-US" sz="1400" dirty="0"/>
          </a:p>
        </p:txBody>
      </p:sp>
      <p:sp>
        <p:nvSpPr>
          <p:cNvPr id="28" name="テキスト ボックス 27"/>
          <p:cNvSpPr txBox="1"/>
          <p:nvPr/>
        </p:nvSpPr>
        <p:spPr>
          <a:xfrm>
            <a:off x="450213" y="2718486"/>
            <a:ext cx="2137124" cy="307777"/>
          </a:xfrm>
          <a:prstGeom prst="rect">
            <a:avLst/>
          </a:prstGeom>
          <a:noFill/>
        </p:spPr>
        <p:txBody>
          <a:bodyPr wrap="none" rtlCol="0">
            <a:spAutoFit/>
          </a:bodyPr>
          <a:lstStyle/>
          <a:p>
            <a:pPr algn="ctr"/>
            <a:r>
              <a:rPr lang="ja-JP" altLang="en-US" sz="1400" dirty="0" smtClean="0"/>
              <a:t>新しい解析ロジックを提案</a:t>
            </a:r>
            <a:endParaRPr kumimoji="1" lang="ja-JP" altLang="en-US" sz="1400" dirty="0"/>
          </a:p>
        </p:txBody>
      </p:sp>
      <p:sp>
        <p:nvSpPr>
          <p:cNvPr id="29" name="テキスト ボックス 28"/>
          <p:cNvSpPr txBox="1"/>
          <p:nvPr/>
        </p:nvSpPr>
        <p:spPr>
          <a:xfrm>
            <a:off x="511898" y="285165"/>
            <a:ext cx="1697902" cy="307777"/>
          </a:xfrm>
          <a:prstGeom prst="rect">
            <a:avLst/>
          </a:prstGeom>
          <a:noFill/>
        </p:spPr>
        <p:txBody>
          <a:bodyPr wrap="none" rtlCol="0">
            <a:spAutoFit/>
          </a:bodyPr>
          <a:lstStyle/>
          <a:p>
            <a:pPr algn="ctr"/>
            <a:r>
              <a:rPr lang="en-US" altLang="ja-JP" sz="1400" dirty="0" smtClean="0"/>
              <a:t>IT</a:t>
            </a:r>
            <a:r>
              <a:rPr lang="ja-JP" altLang="en-US" sz="1400" dirty="0" smtClean="0"/>
              <a:t>でリモートサポート</a:t>
            </a:r>
            <a:endParaRPr kumimoji="1" lang="ja-JP" altLang="en-US" sz="1400" dirty="0"/>
          </a:p>
        </p:txBody>
      </p:sp>
      <p:sp>
        <p:nvSpPr>
          <p:cNvPr id="30" name="テキスト ボックス 29"/>
          <p:cNvSpPr txBox="1"/>
          <p:nvPr/>
        </p:nvSpPr>
        <p:spPr>
          <a:xfrm>
            <a:off x="4510072" y="315206"/>
            <a:ext cx="1609735" cy="307777"/>
          </a:xfrm>
          <a:prstGeom prst="rect">
            <a:avLst/>
          </a:prstGeom>
          <a:noFill/>
        </p:spPr>
        <p:txBody>
          <a:bodyPr wrap="none" rtlCol="0">
            <a:spAutoFit/>
          </a:bodyPr>
          <a:lstStyle/>
          <a:p>
            <a:pPr algn="ctr"/>
            <a:r>
              <a:rPr lang="ja-JP" altLang="en-US" sz="1400" dirty="0"/>
              <a:t>現場</a:t>
            </a:r>
            <a:r>
              <a:rPr lang="ja-JP" altLang="en-US" sz="1400" dirty="0" smtClean="0"/>
              <a:t>は品管に専念</a:t>
            </a:r>
            <a:endParaRPr kumimoji="1" lang="ja-JP" altLang="en-US" sz="1400" dirty="0"/>
          </a:p>
        </p:txBody>
      </p:sp>
      <p:pic>
        <p:nvPicPr>
          <p:cNvPr id="31" name="図 30"/>
          <p:cNvPicPr>
            <a:picLocks noChangeAspect="1"/>
          </p:cNvPicPr>
          <p:nvPr/>
        </p:nvPicPr>
        <p:blipFill>
          <a:blip r:embed="rId6"/>
          <a:stretch>
            <a:fillRect/>
          </a:stretch>
        </p:blipFill>
        <p:spPr>
          <a:xfrm>
            <a:off x="7582712" y="506409"/>
            <a:ext cx="4346699" cy="2611433"/>
          </a:xfrm>
          <a:prstGeom prst="rect">
            <a:avLst/>
          </a:prstGeom>
        </p:spPr>
      </p:pic>
      <p:sp>
        <p:nvSpPr>
          <p:cNvPr id="32" name="テキスト ボックス 31"/>
          <p:cNvSpPr txBox="1"/>
          <p:nvPr/>
        </p:nvSpPr>
        <p:spPr>
          <a:xfrm>
            <a:off x="6221121" y="402424"/>
            <a:ext cx="1829484" cy="2677656"/>
          </a:xfrm>
          <a:prstGeom prst="rect">
            <a:avLst/>
          </a:prstGeom>
          <a:noFill/>
        </p:spPr>
        <p:txBody>
          <a:bodyPr wrap="square" rtlCol="0">
            <a:spAutoFit/>
          </a:bodyPr>
          <a:lstStyle/>
          <a:p>
            <a:r>
              <a:rPr kumimoji="1" lang="ja-JP" altLang="en-US" sz="1400" dirty="0" smtClean="0"/>
              <a:t>　徘徊老人など行方不明者の探索のため、カメラに写ったすべての人の特徴量をクラウドで保存する事は</a:t>
            </a:r>
            <a:r>
              <a:rPr kumimoji="1" lang="en-US" altLang="ja-JP" sz="1400" dirty="0" smtClean="0"/>
              <a:t/>
            </a:r>
            <a:br>
              <a:rPr kumimoji="1" lang="en-US" altLang="ja-JP" sz="1400" dirty="0" smtClean="0"/>
            </a:br>
            <a:r>
              <a:rPr kumimoji="1" lang="ja-JP" altLang="en-US" sz="1400" dirty="0" smtClean="0"/>
              <a:t>プライバシー</a:t>
            </a:r>
            <a:r>
              <a:rPr lang="ja-JP" altLang="en-US" sz="1400" dirty="0" smtClean="0"/>
              <a:t>の</a:t>
            </a:r>
            <a:r>
              <a:rPr kumimoji="1" lang="ja-JP" altLang="en-US" sz="1400" dirty="0" smtClean="0"/>
              <a:t>問題がある</a:t>
            </a:r>
            <a:endParaRPr kumimoji="1" lang="en-US" altLang="ja-JP" sz="1400" dirty="0" smtClean="0"/>
          </a:p>
          <a:p>
            <a:r>
              <a:rPr lang="ja-JP" altLang="en-US" sz="1400" dirty="0"/>
              <a:t>　</a:t>
            </a:r>
            <a:r>
              <a:rPr lang="en-US" altLang="ja-JP" sz="1400" dirty="0" smtClean="0"/>
              <a:t>HC</a:t>
            </a:r>
            <a:r>
              <a:rPr lang="ja-JP" altLang="en-US" sz="1400" dirty="0" smtClean="0"/>
              <a:t>ならばカメラの生データを解析せずに保存し、行方不明者だけを必要時に後から検索できる</a:t>
            </a:r>
            <a:endParaRPr kumimoji="1" lang="en-US" altLang="ja-JP" sz="1400" dirty="0" smtClean="0"/>
          </a:p>
        </p:txBody>
      </p:sp>
      <p:grpSp>
        <p:nvGrpSpPr>
          <p:cNvPr id="33" name="グループ化 32"/>
          <p:cNvGrpSpPr/>
          <p:nvPr/>
        </p:nvGrpSpPr>
        <p:grpSpPr>
          <a:xfrm>
            <a:off x="492823" y="4587789"/>
            <a:ext cx="2139885" cy="1207176"/>
            <a:chOff x="414779" y="4308049"/>
            <a:chExt cx="2139885" cy="1461155"/>
          </a:xfrm>
        </p:grpSpPr>
        <p:sp>
          <p:nvSpPr>
            <p:cNvPr id="34" name="正方形/長方形 33"/>
            <p:cNvSpPr/>
            <p:nvPr/>
          </p:nvSpPr>
          <p:spPr>
            <a:xfrm>
              <a:off x="582262" y="4647415"/>
              <a:ext cx="1800519" cy="11217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5" name="台形 34"/>
            <p:cNvSpPr/>
            <p:nvPr/>
          </p:nvSpPr>
          <p:spPr>
            <a:xfrm>
              <a:off x="414779" y="4308049"/>
              <a:ext cx="2139885" cy="443060"/>
            </a:xfrm>
            <a:prstGeom prst="trapezoi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nvGrpSpPr>
          <p:cNvPr id="36" name="グループ化 35"/>
          <p:cNvGrpSpPr/>
          <p:nvPr/>
        </p:nvGrpSpPr>
        <p:grpSpPr>
          <a:xfrm>
            <a:off x="1541485" y="4958807"/>
            <a:ext cx="246897" cy="334768"/>
            <a:chOff x="3337089" y="2187019"/>
            <a:chExt cx="744717" cy="1197205"/>
          </a:xfrm>
        </p:grpSpPr>
        <p:sp>
          <p:nvSpPr>
            <p:cNvPr id="37" name="台形 36"/>
            <p:cNvSpPr/>
            <p:nvPr/>
          </p:nvSpPr>
          <p:spPr>
            <a:xfrm>
              <a:off x="3337089" y="3054286"/>
              <a:ext cx="744717" cy="329938"/>
            </a:xfrm>
            <a:prstGeom prst="trapezoid">
              <a:avLst>
                <a:gd name="adj" fmla="val 35638"/>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8" name="正方形/長方形 37"/>
            <p:cNvSpPr/>
            <p:nvPr/>
          </p:nvSpPr>
          <p:spPr>
            <a:xfrm>
              <a:off x="3337089" y="2187019"/>
              <a:ext cx="744717" cy="8861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nvGrpSpPr>
          <p:cNvPr id="39" name="グループ化 38"/>
          <p:cNvGrpSpPr/>
          <p:nvPr/>
        </p:nvGrpSpPr>
        <p:grpSpPr>
          <a:xfrm rot="2473575">
            <a:off x="2237706" y="4963483"/>
            <a:ext cx="246897" cy="334769"/>
            <a:chOff x="3337089" y="2187019"/>
            <a:chExt cx="744717" cy="1197205"/>
          </a:xfrm>
        </p:grpSpPr>
        <p:sp>
          <p:nvSpPr>
            <p:cNvPr id="40" name="台形 39"/>
            <p:cNvSpPr/>
            <p:nvPr/>
          </p:nvSpPr>
          <p:spPr>
            <a:xfrm>
              <a:off x="3337089" y="3054286"/>
              <a:ext cx="744717" cy="329938"/>
            </a:xfrm>
            <a:prstGeom prst="trapezoid">
              <a:avLst>
                <a:gd name="adj" fmla="val 35638"/>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1" name="正方形/長方形 40"/>
            <p:cNvSpPr/>
            <p:nvPr/>
          </p:nvSpPr>
          <p:spPr>
            <a:xfrm>
              <a:off x="3337089" y="2187019"/>
              <a:ext cx="744717" cy="8861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nvGrpSpPr>
          <p:cNvPr id="42" name="グループ化 41"/>
          <p:cNvGrpSpPr/>
          <p:nvPr/>
        </p:nvGrpSpPr>
        <p:grpSpPr>
          <a:xfrm rot="20212759">
            <a:off x="671481" y="4980973"/>
            <a:ext cx="251721" cy="328352"/>
            <a:chOff x="3337089" y="2187019"/>
            <a:chExt cx="744717" cy="1197205"/>
          </a:xfrm>
        </p:grpSpPr>
        <p:sp>
          <p:nvSpPr>
            <p:cNvPr id="43" name="台形 42"/>
            <p:cNvSpPr/>
            <p:nvPr/>
          </p:nvSpPr>
          <p:spPr>
            <a:xfrm>
              <a:off x="3337089" y="3054286"/>
              <a:ext cx="744717" cy="329938"/>
            </a:xfrm>
            <a:prstGeom prst="trapezoid">
              <a:avLst>
                <a:gd name="adj" fmla="val 35638"/>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4" name="正方形/長方形 43"/>
            <p:cNvSpPr/>
            <p:nvPr/>
          </p:nvSpPr>
          <p:spPr>
            <a:xfrm>
              <a:off x="3337089" y="2187019"/>
              <a:ext cx="744717" cy="8861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45" name="雲 44"/>
          <p:cNvSpPr/>
          <p:nvPr/>
        </p:nvSpPr>
        <p:spPr>
          <a:xfrm>
            <a:off x="3510882" y="4985829"/>
            <a:ext cx="1729391" cy="709923"/>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HC</a:t>
            </a:r>
            <a:r>
              <a:rPr kumimoji="1" lang="ja-JP" altLang="en-US" dirty="0" smtClean="0"/>
              <a:t> </a:t>
            </a:r>
            <a:r>
              <a:rPr kumimoji="1" lang="en-US" altLang="ja-JP" dirty="0" smtClean="0"/>
              <a:t>Proxy</a:t>
            </a:r>
            <a:endParaRPr kumimoji="1" lang="ja-JP" altLang="en-US" dirty="0"/>
          </a:p>
        </p:txBody>
      </p:sp>
      <p:grpSp>
        <p:nvGrpSpPr>
          <p:cNvPr id="46" name="グループ化 45"/>
          <p:cNvGrpSpPr/>
          <p:nvPr/>
        </p:nvGrpSpPr>
        <p:grpSpPr>
          <a:xfrm>
            <a:off x="5415620" y="4974760"/>
            <a:ext cx="642228" cy="835026"/>
            <a:chOff x="3714161" y="3987538"/>
            <a:chExt cx="1715678" cy="1781666"/>
          </a:xfrm>
        </p:grpSpPr>
        <p:sp>
          <p:nvSpPr>
            <p:cNvPr id="47" name="平行四辺形 46"/>
            <p:cNvSpPr/>
            <p:nvPr/>
          </p:nvSpPr>
          <p:spPr>
            <a:xfrm>
              <a:off x="3714161" y="3987538"/>
              <a:ext cx="1715678" cy="1781666"/>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8" name="平行四辺形 47"/>
            <p:cNvSpPr/>
            <p:nvPr/>
          </p:nvSpPr>
          <p:spPr>
            <a:xfrm>
              <a:off x="3848335" y="4066275"/>
              <a:ext cx="1478321" cy="1457832"/>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9" name="円/楕円 48"/>
            <p:cNvSpPr/>
            <p:nvPr/>
          </p:nvSpPr>
          <p:spPr>
            <a:xfrm>
              <a:off x="4227921" y="5602844"/>
              <a:ext cx="254524" cy="14140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50" name="正方形/長方形 49"/>
          <p:cNvSpPr/>
          <p:nvPr/>
        </p:nvSpPr>
        <p:spPr>
          <a:xfrm>
            <a:off x="2180347" y="5389430"/>
            <a:ext cx="977854" cy="48076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HC</a:t>
            </a:r>
            <a:r>
              <a:rPr kumimoji="1" lang="ja-JP" altLang="en-US" dirty="0" smtClean="0"/>
              <a:t> </a:t>
            </a:r>
            <a:r>
              <a:rPr kumimoji="1" lang="en-US" altLang="ja-JP" dirty="0" smtClean="0"/>
              <a:t>Stub</a:t>
            </a:r>
            <a:endParaRPr kumimoji="1" lang="ja-JP" altLang="en-US" dirty="0"/>
          </a:p>
        </p:txBody>
      </p:sp>
      <p:cxnSp>
        <p:nvCxnSpPr>
          <p:cNvPr id="51" name="カギ線コネクタ 50"/>
          <p:cNvCxnSpPr>
            <a:stCxn id="44" idx="0"/>
            <a:endCxn id="50" idx="1"/>
          </p:cNvCxnSpPr>
          <p:nvPr/>
        </p:nvCxnSpPr>
        <p:spPr>
          <a:xfrm rot="16200000" flipH="1">
            <a:off x="1138784" y="4588250"/>
            <a:ext cx="635654" cy="1447472"/>
          </a:xfrm>
          <a:prstGeom prst="bentConnector4">
            <a:avLst>
              <a:gd name="adj1" fmla="val -35963"/>
              <a:gd name="adj2" fmla="val 8471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カギ線コネクタ 51"/>
          <p:cNvCxnSpPr>
            <a:stCxn id="38" idx="0"/>
            <a:endCxn id="50" idx="1"/>
          </p:cNvCxnSpPr>
          <p:nvPr/>
        </p:nvCxnSpPr>
        <p:spPr>
          <a:xfrm rot="16200000" flipH="1">
            <a:off x="1587137" y="5036604"/>
            <a:ext cx="671006" cy="515413"/>
          </a:xfrm>
          <a:prstGeom prst="bentConnector4">
            <a:avLst>
              <a:gd name="adj1" fmla="val -24777"/>
              <a:gd name="adj2" fmla="val 61976"/>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カギ線コネクタ 52"/>
          <p:cNvCxnSpPr>
            <a:stCxn id="41" idx="0"/>
            <a:endCxn id="50" idx="1"/>
          </p:cNvCxnSpPr>
          <p:nvPr/>
        </p:nvCxnSpPr>
        <p:spPr>
          <a:xfrm rot="16200000" flipH="1" flipV="1">
            <a:off x="2013488" y="5171834"/>
            <a:ext cx="624837" cy="291120"/>
          </a:xfrm>
          <a:prstGeom prst="bentConnector4">
            <a:avLst>
              <a:gd name="adj1" fmla="val -38175"/>
              <a:gd name="adj2" fmla="val 178524"/>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p:nvPr/>
        </p:nvCxnSpPr>
        <p:spPr>
          <a:xfrm>
            <a:off x="4888689" y="5304145"/>
            <a:ext cx="721397" cy="208428"/>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flipH="1">
            <a:off x="3180946" y="5490920"/>
            <a:ext cx="545433" cy="14695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flipV="1">
            <a:off x="3054371" y="5245138"/>
            <a:ext cx="768476" cy="191304"/>
          </a:xfrm>
          <a:prstGeom prst="straightConnector1">
            <a:avLst/>
          </a:prstGeom>
          <a:ln w="28575">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5" name="テキスト ボックス 64"/>
          <p:cNvSpPr txBox="1"/>
          <p:nvPr/>
        </p:nvSpPr>
        <p:spPr>
          <a:xfrm>
            <a:off x="440353" y="3401143"/>
            <a:ext cx="5679454" cy="1169551"/>
          </a:xfrm>
          <a:prstGeom prst="rect">
            <a:avLst/>
          </a:prstGeom>
          <a:noFill/>
        </p:spPr>
        <p:txBody>
          <a:bodyPr wrap="square" rtlCol="0">
            <a:spAutoFit/>
          </a:bodyPr>
          <a:lstStyle/>
          <a:p>
            <a:r>
              <a:rPr kumimoji="1" lang="ja-JP" altLang="en-US" sz="1400" dirty="0" smtClean="0"/>
              <a:t>　</a:t>
            </a:r>
            <a:r>
              <a:rPr kumimoji="1" lang="en-US" altLang="ja-JP" sz="1400" dirty="0" smtClean="0"/>
              <a:t>Amazon</a:t>
            </a:r>
            <a:r>
              <a:rPr kumimoji="1" lang="ja-JP" altLang="en-US" sz="1400" dirty="0" smtClean="0"/>
              <a:t> </a:t>
            </a:r>
            <a:r>
              <a:rPr kumimoji="1" lang="en-US" altLang="ja-JP" sz="1400" dirty="0" smtClean="0"/>
              <a:t>Go</a:t>
            </a:r>
            <a:r>
              <a:rPr kumimoji="1" lang="ja-JP" altLang="en-US" sz="1400" dirty="0" smtClean="0"/>
              <a:t> などの店舗はカメラの画像認識をクラウドで行う事で実現している。数店舗ならば実現可能だが、大手スーパーならば一店舗カメラ</a:t>
            </a:r>
            <a:r>
              <a:rPr kumimoji="1" lang="en-US" altLang="ja-JP" sz="1400" dirty="0" smtClean="0"/>
              <a:t>1000</a:t>
            </a:r>
            <a:r>
              <a:rPr kumimoji="1" lang="ja-JP" altLang="en-US" sz="1400" dirty="0" smtClean="0"/>
              <a:t>台ほどになり、それが数万店舗になるとクラウドがオーバーフローする</a:t>
            </a:r>
            <a:r>
              <a:rPr lang="ja-JP" altLang="en-US" sz="1400" dirty="0" smtClean="0"/>
              <a:t>。</a:t>
            </a:r>
            <a:r>
              <a:rPr lang="en-US" altLang="ja-JP" sz="1400" dirty="0" smtClean="0"/>
              <a:t>HC</a:t>
            </a:r>
            <a:r>
              <a:rPr lang="ja-JP" altLang="en-US" sz="1400" dirty="0" smtClean="0"/>
              <a:t>ならばクラウドで画像認識するアプリケーションは同じままで、大量データ処理だけを店舗内に分散演算するので数万店舗でも対応可能</a:t>
            </a:r>
            <a:endParaRPr kumimoji="1" lang="en-US" altLang="ja-JP" sz="1400" dirty="0" smtClean="0"/>
          </a:p>
        </p:txBody>
      </p:sp>
      <p:sp>
        <p:nvSpPr>
          <p:cNvPr id="69" name="テキスト ボックス 68"/>
          <p:cNvSpPr txBox="1"/>
          <p:nvPr/>
        </p:nvSpPr>
        <p:spPr>
          <a:xfrm>
            <a:off x="2647716" y="4454392"/>
            <a:ext cx="3442488" cy="738664"/>
          </a:xfrm>
          <a:prstGeom prst="rect">
            <a:avLst/>
          </a:prstGeom>
          <a:noFill/>
        </p:spPr>
        <p:txBody>
          <a:bodyPr wrap="square" rtlCol="0">
            <a:spAutoFit/>
          </a:bodyPr>
          <a:lstStyle/>
          <a:p>
            <a:r>
              <a:rPr kumimoji="1" lang="ja-JP" altLang="en-US" sz="1400" dirty="0" smtClean="0"/>
              <a:t>　また、認識された画像情報はクラウドにアップロードされないためプライバシー問題も回避可能</a:t>
            </a:r>
            <a:endParaRPr kumimoji="1" lang="en-US" altLang="ja-JP" sz="1400" dirty="0" smtClean="0"/>
          </a:p>
        </p:txBody>
      </p:sp>
      <p:pic>
        <p:nvPicPr>
          <p:cNvPr id="78" name="図 77"/>
          <p:cNvPicPr>
            <a:picLocks noChangeAspect="1"/>
          </p:cNvPicPr>
          <p:nvPr/>
        </p:nvPicPr>
        <p:blipFill>
          <a:blip r:embed="rId7"/>
          <a:stretch>
            <a:fillRect/>
          </a:stretch>
        </p:blipFill>
        <p:spPr>
          <a:xfrm>
            <a:off x="6380681" y="3318682"/>
            <a:ext cx="5517244" cy="2613431"/>
          </a:xfrm>
          <a:prstGeom prst="rect">
            <a:avLst/>
          </a:prstGeom>
        </p:spPr>
      </p:pic>
    </p:spTree>
    <p:extLst>
      <p:ext uri="{BB962C8B-B14F-4D97-AF65-F5344CB8AC3E}">
        <p14:creationId xmlns:p14="http://schemas.microsoft.com/office/powerpoint/2010/main" val="3513814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右矢印 1"/>
          <p:cNvSpPr/>
          <p:nvPr/>
        </p:nvSpPr>
        <p:spPr>
          <a:xfrm rot="18061408">
            <a:off x="1461963" y="1318174"/>
            <a:ext cx="921235" cy="1688710"/>
          </a:xfrm>
          <a:prstGeom prst="rightArrow">
            <a:avLst>
              <a:gd name="adj1" fmla="val 50000"/>
              <a:gd name="adj2" fmla="val 45181"/>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nvGrpSpPr>
          <p:cNvPr id="3" name="グループ化 2"/>
          <p:cNvGrpSpPr/>
          <p:nvPr/>
        </p:nvGrpSpPr>
        <p:grpSpPr>
          <a:xfrm>
            <a:off x="390299" y="3261635"/>
            <a:ext cx="1960241" cy="1461510"/>
            <a:chOff x="51333" y="1730870"/>
            <a:chExt cx="1960241" cy="1461510"/>
          </a:xfrm>
        </p:grpSpPr>
        <p:pic>
          <p:nvPicPr>
            <p:cNvPr id="4" name="Picture 12" descr="ãççç»åãã®ç»åæ¤ç´¢çµæ"/>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33" y="1948202"/>
              <a:ext cx="1707302" cy="85962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6" descr="ããªãªã³ããã¯ ä¸­ç¶ 4K ã«ã¡ã©ãã®ç»åæ¤ç´¢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773" y="1730870"/>
              <a:ext cx="1268037" cy="9516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descr="ãã°ã¼ã°ã«ããã ç»å±± æ®å½±ãã®ç»åæ¤ç´¢çµæ"/>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8253" t="14104" r="33688" b="32249"/>
            <a:stretch/>
          </p:blipFill>
          <p:spPr bwMode="auto">
            <a:xfrm>
              <a:off x="283647" y="2566600"/>
              <a:ext cx="581866" cy="6257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é¢é£ç»å"/>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5512" y="2297521"/>
              <a:ext cx="1146062" cy="804034"/>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2" descr="ãArduino nanoãã®ç»åæ¤ç´¢çµæ"/>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50281" y="2902372"/>
            <a:ext cx="925853" cy="69373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ãèªåéè»¢ãã®ç»åæ¤ç´¢çµæ"/>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5144" t="7280" r="9719" b="10602"/>
          <a:stretch/>
        </p:blipFill>
        <p:spPr bwMode="auto">
          <a:xfrm>
            <a:off x="7394627" y="3410865"/>
            <a:ext cx="1596280" cy="116305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ãnVidia voltaãã®ç»åæ¤ç´¢çµæ"/>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483904" y="4274943"/>
            <a:ext cx="1335712" cy="854856"/>
          </a:xfrm>
          <a:prstGeom prst="rect">
            <a:avLst/>
          </a:prstGeom>
          <a:noFill/>
          <a:extLst>
            <a:ext uri="{909E8E84-426E-40DD-AFC4-6F175D3DCCD1}">
              <a14:hiddenFill xmlns:a14="http://schemas.microsoft.com/office/drawing/2010/main">
                <a:solidFill>
                  <a:srgbClr val="FFFFFF"/>
                </a:solidFill>
              </a14:hiddenFill>
            </a:ext>
          </a:extLst>
        </p:spPr>
      </p:pic>
      <p:sp>
        <p:nvSpPr>
          <p:cNvPr id="11" name="右矢印 10"/>
          <p:cNvSpPr/>
          <p:nvPr/>
        </p:nvSpPr>
        <p:spPr>
          <a:xfrm>
            <a:off x="3758464" y="1689799"/>
            <a:ext cx="542864" cy="123108"/>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12" name="右矢印 11"/>
          <p:cNvSpPr/>
          <p:nvPr/>
        </p:nvSpPr>
        <p:spPr>
          <a:xfrm rot="2188739">
            <a:off x="5157517" y="1914660"/>
            <a:ext cx="452489" cy="159888"/>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13" name="テキスト ボックス 12"/>
          <p:cNvSpPr txBox="1"/>
          <p:nvPr/>
        </p:nvSpPr>
        <p:spPr>
          <a:xfrm>
            <a:off x="2271713" y="1076615"/>
            <a:ext cx="1212191" cy="276999"/>
          </a:xfrm>
          <a:prstGeom prst="rect">
            <a:avLst/>
          </a:prstGeom>
          <a:noFill/>
        </p:spPr>
        <p:txBody>
          <a:bodyPr wrap="none" rtlCol="0">
            <a:spAutoFit/>
          </a:bodyPr>
          <a:lstStyle/>
          <a:p>
            <a:r>
              <a:rPr lang="ja-JP" altLang="en-US" sz="1200" b="1" dirty="0" smtClean="0"/>
              <a:t>教師による学習</a:t>
            </a:r>
            <a:endParaRPr kumimoji="1" lang="ja-JP" altLang="en-US" sz="1200" b="1" dirty="0"/>
          </a:p>
        </p:txBody>
      </p:sp>
      <p:sp>
        <p:nvSpPr>
          <p:cNvPr id="14" name="テキスト ボックス 13"/>
          <p:cNvSpPr txBox="1"/>
          <p:nvPr/>
        </p:nvSpPr>
        <p:spPr>
          <a:xfrm>
            <a:off x="4494655" y="1031531"/>
            <a:ext cx="1045479" cy="276999"/>
          </a:xfrm>
          <a:prstGeom prst="rect">
            <a:avLst/>
          </a:prstGeom>
          <a:noFill/>
        </p:spPr>
        <p:txBody>
          <a:bodyPr wrap="none" rtlCol="0">
            <a:spAutoFit/>
          </a:bodyPr>
          <a:lstStyle/>
          <a:p>
            <a:r>
              <a:rPr lang="ja-JP" altLang="en-US" sz="1200" dirty="0" smtClean="0"/>
              <a:t>推論エンジン</a:t>
            </a:r>
            <a:endParaRPr kumimoji="1" lang="ja-JP" altLang="en-US" sz="1200" dirty="0"/>
          </a:p>
        </p:txBody>
      </p:sp>
      <p:sp>
        <p:nvSpPr>
          <p:cNvPr id="15" name="テキスト ボックス 14"/>
          <p:cNvSpPr txBox="1"/>
          <p:nvPr/>
        </p:nvSpPr>
        <p:spPr>
          <a:xfrm>
            <a:off x="160591" y="1532493"/>
            <a:ext cx="1088760" cy="461665"/>
          </a:xfrm>
          <a:prstGeom prst="rect">
            <a:avLst/>
          </a:prstGeom>
          <a:noFill/>
        </p:spPr>
        <p:txBody>
          <a:bodyPr wrap="none" rtlCol="0">
            <a:spAutoFit/>
          </a:bodyPr>
          <a:lstStyle/>
          <a:p>
            <a:pPr algn="ctr"/>
            <a:r>
              <a:rPr lang="ja-JP" altLang="en-US" sz="1200" dirty="0" smtClean="0"/>
              <a:t>テラ ～ ペタ級</a:t>
            </a:r>
            <a:endParaRPr lang="en-US" altLang="ja-JP" sz="1200" dirty="0" smtClean="0"/>
          </a:p>
          <a:p>
            <a:pPr algn="ctr"/>
            <a:r>
              <a:rPr lang="ja-JP" altLang="en-US" sz="1200" dirty="0" smtClean="0"/>
              <a:t>の</a:t>
            </a:r>
            <a:r>
              <a:rPr lang="ja-JP" altLang="en-US" sz="1200" b="1" dirty="0" smtClean="0"/>
              <a:t>元データ</a:t>
            </a:r>
            <a:endParaRPr kumimoji="1" lang="ja-JP" altLang="en-US" sz="1200" b="1" dirty="0"/>
          </a:p>
        </p:txBody>
      </p:sp>
      <p:sp>
        <p:nvSpPr>
          <p:cNvPr id="16" name="テキスト ボックス 15"/>
          <p:cNvSpPr txBox="1"/>
          <p:nvPr/>
        </p:nvSpPr>
        <p:spPr>
          <a:xfrm>
            <a:off x="3719636" y="1837201"/>
            <a:ext cx="922047" cy="461665"/>
          </a:xfrm>
          <a:prstGeom prst="rect">
            <a:avLst/>
          </a:prstGeom>
          <a:noFill/>
        </p:spPr>
        <p:txBody>
          <a:bodyPr wrap="none" rtlCol="0">
            <a:spAutoFit/>
          </a:bodyPr>
          <a:lstStyle/>
          <a:p>
            <a:pPr algn="ctr"/>
            <a:r>
              <a:rPr lang="ja-JP" altLang="en-US" sz="1200" dirty="0" smtClean="0"/>
              <a:t>キロ級の</a:t>
            </a:r>
            <a:endParaRPr lang="en-US" altLang="ja-JP" sz="1200" dirty="0" smtClean="0"/>
          </a:p>
          <a:p>
            <a:pPr algn="ctr"/>
            <a:r>
              <a:rPr kumimoji="1" lang="ja-JP" altLang="en-US" sz="1200" b="1" dirty="0" smtClean="0"/>
              <a:t>推論データ</a:t>
            </a:r>
            <a:endParaRPr kumimoji="1" lang="ja-JP" altLang="en-US" sz="1200" b="1" dirty="0"/>
          </a:p>
        </p:txBody>
      </p:sp>
      <p:sp>
        <p:nvSpPr>
          <p:cNvPr id="17" name="テキスト ボックス 16"/>
          <p:cNvSpPr txBox="1"/>
          <p:nvPr/>
        </p:nvSpPr>
        <p:spPr>
          <a:xfrm>
            <a:off x="5523263" y="1624304"/>
            <a:ext cx="1372492" cy="461665"/>
          </a:xfrm>
          <a:prstGeom prst="rect">
            <a:avLst/>
          </a:prstGeom>
          <a:noFill/>
        </p:spPr>
        <p:txBody>
          <a:bodyPr wrap="none" rtlCol="0">
            <a:spAutoFit/>
          </a:bodyPr>
          <a:lstStyle/>
          <a:p>
            <a:pPr algn="ctr"/>
            <a:r>
              <a:rPr lang="ja-JP" altLang="en-US" sz="1200" dirty="0" smtClean="0"/>
              <a:t>推論処理は</a:t>
            </a:r>
            <a:endParaRPr lang="en-US" altLang="ja-JP" sz="1200" dirty="0" smtClean="0"/>
          </a:p>
          <a:p>
            <a:pPr algn="ctr"/>
            <a:r>
              <a:rPr lang="ja-JP" altLang="en-US" sz="1200" dirty="0" smtClean="0"/>
              <a:t>軽量・リアルタイム</a:t>
            </a:r>
            <a:endParaRPr kumimoji="1" lang="ja-JP" altLang="en-US" sz="1200" dirty="0"/>
          </a:p>
        </p:txBody>
      </p:sp>
    </p:spTree>
    <p:extLst>
      <p:ext uri="{BB962C8B-B14F-4D97-AF65-F5344CB8AC3E}">
        <p14:creationId xmlns:p14="http://schemas.microsoft.com/office/powerpoint/2010/main" val="255918465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93</Words>
  <Application>Microsoft Office PowerPoint</Application>
  <PresentationFormat>ワイド画面</PresentationFormat>
  <Paragraphs>55</Paragraphs>
  <Slides>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vt:i4>
      </vt:variant>
    </vt:vector>
  </HeadingPairs>
  <TitlesOfParts>
    <vt:vector size="8" baseType="lpstr">
      <vt:lpstr>ＭＳ Ｐゴシック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戀川 光央</dc:creator>
  <cp:lastModifiedBy>戀川 光央</cp:lastModifiedBy>
  <cp:revision>3</cp:revision>
  <dcterms:created xsi:type="dcterms:W3CDTF">2018-09-07T06:09:27Z</dcterms:created>
  <dcterms:modified xsi:type="dcterms:W3CDTF">2018-09-07T09:45:52Z</dcterms:modified>
</cp:coreProperties>
</file>