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72" r:id="rId5"/>
    <p:sldId id="277" r:id="rId6"/>
    <p:sldId id="278" r:id="rId7"/>
    <p:sldId id="273" r:id="rId8"/>
    <p:sldId id="271" r:id="rId9"/>
    <p:sldId id="269" r:id="rId10"/>
    <p:sldId id="274" r:id="rId11"/>
    <p:sldId id="260" r:id="rId12"/>
    <p:sldId id="275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874E5"/>
    <a:srgbClr val="FC6E6B"/>
    <a:srgbClr val="D89BC3"/>
    <a:srgbClr val="DA60F2"/>
    <a:srgbClr val="6E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8"/>
    <p:restoredTop sz="96291"/>
  </p:normalViewPr>
  <p:slideViewPr>
    <p:cSldViewPr snapToGrid="0" snapToObjects="1">
      <p:cViewPr varScale="1">
        <p:scale>
          <a:sx n="81" d="100"/>
          <a:sy n="81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E17BB-3BD9-D04A-AE79-90D9362A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295400"/>
            <a:ext cx="8637072" cy="2048329"/>
          </a:xfrm>
        </p:spPr>
        <p:txBody>
          <a:bodyPr>
            <a:normAutofit/>
          </a:bodyPr>
          <a:lstStyle/>
          <a:p>
            <a:r>
              <a:rPr kumimoji="1" lang="ja-JP" altLang="en-US" sz="6000"/>
              <a:t>競プロ講習会</a:t>
            </a:r>
            <a:r>
              <a:rPr lang="ja-JP" altLang="en-US" sz="6000"/>
              <a:t>：</a:t>
            </a:r>
            <a:br>
              <a:rPr lang="en-US" altLang="ja-JP" sz="6000" dirty="0"/>
            </a:br>
            <a:r>
              <a:rPr lang="ja-JP" altLang="en-US" sz="6000"/>
              <a:t>セグメントツリー</a:t>
            </a:r>
            <a:endParaRPr kumimoji="1" lang="ja-JP" altLang="en-US" sz="6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005D33-E27D-A548-BB35-48F12048D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80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E88B66-FB52-E246-B700-CD4ECFAB0CCD}"/>
                  </a:ext>
                </a:extLst>
              </p:cNvPr>
              <p:cNvSpPr txBox="1"/>
              <p:nvPr/>
            </p:nvSpPr>
            <p:spPr>
              <a:xfrm>
                <a:off x="8797637" y="486098"/>
                <a:ext cx="271945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E88B66-FB52-E246-B700-CD4ECFAB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37" y="486098"/>
                <a:ext cx="2719450" cy="584775"/>
              </a:xfrm>
              <a:prstGeom prst="rect">
                <a:avLst/>
              </a:prstGeom>
              <a:blipFill>
                <a:blip r:embed="rId2"/>
                <a:stretch>
                  <a:fillRect t="-10417" b="-29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2341424" y="1245835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7342915" y="1070873"/>
            <a:ext cx="0" cy="4976099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106BD5FB-B7AD-3A4D-80E6-535ACBF3CBAB}"/>
              </a:ext>
            </a:extLst>
          </p:cNvPr>
          <p:cNvSpPr/>
          <p:nvPr/>
        </p:nvSpPr>
        <p:spPr>
          <a:xfrm>
            <a:off x="2042102" y="1293742"/>
            <a:ext cx="8107793" cy="3779283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/>
              <a:t>緑の部分の和が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この区間の総和</a:t>
            </a:r>
            <a:endParaRPr kumimoji="1" lang="en-US" altLang="ja-JP" sz="6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9E7AF5-1051-4643-B56F-C56DC7E94B6F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30247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95ED4C-8DD0-814D-B0EC-FA17D9BBD044}"/>
              </a:ext>
            </a:extLst>
          </p:cNvPr>
          <p:cNvSpPr txBox="1"/>
          <p:nvPr/>
        </p:nvSpPr>
        <p:spPr>
          <a:xfrm>
            <a:off x="901262" y="2875002"/>
            <a:ext cx="10389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/>
              <a:t>インデックス・親子関係</a:t>
            </a:r>
          </a:p>
        </p:txBody>
      </p:sp>
    </p:spTree>
    <p:extLst>
      <p:ext uri="{BB962C8B-B14F-4D97-AF65-F5344CB8AC3E}">
        <p14:creationId xmlns:p14="http://schemas.microsoft.com/office/powerpoint/2010/main" val="118684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591B27-A73D-734A-9936-E36378363B13}"/>
              </a:ext>
            </a:extLst>
          </p:cNvPr>
          <p:cNvSpPr txBox="1"/>
          <p:nvPr/>
        </p:nvSpPr>
        <p:spPr>
          <a:xfrm>
            <a:off x="679180" y="3233646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954E71-CB03-AE43-A1B8-CA5BFD4D928E}"/>
              </a:ext>
            </a:extLst>
          </p:cNvPr>
          <p:cNvSpPr txBox="1"/>
          <p:nvPr/>
        </p:nvSpPr>
        <p:spPr>
          <a:xfrm>
            <a:off x="5864185" y="3230788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911162-CB55-5948-946B-B19FECA5AC69}"/>
              </a:ext>
            </a:extLst>
          </p:cNvPr>
          <p:cNvSpPr txBox="1"/>
          <p:nvPr/>
        </p:nvSpPr>
        <p:spPr>
          <a:xfrm>
            <a:off x="5647582" y="4771520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993819-2E1E-7D44-9EC1-E681250EB171}"/>
              </a:ext>
            </a:extLst>
          </p:cNvPr>
          <p:cNvSpPr txBox="1"/>
          <p:nvPr/>
        </p:nvSpPr>
        <p:spPr>
          <a:xfrm>
            <a:off x="8329231" y="4771519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07B714-3FD4-3F4B-93E0-ACF88901C345}"/>
              </a:ext>
            </a:extLst>
          </p:cNvPr>
          <p:cNvSpPr txBox="1"/>
          <p:nvPr/>
        </p:nvSpPr>
        <p:spPr>
          <a:xfrm>
            <a:off x="3075951" y="4796174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4D2903-2BDE-9D4E-9AAA-44F678E185EB}"/>
              </a:ext>
            </a:extLst>
          </p:cNvPr>
          <p:cNvSpPr txBox="1"/>
          <p:nvPr/>
        </p:nvSpPr>
        <p:spPr>
          <a:xfrm>
            <a:off x="568873" y="4768664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8C88BD4-0C06-7144-9643-C2B1938CE804}"/>
              </a:ext>
            </a:extLst>
          </p:cNvPr>
          <p:cNvSpPr txBox="1"/>
          <p:nvPr/>
        </p:nvSpPr>
        <p:spPr>
          <a:xfrm>
            <a:off x="391885" y="424543"/>
            <a:ext cx="3853543" cy="461665"/>
          </a:xfrm>
          <a:prstGeom prst="rect">
            <a:avLst/>
          </a:prstGeom>
          <a:solidFill>
            <a:srgbClr val="B874E5"/>
          </a:solidFill>
          <a:ln>
            <a:solidFill>
              <a:srgbClr val="B874E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95000"/>
                  </a:schemeClr>
                </a:solidFill>
              </a:rPr>
              <a:t>インデックス・親子関係</a:t>
            </a:r>
          </a:p>
        </p:txBody>
      </p:sp>
    </p:spTree>
    <p:extLst>
      <p:ext uri="{BB962C8B-B14F-4D97-AF65-F5344CB8AC3E}">
        <p14:creationId xmlns:p14="http://schemas.microsoft.com/office/powerpoint/2010/main" val="25361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7" grpId="0"/>
      <p:bldP spid="25" grpId="0"/>
      <p:bldP spid="26" grpId="0"/>
      <p:bldP spid="27" grpId="0"/>
      <p:bldP spid="28" grpId="0"/>
      <p:bldP spid="21" grpId="0"/>
      <p:bldP spid="22" grpId="0"/>
      <p:bldP spid="23" grpId="0"/>
      <p:bldP spid="24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solidFill>
                <a:srgbClr val="6ECCEE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solidFill>
                <a:srgbClr val="FC6E6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solidFill>
                <a:srgbClr val="6ECCEE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solidFill>
                <a:srgbClr val="FC6E6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solidFill>
                <a:srgbClr val="6ECCEE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solidFill>
                <a:srgbClr val="FC6E6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591B27-A73D-734A-9936-E36378363B13}"/>
              </a:ext>
            </a:extLst>
          </p:cNvPr>
          <p:cNvSpPr txBox="1"/>
          <p:nvPr/>
        </p:nvSpPr>
        <p:spPr>
          <a:xfrm>
            <a:off x="679180" y="3233646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3600" dirty="0">
                <a:solidFill>
                  <a:srgbClr val="6ECC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3600">
              <a:solidFill>
                <a:srgbClr val="6ECC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954E71-CB03-AE43-A1B8-CA5BFD4D928E}"/>
              </a:ext>
            </a:extLst>
          </p:cNvPr>
          <p:cNvSpPr txBox="1"/>
          <p:nvPr/>
        </p:nvSpPr>
        <p:spPr>
          <a:xfrm>
            <a:off x="5864185" y="3230788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3600" dirty="0">
                <a:solidFill>
                  <a:srgbClr val="FC6E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solidFill>
                <a:srgbClr val="FC6E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911162-CB55-5948-946B-B19FECA5AC69}"/>
              </a:ext>
            </a:extLst>
          </p:cNvPr>
          <p:cNvSpPr txBox="1"/>
          <p:nvPr/>
        </p:nvSpPr>
        <p:spPr>
          <a:xfrm>
            <a:off x="5647582" y="4771520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1" lang="en-US" altLang="ja-JP" sz="3600" dirty="0">
                <a:solidFill>
                  <a:srgbClr val="6ECC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3600">
              <a:solidFill>
                <a:srgbClr val="6ECC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993819-2E1E-7D44-9EC1-E681250EB171}"/>
              </a:ext>
            </a:extLst>
          </p:cNvPr>
          <p:cNvSpPr txBox="1"/>
          <p:nvPr/>
        </p:nvSpPr>
        <p:spPr>
          <a:xfrm>
            <a:off x="8329231" y="4771519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1" lang="en-US" altLang="ja-JP" sz="3600" dirty="0">
                <a:solidFill>
                  <a:srgbClr val="FC6E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solidFill>
                <a:srgbClr val="FC6E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07B714-3FD4-3F4B-93E0-ACF88901C345}"/>
              </a:ext>
            </a:extLst>
          </p:cNvPr>
          <p:cNvSpPr txBox="1"/>
          <p:nvPr/>
        </p:nvSpPr>
        <p:spPr>
          <a:xfrm>
            <a:off x="3075951" y="4796174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3600" dirty="0">
                <a:solidFill>
                  <a:srgbClr val="FC6E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solidFill>
                <a:srgbClr val="FC6E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4D2903-2BDE-9D4E-9AAA-44F678E185EB}"/>
              </a:ext>
            </a:extLst>
          </p:cNvPr>
          <p:cNvSpPr txBox="1"/>
          <p:nvPr/>
        </p:nvSpPr>
        <p:spPr>
          <a:xfrm>
            <a:off x="568873" y="4768664"/>
            <a:ext cx="896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3600" dirty="0">
                <a:solidFill>
                  <a:srgbClr val="6ECC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3600">
              <a:solidFill>
                <a:srgbClr val="6ECC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43B0D9-38D7-694F-A06B-5D3B996A47BD}"/>
              </a:ext>
            </a:extLst>
          </p:cNvPr>
          <p:cNvSpPr txBox="1"/>
          <p:nvPr/>
        </p:nvSpPr>
        <p:spPr>
          <a:xfrm>
            <a:off x="391885" y="424543"/>
            <a:ext cx="3853543" cy="461665"/>
          </a:xfrm>
          <a:prstGeom prst="rect">
            <a:avLst/>
          </a:prstGeom>
          <a:solidFill>
            <a:srgbClr val="B874E5"/>
          </a:solidFill>
          <a:ln>
            <a:solidFill>
              <a:srgbClr val="B874E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95000"/>
                  </a:schemeClr>
                </a:solidFill>
              </a:rPr>
              <a:t>インデックス・親子関係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D167D-C158-044A-9ABC-73E15688BAB0}"/>
              </a:ext>
            </a:extLst>
          </p:cNvPr>
          <p:cNvSpPr txBox="1">
            <a:spLocks/>
          </p:cNvSpPr>
          <p:nvPr/>
        </p:nvSpPr>
        <p:spPr>
          <a:xfrm>
            <a:off x="5415838" y="255991"/>
            <a:ext cx="2913393" cy="798765"/>
          </a:xfrm>
          <a:prstGeom prst="rect">
            <a:avLst/>
          </a:prstGeom>
          <a:solidFill>
            <a:srgbClr val="6ECCEE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左側の子ノード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7D99F6-8691-A74B-898A-ABD7CCB2A357}"/>
              </a:ext>
            </a:extLst>
          </p:cNvPr>
          <p:cNvSpPr txBox="1">
            <a:spLocks/>
          </p:cNvSpPr>
          <p:nvPr/>
        </p:nvSpPr>
        <p:spPr>
          <a:xfrm>
            <a:off x="8886722" y="255991"/>
            <a:ext cx="2913393" cy="798765"/>
          </a:xfrm>
          <a:prstGeom prst="rect">
            <a:avLst/>
          </a:prstGeom>
          <a:solidFill>
            <a:srgbClr val="FC6E6B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右側の子ノード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CAD63E-CBFB-BA44-986D-0897168C7E9B}"/>
              </a:ext>
            </a:extLst>
          </p:cNvPr>
          <p:cNvSpPr txBox="1"/>
          <p:nvPr/>
        </p:nvSpPr>
        <p:spPr>
          <a:xfrm>
            <a:off x="8254015" y="337770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2026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4954" y="4282183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54" y="4282183"/>
                <a:ext cx="3666786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300" y="4282183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00" y="4282183"/>
                <a:ext cx="3666786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4954" y="1478284"/>
                <a:ext cx="9532132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54" y="1478284"/>
                <a:ext cx="9532132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72511" y="1691322"/>
            <a:ext cx="1206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157655" y="4492045"/>
            <a:ext cx="18216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 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6096000" y="4222018"/>
            <a:ext cx="18006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 2 + 1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69BEB2-E1D1-E245-A420-FE18F47505F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3818347" y="2558284"/>
            <a:ext cx="2932673" cy="172389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784D01E-8EFD-394C-AE7F-1B398C13C2E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751020" y="2558284"/>
            <a:ext cx="2932673" cy="172389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074199-DA56-084D-8D96-BDA9C29AF748}"/>
              </a:ext>
            </a:extLst>
          </p:cNvPr>
          <p:cNvSpPr txBox="1"/>
          <p:nvPr/>
        </p:nvSpPr>
        <p:spPr>
          <a:xfrm>
            <a:off x="4373843" y="2818853"/>
            <a:ext cx="9108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FC420D-557D-6344-B127-76B069148531}"/>
              </a:ext>
            </a:extLst>
          </p:cNvPr>
          <p:cNvSpPr txBox="1"/>
          <p:nvPr/>
        </p:nvSpPr>
        <p:spPr>
          <a:xfrm>
            <a:off x="8128993" y="2818852"/>
            <a:ext cx="15547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2 + 1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7915E6-1BBB-7B48-9BFE-95E5321B0925}"/>
              </a:ext>
            </a:extLst>
          </p:cNvPr>
          <p:cNvSpPr txBox="1"/>
          <p:nvPr/>
        </p:nvSpPr>
        <p:spPr>
          <a:xfrm>
            <a:off x="391885" y="424543"/>
            <a:ext cx="3853543" cy="461665"/>
          </a:xfrm>
          <a:prstGeom prst="rect">
            <a:avLst/>
          </a:prstGeom>
          <a:solidFill>
            <a:srgbClr val="B874E5"/>
          </a:solidFill>
          <a:ln>
            <a:solidFill>
              <a:srgbClr val="B874E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95000"/>
                  </a:schemeClr>
                </a:solidFill>
              </a:rPr>
              <a:t>インデックス・親子関係</a:t>
            </a:r>
          </a:p>
        </p:txBody>
      </p:sp>
    </p:spTree>
    <p:extLst>
      <p:ext uri="{BB962C8B-B14F-4D97-AF65-F5344CB8AC3E}">
        <p14:creationId xmlns:p14="http://schemas.microsoft.com/office/powerpoint/2010/main" val="83142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4954" y="4282183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54" y="4282183"/>
                <a:ext cx="3666786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300" y="4282183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00" y="4282183"/>
                <a:ext cx="3666786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4954" y="1478284"/>
                <a:ext cx="9532132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54" y="1478284"/>
                <a:ext cx="9532132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151561" y="1691322"/>
            <a:ext cx="18277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/ 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EFA0BC7-3162-5B42-BBD6-96A1E8F8A978}"/>
                  </a:ext>
                </a:extLst>
              </p:cNvPr>
              <p:cNvSpPr txBox="1"/>
              <p:nvPr/>
            </p:nvSpPr>
            <p:spPr>
              <a:xfrm>
                <a:off x="157655" y="4492045"/>
                <a:ext cx="1821679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EFA0BC7-3162-5B42-BBD6-96A1E8F8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" y="4492045"/>
                <a:ext cx="1821679" cy="64633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3CA7618-DC0E-8F4D-A34D-5B3FF58AB5D0}"/>
                  </a:ext>
                </a:extLst>
              </p:cNvPr>
              <p:cNvSpPr txBox="1"/>
              <p:nvPr/>
            </p:nvSpPr>
            <p:spPr>
              <a:xfrm>
                <a:off x="6363086" y="4499017"/>
                <a:ext cx="148721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3CA7618-DC0E-8F4D-A34D-5B3FF58AB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86" y="4499017"/>
                <a:ext cx="1487214" cy="646331"/>
              </a:xfrm>
              <a:prstGeom prst="rect">
                <a:avLst/>
              </a:prstGeom>
              <a:blipFill>
                <a:blip r:embed="rId6"/>
                <a:stretch>
                  <a:fillRect l="-5085"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69BEB2-E1D1-E245-A420-FE18F47505F6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3818347" y="2558284"/>
            <a:ext cx="2932673" cy="172389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784D01E-8EFD-394C-AE7F-1B398C13C2E3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6751020" y="2558284"/>
            <a:ext cx="2932673" cy="172389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074199-DA56-084D-8D96-BDA9C29AF748}"/>
              </a:ext>
            </a:extLst>
          </p:cNvPr>
          <p:cNvSpPr txBox="1"/>
          <p:nvPr/>
        </p:nvSpPr>
        <p:spPr>
          <a:xfrm>
            <a:off x="4373843" y="2818853"/>
            <a:ext cx="9108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FC420D-557D-6344-B127-76B069148531}"/>
              </a:ext>
            </a:extLst>
          </p:cNvPr>
          <p:cNvSpPr txBox="1"/>
          <p:nvPr/>
        </p:nvSpPr>
        <p:spPr>
          <a:xfrm>
            <a:off x="8217356" y="2847209"/>
            <a:ext cx="9834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FD0BBD7-775E-5443-BF3B-BCA6D99ADD8E}"/>
              </a:ext>
            </a:extLst>
          </p:cNvPr>
          <p:cNvSpPr txBox="1"/>
          <p:nvPr/>
        </p:nvSpPr>
        <p:spPr>
          <a:xfrm>
            <a:off x="391885" y="424543"/>
            <a:ext cx="3853543" cy="461665"/>
          </a:xfrm>
          <a:prstGeom prst="rect">
            <a:avLst/>
          </a:prstGeom>
          <a:solidFill>
            <a:srgbClr val="B874E5"/>
          </a:solidFill>
          <a:ln>
            <a:solidFill>
              <a:srgbClr val="B874E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95000"/>
                  </a:schemeClr>
                </a:solidFill>
              </a:rPr>
              <a:t>インデックス・親子関係</a:t>
            </a:r>
          </a:p>
        </p:txBody>
      </p:sp>
    </p:spTree>
    <p:extLst>
      <p:ext uri="{BB962C8B-B14F-4D97-AF65-F5344CB8AC3E}">
        <p14:creationId xmlns:p14="http://schemas.microsoft.com/office/powerpoint/2010/main" val="184446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95ED4C-8DD0-814D-B0EC-FA17D9BBD044}"/>
              </a:ext>
            </a:extLst>
          </p:cNvPr>
          <p:cNvSpPr txBox="1"/>
          <p:nvPr/>
        </p:nvSpPr>
        <p:spPr>
          <a:xfrm>
            <a:off x="901262" y="2875002"/>
            <a:ext cx="103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/>
              <a:t>値の更新</a:t>
            </a:r>
          </a:p>
        </p:txBody>
      </p:sp>
    </p:spTree>
    <p:extLst>
      <p:ext uri="{BB962C8B-B14F-4D97-AF65-F5344CB8AC3E}">
        <p14:creationId xmlns:p14="http://schemas.microsoft.com/office/powerpoint/2010/main" val="22327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092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92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6ECCEE"/>
          </a:solidFill>
          <a:ln>
            <a:solidFill>
              <a:srgbClr val="6ECCE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値の更新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BC589C-AF8C-BA41-B077-40A9B3C13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504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BC589C-AF8C-BA41-B077-40A9B3C1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46" y="4579340"/>
                <a:ext cx="1080000" cy="108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413B172-9821-214A-BFCE-EFE59F04690A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7195046" y="4100927"/>
            <a:ext cx="1355439" cy="47841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F1C659E-6F3B-4E48-917C-FA3BB7929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2258" y="3020927"/>
                <a:ext cx="3666786" cy="10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F1C659E-6F3B-4E48-917C-FA3BB7929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258" y="3020927"/>
                <a:ext cx="3666786" cy="108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77E848B-6BA5-5243-9F2E-1D21EFE8CDE4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flipH="1" flipV="1">
            <a:off x="5900635" y="2542514"/>
            <a:ext cx="2695016" cy="47841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4D3D602-ADED-D240-B5BB-D8DC69189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324" y="1464120"/>
                <a:ext cx="8840358" cy="10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4D3D602-ADED-D240-B5BB-D8DC6918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24" y="1464120"/>
                <a:ext cx="8840358" cy="108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吹き出し 30">
                <a:extLst>
                  <a:ext uri="{FF2B5EF4-FFF2-40B4-BE49-F238E27FC236}">
                    <a16:creationId xmlns:a16="http://schemas.microsoft.com/office/drawing/2014/main" id="{6A879500-0F4C-D948-82FA-CD279DB1A530}"/>
                  </a:ext>
                </a:extLst>
              </p:cNvPr>
              <p:cNvSpPr/>
              <p:nvPr/>
            </p:nvSpPr>
            <p:spPr>
              <a:xfrm>
                <a:off x="2042102" y="1293742"/>
                <a:ext cx="8107793" cy="3779283"/>
              </a:xfrm>
              <a:prstGeom prst="wedgeRound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0"/>
                  <a:t>見る配列の数は</a:t>
                </a:r>
                <a:endParaRPr kumimoji="1" lang="en-US" altLang="ja-JP" sz="60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6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kumimoji="1" lang="ja-JP" altLang="en-US" sz="6000" dirty="0"/>
                  <a:t>個</a:t>
                </a:r>
                <a:endParaRPr kumimoji="1" lang="en-US" altLang="ja-JP" sz="6000" dirty="0"/>
              </a:p>
            </p:txBody>
          </p:sp>
        </mc:Choice>
        <mc:Fallback>
          <p:sp>
            <p:nvSpPr>
              <p:cNvPr id="31" name="角丸四角形吹き出し 30">
                <a:extLst>
                  <a:ext uri="{FF2B5EF4-FFF2-40B4-BE49-F238E27FC236}">
                    <a16:creationId xmlns:a16="http://schemas.microsoft.com/office/drawing/2014/main" id="{6A879500-0F4C-D948-82FA-CD279DB1A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02" y="1293742"/>
                <a:ext cx="8107793" cy="3779283"/>
              </a:xfrm>
              <a:prstGeom prst="wedgeRoundRectCallou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0DB450-9977-C644-AF4A-49B1DAC56C57}"/>
                  </a:ext>
                </a:extLst>
              </p:cNvPr>
              <p:cNvSpPr txBox="1"/>
              <p:nvPr/>
            </p:nvSpPr>
            <p:spPr>
              <a:xfrm>
                <a:off x="8273798" y="424543"/>
                <a:ext cx="3752193" cy="58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ja-JP" altLang="en-US" sz="3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ja-JP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に</m:t>
                      </m:r>
                      <m:r>
                        <a:rPr kumimoji="1" lang="ja-JP" altLang="en-US" sz="3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変更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0DB450-9977-C644-AF4A-49B1DAC5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98" y="424543"/>
                <a:ext cx="3752193" cy="585097"/>
              </a:xfrm>
              <a:prstGeom prst="rect">
                <a:avLst/>
              </a:prstGeom>
              <a:blipFill>
                <a:blip r:embed="rId1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95ED4C-8DD0-814D-B0EC-FA17D9BBD044}"/>
              </a:ext>
            </a:extLst>
          </p:cNvPr>
          <p:cNvSpPr txBox="1"/>
          <p:nvPr/>
        </p:nvSpPr>
        <p:spPr>
          <a:xfrm>
            <a:off x="901262" y="2875002"/>
            <a:ext cx="103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/>
              <a:t>区間の参照</a:t>
            </a:r>
          </a:p>
        </p:txBody>
      </p:sp>
    </p:spTree>
    <p:extLst>
      <p:ext uri="{BB962C8B-B14F-4D97-AF65-F5344CB8AC3E}">
        <p14:creationId xmlns:p14="http://schemas.microsoft.com/office/powerpoint/2010/main" val="278556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solidFill>
                <a:srgbClr val="B874E5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99582E-AE68-AF4C-84DA-B145F79A9E7D}"/>
              </a:ext>
            </a:extLst>
          </p:cNvPr>
          <p:cNvCxnSpPr/>
          <p:nvPr/>
        </p:nvCxnSpPr>
        <p:spPr>
          <a:xfrm>
            <a:off x="766913" y="1212478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70DEB1-70BA-C54B-9335-4B6F6255165E}"/>
              </a:ext>
            </a:extLst>
          </p:cNvPr>
          <p:cNvCxnSpPr/>
          <p:nvPr/>
        </p:nvCxnSpPr>
        <p:spPr>
          <a:xfrm>
            <a:off x="10887427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350656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694C56F-955C-5F4F-B82B-A76DF7BA4238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694C56F-955C-5F4F-B82B-A76DF7BA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85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1B874-23EF-9D4E-B9E8-5E21581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rmAutofit/>
          </a:bodyPr>
          <a:lstStyle/>
          <a:p>
            <a:r>
              <a:rPr lang="ja-JP" altLang="en-US" sz="4400"/>
              <a:t>そもそもセグメントツリーとは？</a:t>
            </a:r>
            <a:endParaRPr kumimoji="1" lang="ja-JP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5FE1C4-61F2-CB42-9CF8-218DEC7D7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ja-JP" altLang="en-US" sz="3200"/>
                  <a:t>区間の情報を扱うのに長けたデータ構造</a:t>
                </a:r>
                <a:endParaRPr kumimoji="1" lang="en-US" altLang="ja-JP" sz="3200" dirty="0"/>
              </a:p>
              <a:p>
                <a:pPr>
                  <a:lnSpc>
                    <a:spcPct val="200000"/>
                  </a:lnSpc>
                </a:pPr>
                <a:r>
                  <a:rPr lang="ja-JP" altLang="en-US" sz="3200"/>
                  <a:t>構築は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、更新・参照は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と高速</a:t>
                </a:r>
                <a:endParaRPr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データサイズは必ず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の冪乗である必要がある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5FE1C4-61F2-CB42-9CF8-218DEC7D7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3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solidFill>
                <a:srgbClr val="B874E5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99582E-AE68-AF4C-84DA-B145F79A9E7D}"/>
              </a:ext>
            </a:extLst>
          </p:cNvPr>
          <p:cNvCxnSpPr/>
          <p:nvPr/>
        </p:nvCxnSpPr>
        <p:spPr>
          <a:xfrm>
            <a:off x="766913" y="1212478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70DEB1-70BA-C54B-9335-4B6F6255165E}"/>
              </a:ext>
            </a:extLst>
          </p:cNvPr>
          <p:cNvCxnSpPr/>
          <p:nvPr/>
        </p:nvCxnSpPr>
        <p:spPr>
          <a:xfrm>
            <a:off x="5542917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350656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86BE7E6-B6F4-4943-AE2B-388C282DF336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86BE7E6-B6F4-4943-AE2B-388C282D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37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solidFill>
                <a:srgbClr val="B874E5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99582E-AE68-AF4C-84DA-B145F79A9E7D}"/>
              </a:ext>
            </a:extLst>
          </p:cNvPr>
          <p:cNvCxnSpPr/>
          <p:nvPr/>
        </p:nvCxnSpPr>
        <p:spPr>
          <a:xfrm>
            <a:off x="766913" y="1212478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70DEB1-70BA-C54B-9335-4B6F6255165E}"/>
              </a:ext>
            </a:extLst>
          </p:cNvPr>
          <p:cNvCxnSpPr/>
          <p:nvPr/>
        </p:nvCxnSpPr>
        <p:spPr>
          <a:xfrm>
            <a:off x="2894310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350656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B3ED9A3C-08D7-D14E-BF5E-F2C59819783B}"/>
              </a:ext>
            </a:extLst>
          </p:cNvPr>
          <p:cNvSpPr/>
          <p:nvPr/>
        </p:nvSpPr>
        <p:spPr>
          <a:xfrm>
            <a:off x="1075089" y="1293742"/>
            <a:ext cx="10454779" cy="412411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/>
              <a:t>知りたい区間から完全に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外れた為、使わない</a:t>
            </a:r>
            <a:endParaRPr kumimoji="1" lang="en-US" altLang="ja-JP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E7C64E6-5AF1-C241-BA7D-C32B22ACFC42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E7C64E6-5AF1-C241-BA7D-C32B22AC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solidFill>
                <a:srgbClr val="B874E5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99582E-AE68-AF4C-84DA-B145F79A9E7D}"/>
              </a:ext>
            </a:extLst>
          </p:cNvPr>
          <p:cNvCxnSpPr/>
          <p:nvPr/>
        </p:nvCxnSpPr>
        <p:spPr>
          <a:xfrm>
            <a:off x="3392355" y="1212478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70DEB1-70BA-C54B-9335-4B6F6255165E}"/>
              </a:ext>
            </a:extLst>
          </p:cNvPr>
          <p:cNvCxnSpPr/>
          <p:nvPr/>
        </p:nvCxnSpPr>
        <p:spPr>
          <a:xfrm>
            <a:off x="5542917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193001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F3A2B3A0-EF0B-594A-BCB9-82686C54E3B5}"/>
              </a:ext>
            </a:extLst>
          </p:cNvPr>
          <p:cNvSpPr/>
          <p:nvPr/>
        </p:nvSpPr>
        <p:spPr>
          <a:xfrm>
            <a:off x="1075089" y="1293742"/>
            <a:ext cx="10454779" cy="412411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/>
              <a:t>知りたい区間に完全に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内包されている為、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使う</a:t>
            </a:r>
            <a:endParaRPr kumimoji="1" lang="en-US" altLang="ja-JP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0D36B4-5779-2B4A-BC34-14CEE24800D3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0D36B4-5779-2B4A-BC34-14CEE24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solidFill>
                <a:srgbClr val="B874E5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99582E-AE68-AF4C-84DA-B145F79A9E7D}"/>
              </a:ext>
            </a:extLst>
          </p:cNvPr>
          <p:cNvCxnSpPr/>
          <p:nvPr/>
        </p:nvCxnSpPr>
        <p:spPr>
          <a:xfrm>
            <a:off x="5934399" y="1190660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70DEB1-70BA-C54B-9335-4B6F6255165E}"/>
              </a:ext>
            </a:extLst>
          </p:cNvPr>
          <p:cNvCxnSpPr/>
          <p:nvPr/>
        </p:nvCxnSpPr>
        <p:spPr>
          <a:xfrm>
            <a:off x="10477523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350656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AEC9FFDD-3823-DD48-8A4F-A926669E9147}"/>
              </a:ext>
            </a:extLst>
          </p:cNvPr>
          <p:cNvSpPr/>
          <p:nvPr/>
        </p:nvSpPr>
        <p:spPr>
          <a:xfrm>
            <a:off x="1075089" y="1293742"/>
            <a:ext cx="10454779" cy="412411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/>
              <a:t>知りたい区間に完全に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内包されている為、</a:t>
            </a:r>
            <a:endParaRPr kumimoji="1" lang="en-US" altLang="ja-JP" sz="6000" dirty="0"/>
          </a:p>
          <a:p>
            <a:pPr algn="ctr"/>
            <a:r>
              <a:rPr kumimoji="1" lang="ja-JP" altLang="en-US" sz="6000"/>
              <a:t>使う</a:t>
            </a:r>
            <a:endParaRPr kumimoji="1" lang="en-US" altLang="ja-JP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F9668EA-14A6-6147-BAEF-193A3E8E0B9B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F9668EA-14A6-6147-BAEF-193A3E8E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80CC395-F58E-5640-8553-FE6C091E0099}"/>
              </a:ext>
            </a:extLst>
          </p:cNvPr>
          <p:cNvCxnSpPr/>
          <p:nvPr/>
        </p:nvCxnSpPr>
        <p:spPr>
          <a:xfrm>
            <a:off x="10653197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3BECBB-0DEC-5842-BC7D-9E392C9738E8}"/>
              </a:ext>
            </a:extLst>
          </p:cNvPr>
          <p:cNvCxnSpPr/>
          <p:nvPr/>
        </p:nvCxnSpPr>
        <p:spPr>
          <a:xfrm>
            <a:off x="3350656" y="1212478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00C3551-71B2-4E41-8C49-38C3FE74BF81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[2,4]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00C3551-71B2-4E41-8C49-38C3FE74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9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24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1001355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11173935" y="1214886"/>
            <a:ext cx="0" cy="4976099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341663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466FB89-4339-AE49-9DFA-9D02D869499F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466FB89-4339-AE49-9DFA-9D02D8694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4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1001355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6096000" y="1192352"/>
            <a:ext cx="0" cy="4976099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341663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BB92740-56FE-6441-AD4A-62216951053A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BB92740-56FE-6441-AD4A-622169510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96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1001355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3589282" y="1145054"/>
            <a:ext cx="0" cy="4976099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341663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3C882-9592-9946-A88F-0B3F6DCC4AC7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3C882-9592-9946-A88F-0B3F6DCC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06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1001355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2229632" y="119235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373195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0F0557D-9B69-F146-90DC-3E1CAB2B7E3B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0F0557D-9B69-F146-90DC-3E1CAB2B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5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2409995" y="1190584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3538170" y="119235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247070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E98F1A-EBBA-B540-BA39-E62496F341F4}"/>
              </a:ext>
            </a:extLst>
          </p:cNvPr>
          <p:cNvSpPr txBox="1">
            <a:spLocks noChangeAspect="1"/>
          </p:cNvSpPr>
          <p:nvPr/>
        </p:nvSpPr>
        <p:spPr>
          <a:xfrm>
            <a:off x="2483565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E35654-6691-7E48-B804-57F4AAE91929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E35654-6691-7E48-B804-57F4AAE91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3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41D870-E4C0-2A44-B748-166312B1F37C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1EAA555-55D7-A64A-9D0B-06198BAD7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57697"/>
              </p:ext>
            </p:extLst>
          </p:nvPr>
        </p:nvGraphicFramePr>
        <p:xfrm>
          <a:off x="1615198" y="2103384"/>
          <a:ext cx="8961603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229">
                  <a:extLst>
                    <a:ext uri="{9D8B030D-6E8A-4147-A177-3AD203B41FA5}">
                      <a16:colId xmlns:a16="http://schemas.microsoft.com/office/drawing/2014/main" val="1226689397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3010796109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4095783772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3660153947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2802560161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1145625711"/>
                    </a:ext>
                  </a:extLst>
                </a:gridCol>
                <a:gridCol w="1280229">
                  <a:extLst>
                    <a:ext uri="{9D8B030D-6E8A-4147-A177-3AD203B41FA5}">
                      <a16:colId xmlns:a16="http://schemas.microsoft.com/office/drawing/2014/main" val="160922591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4280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45A961-BD19-E547-B4D4-375065B34D56}"/>
              </a:ext>
            </a:extLst>
          </p:cNvPr>
          <p:cNvSpPr txBox="1"/>
          <p:nvPr/>
        </p:nvSpPr>
        <p:spPr>
          <a:xfrm>
            <a:off x="3096989" y="1487831"/>
            <a:ext cx="88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6ECC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kumimoji="1" lang="ja-JP" altLang="en-US" sz="3200">
              <a:solidFill>
                <a:srgbClr val="6ECC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0FC5CF-8280-0844-9AA3-ECDB472F9EC8}"/>
              </a:ext>
            </a:extLst>
          </p:cNvPr>
          <p:cNvSpPr txBox="1"/>
          <p:nvPr/>
        </p:nvSpPr>
        <p:spPr>
          <a:xfrm>
            <a:off x="6857506" y="1469328"/>
            <a:ext cx="100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FC6E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kumimoji="1" lang="ja-JP" altLang="en-US" sz="3200">
              <a:solidFill>
                <a:srgbClr val="FC6E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FDDEC9-7928-C240-B29B-0B0C9286EF36}"/>
              </a:ext>
            </a:extLst>
          </p:cNvPr>
          <p:cNvGrpSpPr/>
          <p:nvPr/>
        </p:nvGrpSpPr>
        <p:grpSpPr>
          <a:xfrm>
            <a:off x="3537858" y="3473230"/>
            <a:ext cx="3820886" cy="2172716"/>
            <a:chOff x="3537858" y="3473230"/>
            <a:chExt cx="3820886" cy="217271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41D1BDA-982B-5645-A1DB-DE8FE65C8014}"/>
                </a:ext>
              </a:extLst>
            </p:cNvPr>
            <p:cNvGrpSpPr/>
            <p:nvPr/>
          </p:nvGrpSpPr>
          <p:grpSpPr>
            <a:xfrm>
              <a:off x="3537858" y="3473230"/>
              <a:ext cx="3820886" cy="1437983"/>
              <a:chOff x="3537858" y="3473230"/>
              <a:chExt cx="3820886" cy="1437983"/>
            </a:xfrm>
          </p:grpSpPr>
          <p:sp>
            <p:nvSpPr>
              <p:cNvPr id="9" name="左大かっこ 8">
                <a:extLst>
                  <a:ext uri="{FF2B5EF4-FFF2-40B4-BE49-F238E27FC236}">
                    <a16:creationId xmlns:a16="http://schemas.microsoft.com/office/drawing/2014/main" id="{623C2C7E-B9F8-0F45-A7F0-EA92BF66D44B}"/>
                  </a:ext>
                </a:extLst>
              </p:cNvPr>
              <p:cNvSpPr/>
              <p:nvPr/>
            </p:nvSpPr>
            <p:spPr>
              <a:xfrm rot="16200000">
                <a:off x="5051316" y="1959772"/>
                <a:ext cx="793970" cy="3820886"/>
              </a:xfrm>
              <a:prstGeom prst="leftBracket">
                <a:avLst>
                  <a:gd name="adj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B9554342-2923-F345-8DC8-44B6C7D9C33A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5448301" y="4267200"/>
                <a:ext cx="0" cy="6440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3E2DC7D-6E62-D24D-9E34-564177A1E2AD}"/>
                </a:ext>
              </a:extLst>
            </p:cNvPr>
            <p:cNvSpPr txBox="1"/>
            <p:nvPr/>
          </p:nvSpPr>
          <p:spPr>
            <a:xfrm>
              <a:off x="5127438" y="5061171"/>
              <a:ext cx="64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5F31935-F130-B945-8DBE-2C18DB5D72DC}"/>
              </a:ext>
            </a:extLst>
          </p:cNvPr>
          <p:cNvCxnSpPr>
            <a:cxnSpLocks/>
          </p:cNvCxnSpPr>
          <p:nvPr/>
        </p:nvCxnSpPr>
        <p:spPr>
          <a:xfrm>
            <a:off x="2895607" y="1510893"/>
            <a:ext cx="0" cy="2128592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448A3F7-6B61-6445-92B8-36CB57E4A760}"/>
              </a:ext>
            </a:extLst>
          </p:cNvPr>
          <p:cNvCxnSpPr>
            <a:cxnSpLocks/>
          </p:cNvCxnSpPr>
          <p:nvPr/>
        </p:nvCxnSpPr>
        <p:spPr>
          <a:xfrm>
            <a:off x="7994080" y="1510893"/>
            <a:ext cx="0" cy="2128592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角丸四角形吹き出し 16">
            <a:extLst>
              <a:ext uri="{FF2B5EF4-FFF2-40B4-BE49-F238E27FC236}">
                <a16:creationId xmlns:a16="http://schemas.microsoft.com/office/drawing/2014/main" id="{1BDDCF03-619D-E44B-8E9E-6E3B605B2378}"/>
              </a:ext>
            </a:extLst>
          </p:cNvPr>
          <p:cNvSpPr/>
          <p:nvPr/>
        </p:nvSpPr>
        <p:spPr>
          <a:xfrm>
            <a:off x="1828651" y="1549386"/>
            <a:ext cx="8534695" cy="3779283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/>
              <a:t>これを高速に求められるのが</a:t>
            </a:r>
            <a:endParaRPr kumimoji="1" lang="en-US" altLang="ja-JP" sz="4800" dirty="0"/>
          </a:p>
          <a:p>
            <a:pPr algn="ctr"/>
            <a:r>
              <a:rPr kumimoji="1" lang="ja-JP" altLang="en-US" sz="4800"/>
              <a:t>セグメントツリー</a:t>
            </a:r>
          </a:p>
        </p:txBody>
      </p:sp>
    </p:spTree>
    <p:extLst>
      <p:ext uri="{BB962C8B-B14F-4D97-AF65-F5344CB8AC3E}">
        <p14:creationId xmlns:p14="http://schemas.microsoft.com/office/powerpoint/2010/main" val="30517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3560878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6096000" y="112605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247070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E98F1A-EBBA-B540-BA39-E62496F341F4}"/>
              </a:ext>
            </a:extLst>
          </p:cNvPr>
          <p:cNvSpPr txBox="1">
            <a:spLocks noChangeAspect="1"/>
          </p:cNvSpPr>
          <p:nvPr/>
        </p:nvSpPr>
        <p:spPr>
          <a:xfrm>
            <a:off x="2483565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8AE6E2-B86C-3A48-9CF0-3C4C97F06F72}"/>
              </a:ext>
            </a:extLst>
          </p:cNvPr>
          <p:cNvSpPr txBox="1">
            <a:spLocks/>
          </p:cNvSpPr>
          <p:nvPr/>
        </p:nvSpPr>
        <p:spPr>
          <a:xfrm>
            <a:off x="3737353" y="3770112"/>
            <a:ext cx="2153787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DC9BDF3-BEA3-814A-A133-92FB3E9B88D3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DC9BDF3-BEA3-814A-A133-92FB3E9B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6096000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11219793" y="123788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247070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E98F1A-EBBA-B540-BA39-E62496F341F4}"/>
              </a:ext>
            </a:extLst>
          </p:cNvPr>
          <p:cNvSpPr txBox="1">
            <a:spLocks noChangeAspect="1"/>
          </p:cNvSpPr>
          <p:nvPr/>
        </p:nvSpPr>
        <p:spPr>
          <a:xfrm>
            <a:off x="2483565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8AE6E2-B86C-3A48-9CF0-3C4C97F06F72}"/>
              </a:ext>
            </a:extLst>
          </p:cNvPr>
          <p:cNvSpPr txBox="1">
            <a:spLocks/>
          </p:cNvSpPr>
          <p:nvPr/>
        </p:nvSpPr>
        <p:spPr>
          <a:xfrm>
            <a:off x="3737353" y="3770112"/>
            <a:ext cx="2153787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1A5405-E0CF-CC40-A068-32F608FEF0F5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1A5405-E0CF-CC40-A068-32F608FE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77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6096000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8618482" y="123788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247070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349842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E98F1A-EBBA-B540-BA39-E62496F341F4}"/>
              </a:ext>
            </a:extLst>
          </p:cNvPr>
          <p:cNvSpPr txBox="1">
            <a:spLocks noChangeAspect="1"/>
          </p:cNvSpPr>
          <p:nvPr/>
        </p:nvSpPr>
        <p:spPr>
          <a:xfrm>
            <a:off x="2483565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8AE6E2-B86C-3A48-9CF0-3C4C97F06F72}"/>
              </a:ext>
            </a:extLst>
          </p:cNvPr>
          <p:cNvSpPr txBox="1">
            <a:spLocks/>
          </p:cNvSpPr>
          <p:nvPr/>
        </p:nvSpPr>
        <p:spPr>
          <a:xfrm>
            <a:off x="3737353" y="3770112"/>
            <a:ext cx="2153787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5219D7-94F0-4244-9260-1BA53DEF69EF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5219D7-94F0-4244-9260-1BA53DE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5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solidFill>
            <a:srgbClr val="B874E5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A3656B-4B09-8447-9653-1047EB64D18A}"/>
              </a:ext>
            </a:extLst>
          </p:cNvPr>
          <p:cNvCxnSpPr/>
          <p:nvPr/>
        </p:nvCxnSpPr>
        <p:spPr>
          <a:xfrm>
            <a:off x="6096000" y="1192352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0F2487E-1BB0-8E41-AB99-22912ED3304A}"/>
              </a:ext>
            </a:extLst>
          </p:cNvPr>
          <p:cNvCxnSpPr>
            <a:cxnSpLocks/>
          </p:cNvCxnSpPr>
          <p:nvPr/>
        </p:nvCxnSpPr>
        <p:spPr>
          <a:xfrm>
            <a:off x="7249993" y="1237882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5E15D3-2034-CD43-951F-0B33BA9465ED}"/>
              </a:ext>
            </a:extLst>
          </p:cNvPr>
          <p:cNvCxnSpPr/>
          <p:nvPr/>
        </p:nvCxnSpPr>
        <p:spPr>
          <a:xfrm>
            <a:off x="2247070" y="119235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FD531F-A2EF-684A-A4C5-DF9701F35A62}"/>
              </a:ext>
            </a:extLst>
          </p:cNvPr>
          <p:cNvCxnSpPr/>
          <p:nvPr/>
        </p:nvCxnSpPr>
        <p:spPr>
          <a:xfrm>
            <a:off x="7412906" y="1237882"/>
            <a:ext cx="0" cy="47798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AF1E041-735A-194B-9426-46DC10F5F55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FC6E6B"/>
          </a:solidFill>
          <a:ln>
            <a:solidFill>
              <a:srgbClr val="FC6E6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区間の参照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E98F1A-EBBA-B540-BA39-E62496F341F4}"/>
              </a:ext>
            </a:extLst>
          </p:cNvPr>
          <p:cNvSpPr txBox="1">
            <a:spLocks noChangeAspect="1"/>
          </p:cNvSpPr>
          <p:nvPr/>
        </p:nvSpPr>
        <p:spPr>
          <a:xfrm>
            <a:off x="2483565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8AE6E2-B86C-3A48-9CF0-3C4C97F06F72}"/>
              </a:ext>
            </a:extLst>
          </p:cNvPr>
          <p:cNvSpPr txBox="1">
            <a:spLocks/>
          </p:cNvSpPr>
          <p:nvPr/>
        </p:nvSpPr>
        <p:spPr>
          <a:xfrm>
            <a:off x="3737353" y="3770112"/>
            <a:ext cx="2153787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F670B0-74B1-8241-9399-DEF10D6CC299}"/>
              </a:ext>
            </a:extLst>
          </p:cNvPr>
          <p:cNvSpPr txBox="1">
            <a:spLocks noChangeAspect="1"/>
          </p:cNvSpPr>
          <p:nvPr/>
        </p:nvSpPr>
        <p:spPr>
          <a:xfrm>
            <a:off x="6260698" y="4860187"/>
            <a:ext cx="900000" cy="90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54EFEC2-5DEB-C446-A15C-52227F153F12}"/>
                  </a:ext>
                </a:extLst>
              </p:cNvPr>
              <p:cNvSpPr txBox="1"/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[2,5]</m:t>
                      </m:r>
                      <m:r>
                        <a:rPr kumimoji="1" lang="ja-JP" altLang="en-US" sz="36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54EFEC2-5DEB-C446-A15C-52227F15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22" y="357776"/>
                <a:ext cx="3752193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95ED4C-8DD0-814D-B0EC-FA17D9BBD044}"/>
              </a:ext>
            </a:extLst>
          </p:cNvPr>
          <p:cNvSpPr txBox="1"/>
          <p:nvPr/>
        </p:nvSpPr>
        <p:spPr>
          <a:xfrm>
            <a:off x="901262" y="2875002"/>
            <a:ext cx="103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/>
              <a:t>演習タイム</a:t>
            </a:r>
          </a:p>
        </p:txBody>
      </p:sp>
    </p:spTree>
    <p:extLst>
      <p:ext uri="{BB962C8B-B14F-4D97-AF65-F5344CB8AC3E}">
        <p14:creationId xmlns:p14="http://schemas.microsoft.com/office/powerpoint/2010/main" val="2276361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1B874-23EF-9D4E-B9E8-5E21581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応用編：遅延評価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5FE1C4-61F2-CB42-9CF8-218DEC7D7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789235" cy="34506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更新する数が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つではなく、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[left, right]</a:t>
                </a: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の範囲になる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では更新にかかる計算量は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実はこれも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3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でできる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5FE1C4-61F2-CB42-9CF8-218DEC7D7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789235" cy="3450613"/>
              </a:xfrm>
              <a:blipFill>
                <a:blip r:embed="rId2"/>
                <a:stretch>
                  <a:fillRect l="-1425" r="-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0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B5E72-5BA2-5D44-A551-BBAE9B300D26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376682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18B1F9-D658-CA4C-9339-FEFD552D5A48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34093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C7DC46-5CED-034E-A59D-0D9744F5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4579340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A720CC-BA32-6548-83A4-134B744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2" y="4579340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2CACF-8B04-754F-B187-95887EB5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4579340"/>
                <a:ext cx="1080000" cy="1080000"/>
              </a:xfrm>
              <a:prstGeom prst="rect">
                <a:avLst/>
              </a:prstGeom>
              <a:blipFill>
                <a:blip r:embed="rId4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AF4F-E198-A64A-8F16-C178EC02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4" y="4579340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 l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BCEA2F-1FF2-A746-9155-56AF417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3020927"/>
                <a:ext cx="3666786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8BCC8C-A907-ED4A-B715-98D3FDBD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28" y="3020927"/>
                <a:ext cx="3666786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59032-E1F3-5048-AED0-6B6BEF1B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6" y="1462514"/>
                <a:ext cx="8840358" cy="108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A8DF8E-33E4-F248-AABB-7EAE7DDC4B84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BEA68E7C-9C11-664E-AA4D-C0D28C1CD0BE}"/>
              </a:ext>
            </a:extLst>
          </p:cNvPr>
          <p:cNvSpPr/>
          <p:nvPr/>
        </p:nvSpPr>
        <p:spPr>
          <a:xfrm>
            <a:off x="1828651" y="1549386"/>
            <a:ext cx="8534695" cy="3779283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/>
              <a:t>必要な空間計算量は</a:t>
            </a:r>
            <a:endParaRPr kumimoji="1" lang="en-US" altLang="ja-JP" sz="4800" dirty="0"/>
          </a:p>
          <a:p>
            <a:pPr algn="ctr"/>
            <a:r>
              <a:rPr kumimoji="1" lang="en-US" altLang="ja-JP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* 2 - 1</a:t>
            </a:r>
            <a:endParaRPr kumimoji="1" lang="ja-JP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480456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A720CC-BA32-6548-83A4-134B744A403C}"/>
              </a:ext>
            </a:extLst>
          </p:cNvPr>
          <p:cNvSpPr txBox="1">
            <a:spLocks noChangeAspect="1"/>
          </p:cNvSpPr>
          <p:nvPr/>
        </p:nvSpPr>
        <p:spPr>
          <a:xfrm>
            <a:off x="4067242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92CACF-8B04-754F-B187-95887EB5FD37}"/>
              </a:ext>
            </a:extLst>
          </p:cNvPr>
          <p:cNvSpPr txBox="1">
            <a:spLocks noChangeAspect="1"/>
          </p:cNvSpPr>
          <p:nvPr/>
        </p:nvSpPr>
        <p:spPr>
          <a:xfrm>
            <a:off x="6654028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B51AF4F-E198-A64A-8F16-C178EC024004}"/>
              </a:ext>
            </a:extLst>
          </p:cNvPr>
          <p:cNvSpPr txBox="1">
            <a:spLocks noChangeAspect="1"/>
          </p:cNvSpPr>
          <p:nvPr/>
        </p:nvSpPr>
        <p:spPr>
          <a:xfrm>
            <a:off x="9240814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BCEA2F-1FF2-A746-9155-56AF417791F9}"/>
              </a:ext>
            </a:extLst>
          </p:cNvPr>
          <p:cNvSpPr txBox="1">
            <a:spLocks/>
          </p:cNvSpPr>
          <p:nvPr/>
        </p:nvSpPr>
        <p:spPr>
          <a:xfrm>
            <a:off x="1480456" y="3020927"/>
            <a:ext cx="3666786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8BCC8C-A907-ED4A-B715-98D3FDBD1D4E}"/>
              </a:ext>
            </a:extLst>
          </p:cNvPr>
          <p:cNvSpPr txBox="1">
            <a:spLocks/>
          </p:cNvSpPr>
          <p:nvPr/>
        </p:nvSpPr>
        <p:spPr>
          <a:xfrm>
            <a:off x="6654028" y="3020927"/>
            <a:ext cx="3666786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C59032-E1F3-5048-AED0-6B6BEF1B9A1D}"/>
              </a:ext>
            </a:extLst>
          </p:cNvPr>
          <p:cNvSpPr txBox="1">
            <a:spLocks/>
          </p:cNvSpPr>
          <p:nvPr/>
        </p:nvSpPr>
        <p:spPr>
          <a:xfrm>
            <a:off x="1480456" y="1462514"/>
            <a:ext cx="8840358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C3FE9-F697-184C-9380-769991D7FDC9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2354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88B66-FB52-E246-B700-CD4ECFAB0CCD}"/>
              </a:ext>
            </a:extLst>
          </p:cNvPr>
          <p:cNvSpPr txBox="1"/>
          <p:nvPr/>
        </p:nvSpPr>
        <p:spPr>
          <a:xfrm>
            <a:off x="9350829" y="486098"/>
            <a:ext cx="21662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</a:t>
            </a:r>
            <a:endParaRPr kumimoji="1" lang="ja-JP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480456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A720CC-BA32-6548-83A4-134B744A403C}"/>
              </a:ext>
            </a:extLst>
          </p:cNvPr>
          <p:cNvSpPr txBox="1">
            <a:spLocks noChangeAspect="1"/>
          </p:cNvSpPr>
          <p:nvPr/>
        </p:nvSpPr>
        <p:spPr>
          <a:xfrm>
            <a:off x="4067242" y="4579340"/>
            <a:ext cx="1080000" cy="108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92CACF-8B04-754F-B187-95887EB5FD37}"/>
              </a:ext>
            </a:extLst>
          </p:cNvPr>
          <p:cNvSpPr txBox="1">
            <a:spLocks noChangeAspect="1"/>
          </p:cNvSpPr>
          <p:nvPr/>
        </p:nvSpPr>
        <p:spPr>
          <a:xfrm>
            <a:off x="6654028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B51AF4F-E198-A64A-8F16-C178EC024004}"/>
              </a:ext>
            </a:extLst>
          </p:cNvPr>
          <p:cNvSpPr txBox="1">
            <a:spLocks noChangeAspect="1"/>
          </p:cNvSpPr>
          <p:nvPr/>
        </p:nvSpPr>
        <p:spPr>
          <a:xfrm>
            <a:off x="9240814" y="457934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BCEA2F-1FF2-A746-9155-56AF417791F9}"/>
              </a:ext>
            </a:extLst>
          </p:cNvPr>
          <p:cNvSpPr txBox="1">
            <a:spLocks/>
          </p:cNvSpPr>
          <p:nvPr/>
        </p:nvSpPr>
        <p:spPr>
          <a:xfrm>
            <a:off x="1480456" y="3020927"/>
            <a:ext cx="3666786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8BCC8C-A907-ED4A-B715-98D3FDBD1D4E}"/>
              </a:ext>
            </a:extLst>
          </p:cNvPr>
          <p:cNvSpPr txBox="1">
            <a:spLocks/>
          </p:cNvSpPr>
          <p:nvPr/>
        </p:nvSpPr>
        <p:spPr>
          <a:xfrm>
            <a:off x="6654028" y="3020927"/>
            <a:ext cx="3666786" cy="108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C59032-E1F3-5048-AED0-6B6BEF1B9A1D}"/>
              </a:ext>
            </a:extLst>
          </p:cNvPr>
          <p:cNvSpPr txBox="1">
            <a:spLocks/>
          </p:cNvSpPr>
          <p:nvPr/>
        </p:nvSpPr>
        <p:spPr>
          <a:xfrm>
            <a:off x="1480456" y="1462514"/>
            <a:ext cx="8840358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9A89F-A3C0-AC4D-9588-0A399935D2A1}"/>
              </a:ext>
            </a:extLst>
          </p:cNvPr>
          <p:cNvSpPr txBox="1"/>
          <p:nvPr/>
        </p:nvSpPr>
        <p:spPr>
          <a:xfrm>
            <a:off x="766913" y="1675552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FA0BC7-3162-5B42-BBD6-96A1E8F8A978}"/>
              </a:ext>
            </a:extLst>
          </p:cNvPr>
          <p:cNvSpPr txBox="1"/>
          <p:nvPr/>
        </p:nvSpPr>
        <p:spPr>
          <a:xfrm>
            <a:off x="766913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CA7618-DC0E-8F4D-A34D-5B3FF58AB5D0}"/>
              </a:ext>
            </a:extLst>
          </p:cNvPr>
          <p:cNvSpPr txBox="1"/>
          <p:nvPr/>
        </p:nvSpPr>
        <p:spPr>
          <a:xfrm>
            <a:off x="5948518" y="3230789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F89E8-008D-D646-A865-F838029D2B4F}"/>
              </a:ext>
            </a:extLst>
          </p:cNvPr>
          <p:cNvSpPr txBox="1"/>
          <p:nvPr/>
        </p:nvSpPr>
        <p:spPr>
          <a:xfrm>
            <a:off x="76691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85781B-AD46-B64E-8A7C-2ABB91CE7755}"/>
              </a:ext>
            </a:extLst>
          </p:cNvPr>
          <p:cNvSpPr txBox="1"/>
          <p:nvPr/>
        </p:nvSpPr>
        <p:spPr>
          <a:xfrm>
            <a:off x="3350656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AC5124-FED5-3E41-AA2A-FD8F48F71CC8}"/>
              </a:ext>
            </a:extLst>
          </p:cNvPr>
          <p:cNvSpPr txBox="1"/>
          <p:nvPr/>
        </p:nvSpPr>
        <p:spPr>
          <a:xfrm>
            <a:off x="5934399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B8FF66-C114-B641-B708-77FDE776B340}"/>
              </a:ext>
            </a:extLst>
          </p:cNvPr>
          <p:cNvSpPr txBox="1"/>
          <p:nvPr/>
        </p:nvSpPr>
        <p:spPr>
          <a:xfrm>
            <a:off x="8518143" y="4771521"/>
            <a:ext cx="707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028C69-2A83-6442-B7B4-2BA8DEC5B7CF}"/>
              </a:ext>
            </a:extLst>
          </p:cNvPr>
          <p:cNvCxnSpPr/>
          <p:nvPr/>
        </p:nvCxnSpPr>
        <p:spPr>
          <a:xfrm>
            <a:off x="3408225" y="1260764"/>
            <a:ext cx="0" cy="4779818"/>
          </a:xfrm>
          <a:prstGeom prst="line">
            <a:avLst/>
          </a:prstGeom>
          <a:ln w="76200">
            <a:solidFill>
              <a:srgbClr val="6ECCE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668CB45-2380-CA40-B5D4-CE97DD32EB3E}"/>
              </a:ext>
            </a:extLst>
          </p:cNvPr>
          <p:cNvCxnSpPr/>
          <p:nvPr/>
        </p:nvCxnSpPr>
        <p:spPr>
          <a:xfrm>
            <a:off x="10737279" y="1212478"/>
            <a:ext cx="0" cy="4779818"/>
          </a:xfrm>
          <a:prstGeom prst="line">
            <a:avLst/>
          </a:prstGeom>
          <a:ln w="76200">
            <a:solidFill>
              <a:srgbClr val="FC6E6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1B03BE-2EF5-EC47-BCD2-5749D3977B1A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418721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E88B66-FB52-E246-B700-CD4ECFAB0CCD}"/>
                  </a:ext>
                </a:extLst>
              </p:cNvPr>
              <p:cNvSpPr txBox="1"/>
              <p:nvPr/>
            </p:nvSpPr>
            <p:spPr>
              <a:xfrm>
                <a:off x="8797637" y="486098"/>
                <a:ext cx="271945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E88B66-FB52-E246-B700-CD4ECFAB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37" y="486098"/>
                <a:ext cx="2719450" cy="584775"/>
              </a:xfrm>
              <a:prstGeom prst="rect">
                <a:avLst/>
              </a:prstGeom>
              <a:blipFill>
                <a:blip r:embed="rId2"/>
                <a:stretch>
                  <a:fillRect t="-10417" b="-29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C7DC46-5CED-034E-A59D-0D9744F537A4}"/>
              </a:ext>
            </a:extLst>
          </p:cNvPr>
          <p:cNvSpPr txBox="1">
            <a:spLocks noChangeAspect="1"/>
          </p:cNvSpPr>
          <p:nvPr/>
        </p:nvSpPr>
        <p:spPr>
          <a:xfrm>
            <a:off x="1235036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C9CC7-C1C5-E742-AB80-DAC4EF307463}"/>
              </a:ext>
            </a:extLst>
          </p:cNvPr>
          <p:cNvSpPr txBox="1">
            <a:spLocks noChangeAspect="1"/>
          </p:cNvSpPr>
          <p:nvPr/>
        </p:nvSpPr>
        <p:spPr>
          <a:xfrm>
            <a:off x="2488825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CB70DC-480E-2643-860B-770000D7CCAC}"/>
              </a:ext>
            </a:extLst>
          </p:cNvPr>
          <p:cNvSpPr txBox="1">
            <a:spLocks noChangeAspect="1"/>
          </p:cNvSpPr>
          <p:nvPr/>
        </p:nvSpPr>
        <p:spPr>
          <a:xfrm>
            <a:off x="3742614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A9895E-4343-094D-9E86-856F6EBCD705}"/>
              </a:ext>
            </a:extLst>
          </p:cNvPr>
          <p:cNvSpPr txBox="1">
            <a:spLocks noChangeAspect="1"/>
          </p:cNvSpPr>
          <p:nvPr/>
        </p:nvSpPr>
        <p:spPr>
          <a:xfrm>
            <a:off x="4996403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340675-B0F2-7744-912F-9D1D28DEBB06}"/>
              </a:ext>
            </a:extLst>
          </p:cNvPr>
          <p:cNvSpPr txBox="1">
            <a:spLocks noChangeAspect="1"/>
          </p:cNvSpPr>
          <p:nvPr/>
        </p:nvSpPr>
        <p:spPr>
          <a:xfrm>
            <a:off x="625019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17FB9-9B7F-F545-86CB-5AD87D50B80A}"/>
              </a:ext>
            </a:extLst>
          </p:cNvPr>
          <p:cNvSpPr txBox="1">
            <a:spLocks noChangeAspect="1"/>
          </p:cNvSpPr>
          <p:nvPr/>
        </p:nvSpPr>
        <p:spPr>
          <a:xfrm>
            <a:off x="7503981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D17B68-0D9C-A942-B739-84A9100681BF}"/>
              </a:ext>
            </a:extLst>
          </p:cNvPr>
          <p:cNvSpPr txBox="1">
            <a:spLocks noChangeAspect="1"/>
          </p:cNvSpPr>
          <p:nvPr/>
        </p:nvSpPr>
        <p:spPr>
          <a:xfrm>
            <a:off x="8757770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3ADBD52-D316-A04A-8969-18DCE7854B9F}"/>
              </a:ext>
            </a:extLst>
          </p:cNvPr>
          <p:cNvSpPr txBox="1">
            <a:spLocks noChangeAspect="1"/>
          </p:cNvSpPr>
          <p:nvPr/>
        </p:nvSpPr>
        <p:spPr>
          <a:xfrm>
            <a:off x="10011562" y="486544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E47014-CB81-974A-95FB-37E23FE07A3C}"/>
              </a:ext>
            </a:extLst>
          </p:cNvPr>
          <p:cNvSpPr txBox="1">
            <a:spLocks/>
          </p:cNvSpPr>
          <p:nvPr/>
        </p:nvSpPr>
        <p:spPr>
          <a:xfrm>
            <a:off x="1235037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6DF498-25E7-AF49-B634-95E045FA3B4F}"/>
              </a:ext>
            </a:extLst>
          </p:cNvPr>
          <p:cNvSpPr txBox="1">
            <a:spLocks/>
          </p:cNvSpPr>
          <p:nvPr/>
        </p:nvSpPr>
        <p:spPr>
          <a:xfrm>
            <a:off x="3742613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95A6B7-11FB-5845-9479-DE7F1C3F14EA}"/>
              </a:ext>
            </a:extLst>
          </p:cNvPr>
          <p:cNvSpPr txBox="1"/>
          <p:nvPr/>
        </p:nvSpPr>
        <p:spPr>
          <a:xfrm>
            <a:off x="8757773" y="3775372"/>
            <a:ext cx="215378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C03F2-5BB0-FB43-8DA3-42A5D25E401E}"/>
              </a:ext>
            </a:extLst>
          </p:cNvPr>
          <p:cNvSpPr txBox="1"/>
          <p:nvPr/>
        </p:nvSpPr>
        <p:spPr>
          <a:xfrm>
            <a:off x="6250188" y="3775372"/>
            <a:ext cx="2153787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C2C837-65C1-3D47-AAB7-6F1E519BF5E1}"/>
              </a:ext>
            </a:extLst>
          </p:cNvPr>
          <p:cNvSpPr txBox="1"/>
          <p:nvPr/>
        </p:nvSpPr>
        <p:spPr>
          <a:xfrm>
            <a:off x="1254634" y="2685297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8DC359-79EB-9B4C-82FB-33A12E23741C}"/>
              </a:ext>
            </a:extLst>
          </p:cNvPr>
          <p:cNvSpPr txBox="1"/>
          <p:nvPr/>
        </p:nvSpPr>
        <p:spPr>
          <a:xfrm>
            <a:off x="6250195" y="2682261"/>
            <a:ext cx="4661366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C053B3-74E8-4445-A94A-B31FED1F3024}"/>
              </a:ext>
            </a:extLst>
          </p:cNvPr>
          <p:cNvSpPr txBox="1"/>
          <p:nvPr/>
        </p:nvSpPr>
        <p:spPr>
          <a:xfrm>
            <a:off x="1235036" y="1589150"/>
            <a:ext cx="9676525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A97B3-F058-FC4F-84C9-00E937986DD0}"/>
              </a:ext>
            </a:extLst>
          </p:cNvPr>
          <p:cNvSpPr txBox="1"/>
          <p:nvPr/>
        </p:nvSpPr>
        <p:spPr>
          <a:xfrm>
            <a:off x="391885" y="424543"/>
            <a:ext cx="3853543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chemeClr val="bg1">
                    <a:lumMod val="95000"/>
                  </a:schemeClr>
                </a:solidFill>
              </a:rPr>
              <a:t>セグ木の概要</a:t>
            </a:r>
          </a:p>
        </p:txBody>
      </p:sp>
    </p:spTree>
    <p:extLst>
      <p:ext uri="{BB962C8B-B14F-4D97-AF65-F5344CB8AC3E}">
        <p14:creationId xmlns:p14="http://schemas.microsoft.com/office/powerpoint/2010/main" val="306291697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1881</TotalTime>
  <Words>974</Words>
  <Application>Microsoft Macintosh PowerPoint</Application>
  <PresentationFormat>ワイド画面</PresentationFormat>
  <Paragraphs>483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Gill Sans MT</vt:lpstr>
      <vt:lpstr>Times New Roman</vt:lpstr>
      <vt:lpstr>ギャラリー</vt:lpstr>
      <vt:lpstr>競プロ講習会： セグメントツリー</vt:lpstr>
      <vt:lpstr>そもそもセグメントツリーとは？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応用編：遅延評価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非再帰セグメントツリー ってなんすか</dc:title>
  <dc:creator>晃輔 藤田</dc:creator>
  <cp:lastModifiedBy>晃輔 藤田</cp:lastModifiedBy>
  <cp:revision>129</cp:revision>
  <dcterms:created xsi:type="dcterms:W3CDTF">2020-12-15T02:54:32Z</dcterms:created>
  <dcterms:modified xsi:type="dcterms:W3CDTF">2020-12-22T16:04:08Z</dcterms:modified>
</cp:coreProperties>
</file>