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D4"/>
    <a:srgbClr val="E0488D"/>
    <a:srgbClr val="00EEC4"/>
    <a:srgbClr val="98EB55"/>
    <a:srgbClr val="00EFC9"/>
    <a:srgbClr val="FF0130"/>
    <a:srgbClr val="FF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1E37E-550E-F34E-9327-7A4EC124E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cap="none" dirty="0" err="1"/>
              <a:t>imos</a:t>
            </a:r>
            <a:r>
              <a:rPr kumimoji="1" lang="ja-JP" altLang="en-US" sz="8000" cap="none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422235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cap="none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B4D3CE-DA94-3D4B-B757-C4CDEB3D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27243"/>
            <a:ext cx="9786693" cy="42080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/>
              <a:t>ABC014-C	</a:t>
            </a:r>
            <a:r>
              <a:rPr kumimoji="1" lang="en-US" altLang="ja-JP" sz="3600" dirty="0" err="1"/>
              <a:t>AtColor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en-US" altLang="ja-JP" sz="3600" dirty="0"/>
              <a:t>ABC035-C	</a:t>
            </a:r>
            <a:r>
              <a:rPr kumimoji="1" lang="ja-JP" altLang="en-US" sz="3600"/>
              <a:t>オセロ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en-US" altLang="ja-JP" sz="3600" dirty="0"/>
              <a:t>ABC127-C	Prison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46165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cap="none"/>
              <a:t>おまけ：２次元</a:t>
            </a:r>
            <a:r>
              <a:rPr kumimoji="1" lang="en-US" altLang="ja-JP" sz="5400" cap="none" dirty="0" err="1"/>
              <a:t>imos</a:t>
            </a:r>
            <a:r>
              <a:rPr kumimoji="1" lang="ja-JP" altLang="en-US" sz="5400" cap="none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B4D3CE-DA94-3D4B-B757-C4CDEB3D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243"/>
            <a:ext cx="9771944" cy="4208087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２次元累積和があるように、２次元</a:t>
            </a:r>
            <a:r>
              <a:rPr kumimoji="1" lang="en-US" altLang="ja-JP" sz="3600" dirty="0" err="1"/>
              <a:t>imos</a:t>
            </a:r>
            <a:r>
              <a:rPr kumimoji="1" lang="ja-JP" altLang="en-US" sz="3600"/>
              <a:t>法もできるらしい</a:t>
            </a:r>
            <a:endParaRPr kumimoji="1" lang="en-US" altLang="ja-JP" sz="3600" dirty="0"/>
          </a:p>
          <a:p>
            <a:r>
              <a:rPr lang="ja-JP" altLang="en-US" sz="3600"/>
              <a:t>というか高次高次元に拡張できるらしい（よくわからないね）</a:t>
            </a:r>
            <a:endParaRPr lang="en-US" altLang="ja-JP" sz="3600" dirty="0"/>
          </a:p>
          <a:p>
            <a:r>
              <a:rPr kumimoji="1" lang="ja-JP" altLang="en-US" sz="3600"/>
              <a:t>この</a:t>
            </a:r>
            <a:r>
              <a:rPr kumimoji="1" lang="en-US" altLang="ja-JP" sz="3600" dirty="0"/>
              <a:t>LT</a:t>
            </a:r>
            <a:r>
              <a:rPr kumimoji="1" lang="ja-JP" altLang="en-US" sz="3600"/>
              <a:t>書くために調べて知った</a:t>
            </a:r>
          </a:p>
        </p:txBody>
      </p:sp>
    </p:spTree>
    <p:extLst>
      <p:ext uri="{BB962C8B-B14F-4D97-AF65-F5344CB8AC3E}">
        <p14:creationId xmlns:p14="http://schemas.microsoft.com/office/powerpoint/2010/main" val="23812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cap="none"/>
              <a:t>具体的なやり方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8" y="1927243"/>
                <a:ext cx="10332383" cy="420808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sz="360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600"/>
                  <a:t>から座標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長方形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3600" i="1" smtClean="0">
                        <a:latin typeface="Cambria Math" panose="02040503050406030204" pitchFamily="18" charset="0"/>
                      </a:rPr>
                      <m:t>領域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に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を足したいとする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6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、</a:t>
                </a:r>
                <a:r>
                  <a:rPr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60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、</a:t>
                </a:r>
                <a:r>
                  <a:rPr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ja-JP" altLang="en-US" sz="3600"/>
                  <a:t>を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3600"/>
                  <a:t>、</a:t>
                </a:r>
                <a:r>
                  <a:rPr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ja-JP" altLang="en-US" sz="3600"/>
                  <a:t>を</a:t>
                </a:r>
                <a14:m>
                  <m:oMath xmlns:m="http://schemas.openxmlformats.org/officeDocument/2006/math">
                    <m:r>
                      <a:rPr lang="en-US" altLang="ja-JP" sz="3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して２次元累積和をするとうまくいくらしい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1927243"/>
                <a:ext cx="10332383" cy="4208087"/>
              </a:xfrm>
              <a:blipFill>
                <a:blip r:embed="rId2"/>
                <a:stretch>
                  <a:fillRect l="-1472" t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88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直方体 83">
            <a:extLst>
              <a:ext uri="{FF2B5EF4-FFF2-40B4-BE49-F238E27FC236}">
                <a16:creationId xmlns:a16="http://schemas.microsoft.com/office/drawing/2014/main" id="{1293BA9F-1E39-F440-9DC4-73E92665D5D1}"/>
              </a:ext>
            </a:extLst>
          </p:cNvPr>
          <p:cNvSpPr/>
          <p:nvPr/>
        </p:nvSpPr>
        <p:spPr>
          <a:xfrm>
            <a:off x="3369658" y="4056968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直方体 82">
            <a:extLst>
              <a:ext uri="{FF2B5EF4-FFF2-40B4-BE49-F238E27FC236}">
                <a16:creationId xmlns:a16="http://schemas.microsoft.com/office/drawing/2014/main" id="{CBBE8691-60F0-8F44-BE72-D50D69CA2278}"/>
              </a:ext>
            </a:extLst>
          </p:cNvPr>
          <p:cNvSpPr/>
          <p:nvPr/>
        </p:nvSpPr>
        <p:spPr>
          <a:xfrm>
            <a:off x="7540557" y="2912129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２次元</a:t>
            </a:r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8CB86B-3353-BF40-9009-2811E747AD67}"/>
              </a:ext>
            </a:extLst>
          </p:cNvPr>
          <p:cNvCxnSpPr>
            <a:cxnSpLocks/>
          </p:cNvCxnSpPr>
          <p:nvPr/>
        </p:nvCxnSpPr>
        <p:spPr>
          <a:xfrm flipV="1">
            <a:off x="4807973" y="736822"/>
            <a:ext cx="0" cy="216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252026-FEEE-1043-B816-B064457953A5}"/>
              </a:ext>
            </a:extLst>
          </p:cNvPr>
          <p:cNvCxnSpPr>
            <a:cxnSpLocks/>
          </p:cNvCxnSpPr>
          <p:nvPr/>
        </p:nvCxnSpPr>
        <p:spPr>
          <a:xfrm flipV="1">
            <a:off x="4807973" y="2905433"/>
            <a:ext cx="4911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C62330-64EF-4C46-8A4B-4731A7AA4805}"/>
              </a:ext>
            </a:extLst>
          </p:cNvPr>
          <p:cNvCxnSpPr>
            <a:cxnSpLocks/>
          </p:cNvCxnSpPr>
          <p:nvPr/>
        </p:nvCxnSpPr>
        <p:spPr>
          <a:xfrm flipH="1">
            <a:off x="2346272" y="2905433"/>
            <a:ext cx="2461701" cy="2453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4576C42-D492-594D-95AD-618CB8ACD6DD}"/>
              </a:ext>
            </a:extLst>
          </p:cNvPr>
          <p:cNvCxnSpPr>
            <a:cxnSpLocks/>
          </p:cNvCxnSpPr>
          <p:nvPr/>
        </p:nvCxnSpPr>
        <p:spPr>
          <a:xfrm flipV="1">
            <a:off x="4812888" y="2905433"/>
            <a:ext cx="0" cy="21686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131D37-A49E-A447-AB8D-4AF022DA7193}"/>
              </a:ext>
            </a:extLst>
          </p:cNvPr>
          <p:cNvCxnSpPr>
            <a:cxnSpLocks/>
          </p:cNvCxnSpPr>
          <p:nvPr/>
        </p:nvCxnSpPr>
        <p:spPr>
          <a:xfrm flipV="1">
            <a:off x="4504064" y="319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745B71B-0059-B440-9EFE-7C256BF1463F}"/>
              </a:ext>
            </a:extLst>
          </p:cNvPr>
          <p:cNvCxnSpPr>
            <a:cxnSpLocks/>
          </p:cNvCxnSpPr>
          <p:nvPr/>
        </p:nvCxnSpPr>
        <p:spPr>
          <a:xfrm flipV="1">
            <a:off x="4261469" y="348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CD4C803-1AE2-6B4C-BEF7-48DC2B630715}"/>
              </a:ext>
            </a:extLst>
          </p:cNvPr>
          <p:cNvCxnSpPr>
            <a:cxnSpLocks/>
          </p:cNvCxnSpPr>
          <p:nvPr/>
        </p:nvCxnSpPr>
        <p:spPr>
          <a:xfrm flipV="1">
            <a:off x="3909419" y="3769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65E09B-FC12-954D-BBE3-CB02E1793DC7}"/>
              </a:ext>
            </a:extLst>
          </p:cNvPr>
          <p:cNvCxnSpPr>
            <a:cxnSpLocks/>
          </p:cNvCxnSpPr>
          <p:nvPr/>
        </p:nvCxnSpPr>
        <p:spPr>
          <a:xfrm flipV="1">
            <a:off x="3669892" y="4057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B3DD08D-F11D-CD47-9E0A-29082966C3B2}"/>
              </a:ext>
            </a:extLst>
          </p:cNvPr>
          <p:cNvCxnSpPr>
            <a:cxnSpLocks/>
          </p:cNvCxnSpPr>
          <p:nvPr/>
        </p:nvCxnSpPr>
        <p:spPr>
          <a:xfrm flipV="1">
            <a:off x="3383706" y="4345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直方体 70">
            <a:extLst>
              <a:ext uri="{FF2B5EF4-FFF2-40B4-BE49-F238E27FC236}">
                <a16:creationId xmlns:a16="http://schemas.microsoft.com/office/drawing/2014/main" id="{D90AD192-6B68-9642-B1CB-FBE0A7152408}"/>
              </a:ext>
            </a:extLst>
          </p:cNvPr>
          <p:cNvSpPr/>
          <p:nvPr/>
        </p:nvSpPr>
        <p:spPr>
          <a:xfrm>
            <a:off x="4537083" y="1713173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8AE5467-C968-554B-AD5C-A8C80AB9D769}"/>
              </a:ext>
            </a:extLst>
          </p:cNvPr>
          <p:cNvCxnSpPr>
            <a:cxnSpLocks/>
          </p:cNvCxnSpPr>
          <p:nvPr/>
        </p:nvCxnSpPr>
        <p:spPr>
          <a:xfrm flipH="1">
            <a:off x="3102751" y="2905431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71DD6C-2ADD-D349-B848-E09F5B605DD9}"/>
              </a:ext>
            </a:extLst>
          </p:cNvPr>
          <p:cNvCxnSpPr>
            <a:cxnSpLocks/>
          </p:cNvCxnSpPr>
          <p:nvPr/>
        </p:nvCxnSpPr>
        <p:spPr>
          <a:xfrm flipH="1">
            <a:off x="3859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2302F68-B42C-C045-8D50-CC6310485BBE}"/>
              </a:ext>
            </a:extLst>
          </p:cNvPr>
          <p:cNvCxnSpPr>
            <a:cxnSpLocks/>
          </p:cNvCxnSpPr>
          <p:nvPr/>
        </p:nvCxnSpPr>
        <p:spPr>
          <a:xfrm flipH="1">
            <a:off x="4615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BB7A2D-58AD-154D-9BA9-F39DD2683013}"/>
              </a:ext>
            </a:extLst>
          </p:cNvPr>
          <p:cNvCxnSpPr>
            <a:cxnSpLocks/>
          </p:cNvCxnSpPr>
          <p:nvPr/>
        </p:nvCxnSpPr>
        <p:spPr>
          <a:xfrm flipH="1">
            <a:off x="5371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AD2D4E6-DAAA-8749-B37D-B30E8B0F499A}"/>
              </a:ext>
            </a:extLst>
          </p:cNvPr>
          <p:cNvCxnSpPr>
            <a:cxnSpLocks/>
          </p:cNvCxnSpPr>
          <p:nvPr/>
        </p:nvCxnSpPr>
        <p:spPr>
          <a:xfrm flipH="1">
            <a:off x="6127200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F58ECC6-205E-B94F-A348-5F5F3B3254EE}"/>
              </a:ext>
            </a:extLst>
          </p:cNvPr>
          <p:cNvCxnSpPr>
            <a:cxnSpLocks/>
          </p:cNvCxnSpPr>
          <p:nvPr/>
        </p:nvCxnSpPr>
        <p:spPr>
          <a:xfrm flipH="1">
            <a:off x="6881921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F06E6-6ABC-9D48-A135-4042C1EFCB8E}"/>
              </a:ext>
            </a:extLst>
          </p:cNvPr>
          <p:cNvCxnSpPr>
            <a:cxnSpLocks/>
          </p:cNvCxnSpPr>
          <p:nvPr/>
        </p:nvCxnSpPr>
        <p:spPr>
          <a:xfrm flipV="1">
            <a:off x="3107087" y="463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5DDFD98-F325-E749-87D4-09CF3403A22B}"/>
              </a:ext>
            </a:extLst>
          </p:cNvPr>
          <p:cNvCxnSpPr>
            <a:cxnSpLocks/>
          </p:cNvCxnSpPr>
          <p:nvPr/>
        </p:nvCxnSpPr>
        <p:spPr>
          <a:xfrm flipV="1">
            <a:off x="2776144" y="492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直方体 81">
            <a:extLst>
              <a:ext uri="{FF2B5EF4-FFF2-40B4-BE49-F238E27FC236}">
                <a16:creationId xmlns:a16="http://schemas.microsoft.com/office/drawing/2014/main" id="{599C3A56-7190-2648-B1FD-AA9FD67330BE}"/>
              </a:ext>
            </a:extLst>
          </p:cNvPr>
          <p:cNvSpPr/>
          <p:nvPr/>
        </p:nvSpPr>
        <p:spPr>
          <a:xfrm>
            <a:off x="6402541" y="2852906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AEC4360-A522-DD46-8D39-35AA249C99DD}"/>
              </a:ext>
            </a:extLst>
          </p:cNvPr>
          <p:cNvSpPr txBox="1"/>
          <p:nvPr/>
        </p:nvSpPr>
        <p:spPr>
          <a:xfrm>
            <a:off x="3912038" y="328785"/>
            <a:ext cx="17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配列の値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/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/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blipFill>
                <a:blip r:embed="rId3"/>
                <a:stretch>
                  <a:fillRect l="-2857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48E11F26-C653-C940-BA14-62FC58049C8D}"/>
              </a:ext>
            </a:extLst>
          </p:cNvPr>
          <p:cNvGrpSpPr/>
          <p:nvPr/>
        </p:nvGrpSpPr>
        <p:grpSpPr>
          <a:xfrm>
            <a:off x="5621961" y="657986"/>
            <a:ext cx="1918596" cy="1639873"/>
            <a:chOff x="5621961" y="657986"/>
            <a:chExt cx="1918596" cy="1639873"/>
          </a:xfrm>
        </p:grpSpPr>
        <p:sp>
          <p:nvSpPr>
            <p:cNvPr id="88" name="円弧 87">
              <a:extLst>
                <a:ext uri="{FF2B5EF4-FFF2-40B4-BE49-F238E27FC236}">
                  <a16:creationId xmlns:a16="http://schemas.microsoft.com/office/drawing/2014/main" id="{CF69DAF5-41C7-0B46-8057-F31DB9302579}"/>
                </a:ext>
              </a:extLst>
            </p:cNvPr>
            <p:cNvSpPr/>
            <p:nvPr/>
          </p:nvSpPr>
          <p:spPr>
            <a:xfrm rot="16750943">
              <a:off x="5557101" y="1003162"/>
              <a:ext cx="1359557" cy="1229837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31D8BA93-432F-454A-89BE-2259E50FC2AA}"/>
                    </a:ext>
                  </a:extLst>
                </p:cNvPr>
                <p:cNvSpPr txBox="1"/>
                <p:nvPr/>
              </p:nvSpPr>
              <p:spPr>
                <a:xfrm>
                  <a:off x="6524700" y="657986"/>
                  <a:ext cx="10158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31D8BA93-432F-454A-89BE-2259E50FC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00" y="657986"/>
                  <a:ext cx="101585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0988" r="-8642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94EB71D8-B82E-9C44-B9A6-A21E332A2944}"/>
              </a:ext>
            </a:extLst>
          </p:cNvPr>
          <p:cNvGrpSpPr/>
          <p:nvPr/>
        </p:nvGrpSpPr>
        <p:grpSpPr>
          <a:xfrm>
            <a:off x="531518" y="3247003"/>
            <a:ext cx="2850337" cy="1593271"/>
            <a:chOff x="531518" y="3247003"/>
            <a:chExt cx="2850337" cy="1593271"/>
          </a:xfrm>
        </p:grpSpPr>
        <p:sp>
          <p:nvSpPr>
            <p:cNvPr id="90" name="円弧 89">
              <a:extLst>
                <a:ext uri="{FF2B5EF4-FFF2-40B4-BE49-F238E27FC236}">
                  <a16:creationId xmlns:a16="http://schemas.microsoft.com/office/drawing/2014/main" id="{F6E55190-57A1-C646-BD08-B6CE3074D195}"/>
                </a:ext>
              </a:extLst>
            </p:cNvPr>
            <p:cNvSpPr/>
            <p:nvPr/>
          </p:nvSpPr>
          <p:spPr>
            <a:xfrm rot="20456601">
              <a:off x="2022298" y="3610437"/>
              <a:ext cx="1359557" cy="1229837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7B9D8F4-44C7-054E-9E8A-1DF2780AB59D}"/>
                    </a:ext>
                  </a:extLst>
                </p:cNvPr>
                <p:cNvSpPr txBox="1"/>
                <p:nvPr/>
              </p:nvSpPr>
              <p:spPr>
                <a:xfrm>
                  <a:off x="531518" y="3247003"/>
                  <a:ext cx="19999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27B9D8F4-44C7-054E-9E8A-1DF2780AB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18" y="3247003"/>
                  <a:ext cx="1999934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3797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1220F359-2BD1-634F-A96D-2343372497D5}"/>
              </a:ext>
            </a:extLst>
          </p:cNvPr>
          <p:cNvGrpSpPr/>
          <p:nvPr/>
        </p:nvGrpSpPr>
        <p:grpSpPr>
          <a:xfrm>
            <a:off x="8528733" y="3505226"/>
            <a:ext cx="2945512" cy="1229837"/>
            <a:chOff x="8528733" y="3505226"/>
            <a:chExt cx="2945512" cy="1229837"/>
          </a:xfrm>
        </p:grpSpPr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86E8B12F-75AC-7241-AF46-9ADF7DBA3BB3}"/>
                </a:ext>
              </a:extLst>
            </p:cNvPr>
            <p:cNvSpPr/>
            <p:nvPr/>
          </p:nvSpPr>
          <p:spPr>
            <a:xfrm rot="9285783">
              <a:off x="8528733" y="3505226"/>
              <a:ext cx="1359557" cy="1229837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6707542-B6F0-8B46-BC68-78957A0ED920}"/>
                    </a:ext>
                  </a:extLst>
                </p:cNvPr>
                <p:cNvSpPr txBox="1"/>
                <p:nvPr/>
              </p:nvSpPr>
              <p:spPr>
                <a:xfrm>
                  <a:off x="9568265" y="3993860"/>
                  <a:ext cx="19059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6707542-B6F0-8B46-BC68-78957A0ED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8265" y="3993860"/>
                  <a:ext cx="1905980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5960" r="-662" b="-208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F465873-B5F2-9B45-85BF-C9FC4D6A36BC}"/>
              </a:ext>
            </a:extLst>
          </p:cNvPr>
          <p:cNvGrpSpPr/>
          <p:nvPr/>
        </p:nvGrpSpPr>
        <p:grpSpPr>
          <a:xfrm>
            <a:off x="7020293" y="1570687"/>
            <a:ext cx="3426563" cy="1848358"/>
            <a:chOff x="7020293" y="1570687"/>
            <a:chExt cx="3426563" cy="1848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F882E1E5-0E99-4A4A-9A7B-E91B5A0B7537}"/>
                    </a:ext>
                  </a:extLst>
                </p:cNvPr>
                <p:cNvSpPr txBox="1"/>
                <p:nvPr/>
              </p:nvSpPr>
              <p:spPr>
                <a:xfrm>
                  <a:off x="7711525" y="1570687"/>
                  <a:ext cx="27353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F882E1E5-0E99-4A4A-9A7B-E91B5A0B7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525" y="1570687"/>
                  <a:ext cx="2735331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304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円弧 94">
              <a:extLst>
                <a:ext uri="{FF2B5EF4-FFF2-40B4-BE49-F238E27FC236}">
                  <a16:creationId xmlns:a16="http://schemas.microsoft.com/office/drawing/2014/main" id="{54AA8A15-3081-CD4B-968D-AA819F317F1A}"/>
                </a:ext>
              </a:extLst>
            </p:cNvPr>
            <p:cNvSpPr/>
            <p:nvPr/>
          </p:nvSpPr>
          <p:spPr>
            <a:xfrm rot="16625540">
              <a:off x="6955433" y="2124348"/>
              <a:ext cx="1359557" cy="1229837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1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直方体 83">
            <a:extLst>
              <a:ext uri="{FF2B5EF4-FFF2-40B4-BE49-F238E27FC236}">
                <a16:creationId xmlns:a16="http://schemas.microsoft.com/office/drawing/2014/main" id="{1293BA9F-1E39-F440-9DC4-73E92665D5D1}"/>
              </a:ext>
            </a:extLst>
          </p:cNvPr>
          <p:cNvSpPr/>
          <p:nvPr/>
        </p:nvSpPr>
        <p:spPr>
          <a:xfrm>
            <a:off x="3369658" y="4056968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8309E721-6312-BE4F-BC87-0A1CEB9D34BC}"/>
              </a:ext>
            </a:extLst>
          </p:cNvPr>
          <p:cNvSpPr/>
          <p:nvPr/>
        </p:nvSpPr>
        <p:spPr>
          <a:xfrm>
            <a:off x="4112076" y="4057566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直方体 47">
            <a:extLst>
              <a:ext uri="{FF2B5EF4-FFF2-40B4-BE49-F238E27FC236}">
                <a16:creationId xmlns:a16="http://schemas.microsoft.com/office/drawing/2014/main" id="{426E308D-1A17-424E-9796-C3485401FA9C}"/>
              </a:ext>
            </a:extLst>
          </p:cNvPr>
          <p:cNvSpPr/>
          <p:nvPr/>
        </p:nvSpPr>
        <p:spPr>
          <a:xfrm>
            <a:off x="4869268" y="4056967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直方体 48">
            <a:extLst>
              <a:ext uri="{FF2B5EF4-FFF2-40B4-BE49-F238E27FC236}">
                <a16:creationId xmlns:a16="http://schemas.microsoft.com/office/drawing/2014/main" id="{450D5D6F-A61A-ED44-B43B-C8A716177253}"/>
              </a:ext>
            </a:extLst>
          </p:cNvPr>
          <p:cNvSpPr/>
          <p:nvPr/>
        </p:nvSpPr>
        <p:spPr>
          <a:xfrm>
            <a:off x="5626440" y="4056967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直方体 49">
            <a:extLst>
              <a:ext uri="{FF2B5EF4-FFF2-40B4-BE49-F238E27FC236}">
                <a16:creationId xmlns:a16="http://schemas.microsoft.com/office/drawing/2014/main" id="{C8710B9E-FEA5-6446-A8EE-4CD244E6F67D}"/>
              </a:ext>
            </a:extLst>
          </p:cNvPr>
          <p:cNvSpPr/>
          <p:nvPr/>
        </p:nvSpPr>
        <p:spPr>
          <a:xfrm>
            <a:off x="6419998" y="4057030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直方体 82">
            <a:extLst>
              <a:ext uri="{FF2B5EF4-FFF2-40B4-BE49-F238E27FC236}">
                <a16:creationId xmlns:a16="http://schemas.microsoft.com/office/drawing/2014/main" id="{CBBE8691-60F0-8F44-BE72-D50D69CA2278}"/>
              </a:ext>
            </a:extLst>
          </p:cNvPr>
          <p:cNvSpPr/>
          <p:nvPr/>
        </p:nvSpPr>
        <p:spPr>
          <a:xfrm>
            <a:off x="7540557" y="2912129"/>
            <a:ext cx="1015858" cy="1477315"/>
          </a:xfrm>
          <a:prstGeom prst="cube">
            <a:avLst>
              <a:gd name="adj" fmla="val 29762"/>
            </a:avLst>
          </a:prstGeom>
          <a:solidFill>
            <a:srgbClr val="00BF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２次元</a:t>
            </a:r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8CB86B-3353-BF40-9009-2811E747AD67}"/>
              </a:ext>
            </a:extLst>
          </p:cNvPr>
          <p:cNvCxnSpPr>
            <a:cxnSpLocks/>
          </p:cNvCxnSpPr>
          <p:nvPr/>
        </p:nvCxnSpPr>
        <p:spPr>
          <a:xfrm flipV="1">
            <a:off x="4807973" y="736822"/>
            <a:ext cx="0" cy="216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252026-FEEE-1043-B816-B064457953A5}"/>
              </a:ext>
            </a:extLst>
          </p:cNvPr>
          <p:cNvCxnSpPr>
            <a:cxnSpLocks/>
          </p:cNvCxnSpPr>
          <p:nvPr/>
        </p:nvCxnSpPr>
        <p:spPr>
          <a:xfrm flipV="1">
            <a:off x="4807973" y="2905433"/>
            <a:ext cx="4911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C62330-64EF-4C46-8A4B-4731A7AA4805}"/>
              </a:ext>
            </a:extLst>
          </p:cNvPr>
          <p:cNvCxnSpPr>
            <a:cxnSpLocks/>
          </p:cNvCxnSpPr>
          <p:nvPr/>
        </p:nvCxnSpPr>
        <p:spPr>
          <a:xfrm flipH="1">
            <a:off x="2346272" y="2905433"/>
            <a:ext cx="2461701" cy="2453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4576C42-D492-594D-95AD-618CB8ACD6DD}"/>
              </a:ext>
            </a:extLst>
          </p:cNvPr>
          <p:cNvCxnSpPr>
            <a:cxnSpLocks/>
          </p:cNvCxnSpPr>
          <p:nvPr/>
        </p:nvCxnSpPr>
        <p:spPr>
          <a:xfrm flipV="1">
            <a:off x="4812888" y="2905433"/>
            <a:ext cx="0" cy="21686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131D37-A49E-A447-AB8D-4AF022DA7193}"/>
              </a:ext>
            </a:extLst>
          </p:cNvPr>
          <p:cNvCxnSpPr>
            <a:cxnSpLocks/>
          </p:cNvCxnSpPr>
          <p:nvPr/>
        </p:nvCxnSpPr>
        <p:spPr>
          <a:xfrm flipV="1">
            <a:off x="4504064" y="319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745B71B-0059-B440-9EFE-7C256BF1463F}"/>
              </a:ext>
            </a:extLst>
          </p:cNvPr>
          <p:cNvCxnSpPr>
            <a:cxnSpLocks/>
          </p:cNvCxnSpPr>
          <p:nvPr/>
        </p:nvCxnSpPr>
        <p:spPr>
          <a:xfrm flipV="1">
            <a:off x="4261469" y="348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CD4C803-1AE2-6B4C-BEF7-48DC2B630715}"/>
              </a:ext>
            </a:extLst>
          </p:cNvPr>
          <p:cNvCxnSpPr>
            <a:cxnSpLocks/>
          </p:cNvCxnSpPr>
          <p:nvPr/>
        </p:nvCxnSpPr>
        <p:spPr>
          <a:xfrm flipV="1">
            <a:off x="3909419" y="3769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65E09B-FC12-954D-BBE3-CB02E1793DC7}"/>
              </a:ext>
            </a:extLst>
          </p:cNvPr>
          <p:cNvCxnSpPr>
            <a:cxnSpLocks/>
          </p:cNvCxnSpPr>
          <p:nvPr/>
        </p:nvCxnSpPr>
        <p:spPr>
          <a:xfrm flipV="1">
            <a:off x="3669892" y="4057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B3DD08D-F11D-CD47-9E0A-29082966C3B2}"/>
              </a:ext>
            </a:extLst>
          </p:cNvPr>
          <p:cNvCxnSpPr>
            <a:cxnSpLocks/>
          </p:cNvCxnSpPr>
          <p:nvPr/>
        </p:nvCxnSpPr>
        <p:spPr>
          <a:xfrm flipV="1">
            <a:off x="3383706" y="4345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直方体 70">
            <a:extLst>
              <a:ext uri="{FF2B5EF4-FFF2-40B4-BE49-F238E27FC236}">
                <a16:creationId xmlns:a16="http://schemas.microsoft.com/office/drawing/2014/main" id="{D90AD192-6B68-9642-B1CB-FBE0A7152408}"/>
              </a:ext>
            </a:extLst>
          </p:cNvPr>
          <p:cNvSpPr/>
          <p:nvPr/>
        </p:nvSpPr>
        <p:spPr>
          <a:xfrm>
            <a:off x="4537083" y="1713173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8AE5467-C968-554B-AD5C-A8C80AB9D769}"/>
              </a:ext>
            </a:extLst>
          </p:cNvPr>
          <p:cNvCxnSpPr>
            <a:cxnSpLocks/>
          </p:cNvCxnSpPr>
          <p:nvPr/>
        </p:nvCxnSpPr>
        <p:spPr>
          <a:xfrm flipH="1">
            <a:off x="3102751" y="2905431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71DD6C-2ADD-D349-B848-E09F5B605DD9}"/>
              </a:ext>
            </a:extLst>
          </p:cNvPr>
          <p:cNvCxnSpPr>
            <a:cxnSpLocks/>
          </p:cNvCxnSpPr>
          <p:nvPr/>
        </p:nvCxnSpPr>
        <p:spPr>
          <a:xfrm flipH="1">
            <a:off x="3859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2302F68-B42C-C045-8D50-CC6310485BBE}"/>
              </a:ext>
            </a:extLst>
          </p:cNvPr>
          <p:cNvCxnSpPr>
            <a:cxnSpLocks/>
          </p:cNvCxnSpPr>
          <p:nvPr/>
        </p:nvCxnSpPr>
        <p:spPr>
          <a:xfrm flipH="1">
            <a:off x="4615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BB7A2D-58AD-154D-9BA9-F39DD2683013}"/>
              </a:ext>
            </a:extLst>
          </p:cNvPr>
          <p:cNvCxnSpPr>
            <a:cxnSpLocks/>
          </p:cNvCxnSpPr>
          <p:nvPr/>
        </p:nvCxnSpPr>
        <p:spPr>
          <a:xfrm flipH="1">
            <a:off x="5371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AD2D4E6-DAAA-8749-B37D-B30E8B0F499A}"/>
              </a:ext>
            </a:extLst>
          </p:cNvPr>
          <p:cNvCxnSpPr>
            <a:cxnSpLocks/>
          </p:cNvCxnSpPr>
          <p:nvPr/>
        </p:nvCxnSpPr>
        <p:spPr>
          <a:xfrm flipH="1">
            <a:off x="6127200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F06E6-6ABC-9D48-A135-4042C1EFCB8E}"/>
              </a:ext>
            </a:extLst>
          </p:cNvPr>
          <p:cNvCxnSpPr>
            <a:cxnSpLocks/>
          </p:cNvCxnSpPr>
          <p:nvPr/>
        </p:nvCxnSpPr>
        <p:spPr>
          <a:xfrm flipV="1">
            <a:off x="3107087" y="463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F58ECC6-205E-B94F-A348-5F5F3B3254EE}"/>
              </a:ext>
            </a:extLst>
          </p:cNvPr>
          <p:cNvCxnSpPr>
            <a:cxnSpLocks/>
          </p:cNvCxnSpPr>
          <p:nvPr/>
        </p:nvCxnSpPr>
        <p:spPr>
          <a:xfrm flipH="1">
            <a:off x="6881921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5DDFD98-F325-E749-87D4-09CF3403A22B}"/>
              </a:ext>
            </a:extLst>
          </p:cNvPr>
          <p:cNvCxnSpPr>
            <a:cxnSpLocks/>
          </p:cNvCxnSpPr>
          <p:nvPr/>
        </p:nvCxnSpPr>
        <p:spPr>
          <a:xfrm flipV="1">
            <a:off x="2776144" y="492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AEC4360-A522-DD46-8D39-35AA249C99DD}"/>
              </a:ext>
            </a:extLst>
          </p:cNvPr>
          <p:cNvSpPr txBox="1"/>
          <p:nvPr/>
        </p:nvSpPr>
        <p:spPr>
          <a:xfrm>
            <a:off x="3912038" y="328785"/>
            <a:ext cx="17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配列の値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/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/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blipFill>
                <a:blip r:embed="rId3"/>
                <a:stretch>
                  <a:fillRect l="-2857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直方体 38">
            <a:extLst>
              <a:ext uri="{FF2B5EF4-FFF2-40B4-BE49-F238E27FC236}">
                <a16:creationId xmlns:a16="http://schemas.microsoft.com/office/drawing/2014/main" id="{24E7A61F-EE85-654A-B0CF-2263EA2C5DFB}"/>
              </a:ext>
            </a:extLst>
          </p:cNvPr>
          <p:cNvSpPr/>
          <p:nvPr/>
        </p:nvSpPr>
        <p:spPr>
          <a:xfrm>
            <a:off x="5294594" y="1701076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F455EF27-F420-B44E-8CC4-E5579008C1CD}"/>
              </a:ext>
            </a:extLst>
          </p:cNvPr>
          <p:cNvSpPr/>
          <p:nvPr/>
        </p:nvSpPr>
        <p:spPr>
          <a:xfrm>
            <a:off x="6050218" y="1709446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5A6F1D29-1886-F44A-972C-82EDB6D3F6AF}"/>
              </a:ext>
            </a:extLst>
          </p:cNvPr>
          <p:cNvSpPr/>
          <p:nvPr/>
        </p:nvSpPr>
        <p:spPr>
          <a:xfrm>
            <a:off x="6779902" y="1715885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直方体 81">
            <a:extLst>
              <a:ext uri="{FF2B5EF4-FFF2-40B4-BE49-F238E27FC236}">
                <a16:creationId xmlns:a16="http://schemas.microsoft.com/office/drawing/2014/main" id="{599C3A56-7190-2648-B1FD-AA9FD67330BE}"/>
              </a:ext>
            </a:extLst>
          </p:cNvPr>
          <p:cNvSpPr/>
          <p:nvPr/>
        </p:nvSpPr>
        <p:spPr>
          <a:xfrm>
            <a:off x="6417289" y="2867654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直方体 50">
            <a:extLst>
              <a:ext uri="{FF2B5EF4-FFF2-40B4-BE49-F238E27FC236}">
                <a16:creationId xmlns:a16="http://schemas.microsoft.com/office/drawing/2014/main" id="{2B44847F-5CAE-D444-BA0D-30CB7196860B}"/>
              </a:ext>
            </a:extLst>
          </p:cNvPr>
          <p:cNvSpPr/>
          <p:nvPr/>
        </p:nvSpPr>
        <p:spPr>
          <a:xfrm>
            <a:off x="7536917" y="1708480"/>
            <a:ext cx="1015858" cy="1477315"/>
          </a:xfrm>
          <a:prstGeom prst="cube">
            <a:avLst>
              <a:gd name="adj" fmla="val 29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AD658E-3D46-3B4E-93C4-0F9AAA24C8E5}"/>
              </a:ext>
            </a:extLst>
          </p:cNvPr>
          <p:cNvSpPr txBox="1"/>
          <p:nvPr/>
        </p:nvSpPr>
        <p:spPr>
          <a:xfrm>
            <a:off x="600268" y="1792822"/>
            <a:ext cx="2720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右向きに累積和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59809C0C-66D0-5042-829A-BE947AC4239E}"/>
              </a:ext>
            </a:extLst>
          </p:cNvPr>
          <p:cNvSpPr/>
          <p:nvPr/>
        </p:nvSpPr>
        <p:spPr>
          <a:xfrm>
            <a:off x="5703908" y="830252"/>
            <a:ext cx="4492184" cy="5091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8" grpId="0" animBg="1"/>
      <p:bldP spid="49" grpId="0" animBg="1"/>
      <p:bldP spid="50" grpId="0" animBg="1"/>
      <p:bldP spid="50" grpId="1" animBg="1"/>
      <p:bldP spid="83" grpId="0" animBg="1"/>
      <p:bldP spid="39" grpId="1" animBg="1"/>
      <p:bldP spid="40" grpId="0" animBg="1"/>
      <p:bldP spid="41" grpId="0" animBg="1"/>
      <p:bldP spid="82" grpId="0" animBg="1"/>
      <p:bldP spid="51" grpId="0" animBg="1"/>
      <p:bldP spid="5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D70E27C-D202-414C-8BC8-1737EB44F940}"/>
              </a:ext>
            </a:extLst>
          </p:cNvPr>
          <p:cNvGrpSpPr/>
          <p:nvPr/>
        </p:nvGrpSpPr>
        <p:grpSpPr>
          <a:xfrm>
            <a:off x="3369658" y="4056967"/>
            <a:ext cx="3272640" cy="1477914"/>
            <a:chOff x="3369658" y="4056967"/>
            <a:chExt cx="3272640" cy="1477914"/>
          </a:xfrm>
        </p:grpSpPr>
        <p:sp>
          <p:nvSpPr>
            <p:cNvPr id="84" name="直方体 83">
              <a:extLst>
                <a:ext uri="{FF2B5EF4-FFF2-40B4-BE49-F238E27FC236}">
                  <a16:creationId xmlns:a16="http://schemas.microsoft.com/office/drawing/2014/main" id="{1293BA9F-1E39-F440-9DC4-73E92665D5D1}"/>
                </a:ext>
              </a:extLst>
            </p:cNvPr>
            <p:cNvSpPr/>
            <p:nvPr/>
          </p:nvSpPr>
          <p:spPr>
            <a:xfrm>
              <a:off x="3369658" y="4056968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rgbClr val="00BF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直方体 41">
              <a:extLst>
                <a:ext uri="{FF2B5EF4-FFF2-40B4-BE49-F238E27FC236}">
                  <a16:creationId xmlns:a16="http://schemas.microsoft.com/office/drawing/2014/main" id="{8309E721-6312-BE4F-BC87-0A1CEB9D34BC}"/>
                </a:ext>
              </a:extLst>
            </p:cNvPr>
            <p:cNvSpPr/>
            <p:nvPr/>
          </p:nvSpPr>
          <p:spPr>
            <a:xfrm>
              <a:off x="4112076" y="405756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rgbClr val="00BF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直方体 47">
              <a:extLst>
                <a:ext uri="{FF2B5EF4-FFF2-40B4-BE49-F238E27FC236}">
                  <a16:creationId xmlns:a16="http://schemas.microsoft.com/office/drawing/2014/main" id="{426E308D-1A17-424E-9796-C3485401FA9C}"/>
                </a:ext>
              </a:extLst>
            </p:cNvPr>
            <p:cNvSpPr/>
            <p:nvPr/>
          </p:nvSpPr>
          <p:spPr>
            <a:xfrm>
              <a:off x="4869268" y="4056967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rgbClr val="00BF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450D5D6F-A61A-ED44-B43B-C8A716177253}"/>
                </a:ext>
              </a:extLst>
            </p:cNvPr>
            <p:cNvSpPr/>
            <p:nvPr/>
          </p:nvSpPr>
          <p:spPr>
            <a:xfrm>
              <a:off x="5626440" y="4056967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rgbClr val="00BF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２次元</a:t>
            </a:r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8CB86B-3353-BF40-9009-2811E747AD67}"/>
              </a:ext>
            </a:extLst>
          </p:cNvPr>
          <p:cNvCxnSpPr>
            <a:cxnSpLocks/>
          </p:cNvCxnSpPr>
          <p:nvPr/>
        </p:nvCxnSpPr>
        <p:spPr>
          <a:xfrm flipV="1">
            <a:off x="4807973" y="736822"/>
            <a:ext cx="0" cy="216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252026-FEEE-1043-B816-B064457953A5}"/>
              </a:ext>
            </a:extLst>
          </p:cNvPr>
          <p:cNvCxnSpPr>
            <a:cxnSpLocks/>
          </p:cNvCxnSpPr>
          <p:nvPr/>
        </p:nvCxnSpPr>
        <p:spPr>
          <a:xfrm flipV="1">
            <a:off x="4807973" y="2905433"/>
            <a:ext cx="4911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C62330-64EF-4C46-8A4B-4731A7AA4805}"/>
              </a:ext>
            </a:extLst>
          </p:cNvPr>
          <p:cNvCxnSpPr>
            <a:cxnSpLocks/>
          </p:cNvCxnSpPr>
          <p:nvPr/>
        </p:nvCxnSpPr>
        <p:spPr>
          <a:xfrm flipH="1">
            <a:off x="2346272" y="2905433"/>
            <a:ext cx="2461701" cy="2453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4576C42-D492-594D-95AD-618CB8ACD6DD}"/>
              </a:ext>
            </a:extLst>
          </p:cNvPr>
          <p:cNvCxnSpPr>
            <a:cxnSpLocks/>
          </p:cNvCxnSpPr>
          <p:nvPr/>
        </p:nvCxnSpPr>
        <p:spPr>
          <a:xfrm flipV="1">
            <a:off x="4812888" y="2905433"/>
            <a:ext cx="0" cy="21686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D131D37-A49E-A447-AB8D-4AF022DA7193}"/>
              </a:ext>
            </a:extLst>
          </p:cNvPr>
          <p:cNvCxnSpPr>
            <a:cxnSpLocks/>
          </p:cNvCxnSpPr>
          <p:nvPr/>
        </p:nvCxnSpPr>
        <p:spPr>
          <a:xfrm flipV="1">
            <a:off x="4504064" y="319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745B71B-0059-B440-9EFE-7C256BF1463F}"/>
              </a:ext>
            </a:extLst>
          </p:cNvPr>
          <p:cNvCxnSpPr>
            <a:cxnSpLocks/>
          </p:cNvCxnSpPr>
          <p:nvPr/>
        </p:nvCxnSpPr>
        <p:spPr>
          <a:xfrm flipV="1">
            <a:off x="4261469" y="348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CD4C803-1AE2-6B4C-BEF7-48DC2B630715}"/>
              </a:ext>
            </a:extLst>
          </p:cNvPr>
          <p:cNvCxnSpPr>
            <a:cxnSpLocks/>
          </p:cNvCxnSpPr>
          <p:nvPr/>
        </p:nvCxnSpPr>
        <p:spPr>
          <a:xfrm flipV="1">
            <a:off x="3909419" y="3769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065E09B-FC12-954D-BBE3-CB02E1793DC7}"/>
              </a:ext>
            </a:extLst>
          </p:cNvPr>
          <p:cNvCxnSpPr>
            <a:cxnSpLocks/>
          </p:cNvCxnSpPr>
          <p:nvPr/>
        </p:nvCxnSpPr>
        <p:spPr>
          <a:xfrm flipV="1">
            <a:off x="3669892" y="4057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B3DD08D-F11D-CD47-9E0A-29082966C3B2}"/>
              </a:ext>
            </a:extLst>
          </p:cNvPr>
          <p:cNvCxnSpPr>
            <a:cxnSpLocks/>
          </p:cNvCxnSpPr>
          <p:nvPr/>
        </p:nvCxnSpPr>
        <p:spPr>
          <a:xfrm flipV="1">
            <a:off x="3383706" y="4345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8AE5467-C968-554B-AD5C-A8C80AB9D769}"/>
              </a:ext>
            </a:extLst>
          </p:cNvPr>
          <p:cNvCxnSpPr>
            <a:cxnSpLocks/>
          </p:cNvCxnSpPr>
          <p:nvPr/>
        </p:nvCxnSpPr>
        <p:spPr>
          <a:xfrm flipH="1">
            <a:off x="3102751" y="2905431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71DD6C-2ADD-D349-B848-E09F5B605DD9}"/>
              </a:ext>
            </a:extLst>
          </p:cNvPr>
          <p:cNvCxnSpPr>
            <a:cxnSpLocks/>
          </p:cNvCxnSpPr>
          <p:nvPr/>
        </p:nvCxnSpPr>
        <p:spPr>
          <a:xfrm flipH="1">
            <a:off x="3859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2302F68-B42C-C045-8D50-CC6310485BBE}"/>
              </a:ext>
            </a:extLst>
          </p:cNvPr>
          <p:cNvCxnSpPr>
            <a:cxnSpLocks/>
          </p:cNvCxnSpPr>
          <p:nvPr/>
        </p:nvCxnSpPr>
        <p:spPr>
          <a:xfrm flipH="1">
            <a:off x="4615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BB7A2D-58AD-154D-9BA9-F39DD2683013}"/>
              </a:ext>
            </a:extLst>
          </p:cNvPr>
          <p:cNvCxnSpPr>
            <a:cxnSpLocks/>
          </p:cNvCxnSpPr>
          <p:nvPr/>
        </p:nvCxnSpPr>
        <p:spPr>
          <a:xfrm flipH="1">
            <a:off x="5371200" y="2905200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AD2D4E6-DAAA-8749-B37D-B30E8B0F499A}"/>
              </a:ext>
            </a:extLst>
          </p:cNvPr>
          <p:cNvCxnSpPr>
            <a:cxnSpLocks/>
          </p:cNvCxnSpPr>
          <p:nvPr/>
        </p:nvCxnSpPr>
        <p:spPr>
          <a:xfrm flipH="1">
            <a:off x="6127200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F06E6-6ABC-9D48-A135-4042C1EFCB8E}"/>
              </a:ext>
            </a:extLst>
          </p:cNvPr>
          <p:cNvCxnSpPr>
            <a:cxnSpLocks/>
          </p:cNvCxnSpPr>
          <p:nvPr/>
        </p:nvCxnSpPr>
        <p:spPr>
          <a:xfrm flipV="1">
            <a:off x="3107087" y="4633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F58ECC6-205E-B94F-A348-5F5F3B3254EE}"/>
              </a:ext>
            </a:extLst>
          </p:cNvPr>
          <p:cNvCxnSpPr>
            <a:cxnSpLocks/>
          </p:cNvCxnSpPr>
          <p:nvPr/>
        </p:nvCxnSpPr>
        <p:spPr>
          <a:xfrm flipH="1">
            <a:off x="6881921" y="2904969"/>
            <a:ext cx="2461701" cy="24536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5DDFD98-F325-E749-87D4-09CF3403A22B}"/>
              </a:ext>
            </a:extLst>
          </p:cNvPr>
          <p:cNvCxnSpPr>
            <a:cxnSpLocks/>
          </p:cNvCxnSpPr>
          <p:nvPr/>
        </p:nvCxnSpPr>
        <p:spPr>
          <a:xfrm flipV="1">
            <a:off x="2776144" y="4921200"/>
            <a:ext cx="49112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AEC4360-A522-DD46-8D39-35AA249C99DD}"/>
              </a:ext>
            </a:extLst>
          </p:cNvPr>
          <p:cNvSpPr txBox="1"/>
          <p:nvPr/>
        </p:nvSpPr>
        <p:spPr>
          <a:xfrm>
            <a:off x="3912038" y="328785"/>
            <a:ext cx="179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配列の値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/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10DFF2DA-3D0E-BB47-B9A2-2CC8259F3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225" y="2624375"/>
                <a:ext cx="42787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/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7ED352A-E97C-1E45-A9DD-8D35D32F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3" y="5303450"/>
                <a:ext cx="427876" cy="461665"/>
              </a:xfrm>
              <a:prstGeom prst="rect">
                <a:avLst/>
              </a:prstGeom>
              <a:blipFill>
                <a:blip r:embed="rId3"/>
                <a:stretch>
                  <a:fillRect l="-2857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51E05C6-BAF6-A045-85D8-F60C092F1821}"/>
              </a:ext>
            </a:extLst>
          </p:cNvPr>
          <p:cNvGrpSpPr/>
          <p:nvPr/>
        </p:nvGrpSpPr>
        <p:grpSpPr>
          <a:xfrm>
            <a:off x="4537083" y="1701076"/>
            <a:ext cx="3258677" cy="1492124"/>
            <a:chOff x="4537083" y="1701076"/>
            <a:chExt cx="3258677" cy="1492124"/>
          </a:xfrm>
        </p:grpSpPr>
        <p:sp>
          <p:nvSpPr>
            <p:cNvPr id="71" name="直方体 70">
              <a:extLst>
                <a:ext uri="{FF2B5EF4-FFF2-40B4-BE49-F238E27FC236}">
                  <a16:creationId xmlns:a16="http://schemas.microsoft.com/office/drawing/2014/main" id="{D90AD192-6B68-9642-B1CB-FBE0A7152408}"/>
                </a:ext>
              </a:extLst>
            </p:cNvPr>
            <p:cNvSpPr/>
            <p:nvPr/>
          </p:nvSpPr>
          <p:spPr>
            <a:xfrm>
              <a:off x="4537083" y="1713173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直方体 38">
              <a:extLst>
                <a:ext uri="{FF2B5EF4-FFF2-40B4-BE49-F238E27FC236}">
                  <a16:creationId xmlns:a16="http://schemas.microsoft.com/office/drawing/2014/main" id="{24E7A61F-EE85-654A-B0CF-2263EA2C5DFB}"/>
                </a:ext>
              </a:extLst>
            </p:cNvPr>
            <p:cNvSpPr/>
            <p:nvPr/>
          </p:nvSpPr>
          <p:spPr>
            <a:xfrm>
              <a:off x="5294594" y="170107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直方体 39">
              <a:extLst>
                <a:ext uri="{FF2B5EF4-FFF2-40B4-BE49-F238E27FC236}">
                  <a16:creationId xmlns:a16="http://schemas.microsoft.com/office/drawing/2014/main" id="{F455EF27-F420-B44E-8CC4-E5579008C1CD}"/>
                </a:ext>
              </a:extLst>
            </p:cNvPr>
            <p:cNvSpPr/>
            <p:nvPr/>
          </p:nvSpPr>
          <p:spPr>
            <a:xfrm>
              <a:off x="6050218" y="170944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直方体 40">
              <a:extLst>
                <a:ext uri="{FF2B5EF4-FFF2-40B4-BE49-F238E27FC236}">
                  <a16:creationId xmlns:a16="http://schemas.microsoft.com/office/drawing/2014/main" id="{5A6F1D29-1886-F44A-972C-82EDB6D3F6AF}"/>
                </a:ext>
              </a:extLst>
            </p:cNvPr>
            <p:cNvSpPr/>
            <p:nvPr/>
          </p:nvSpPr>
          <p:spPr>
            <a:xfrm>
              <a:off x="6779902" y="1715885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AD658E-3D46-3B4E-93C4-0F9AAA24C8E5}"/>
              </a:ext>
            </a:extLst>
          </p:cNvPr>
          <p:cNvSpPr txBox="1"/>
          <p:nvPr/>
        </p:nvSpPr>
        <p:spPr>
          <a:xfrm>
            <a:off x="600268" y="1792822"/>
            <a:ext cx="2720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下向きに累積和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59809C0C-66D0-5042-829A-BE947AC4239E}"/>
              </a:ext>
            </a:extLst>
          </p:cNvPr>
          <p:cNvSpPr/>
          <p:nvPr/>
        </p:nvSpPr>
        <p:spPr>
          <a:xfrm rot="8143883">
            <a:off x="205204" y="3620145"/>
            <a:ext cx="4492184" cy="5091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7AB5CD8-A7F1-B543-AAB9-71B79B9693AF}"/>
              </a:ext>
            </a:extLst>
          </p:cNvPr>
          <p:cNvGrpSpPr/>
          <p:nvPr/>
        </p:nvGrpSpPr>
        <p:grpSpPr>
          <a:xfrm>
            <a:off x="4246720" y="1987349"/>
            <a:ext cx="3258677" cy="1492124"/>
            <a:chOff x="4537083" y="1701076"/>
            <a:chExt cx="3258677" cy="1492124"/>
          </a:xfrm>
        </p:grpSpPr>
        <p:sp>
          <p:nvSpPr>
            <p:cNvPr id="52" name="直方体 51">
              <a:extLst>
                <a:ext uri="{FF2B5EF4-FFF2-40B4-BE49-F238E27FC236}">
                  <a16:creationId xmlns:a16="http://schemas.microsoft.com/office/drawing/2014/main" id="{3F71C19C-95DF-8640-A11F-E9BF19258CED}"/>
                </a:ext>
              </a:extLst>
            </p:cNvPr>
            <p:cNvSpPr/>
            <p:nvPr/>
          </p:nvSpPr>
          <p:spPr>
            <a:xfrm>
              <a:off x="4537083" y="1713173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直方体 52">
              <a:extLst>
                <a:ext uri="{FF2B5EF4-FFF2-40B4-BE49-F238E27FC236}">
                  <a16:creationId xmlns:a16="http://schemas.microsoft.com/office/drawing/2014/main" id="{9F3063FC-AB85-B249-B91E-EA11D7BB498C}"/>
                </a:ext>
              </a:extLst>
            </p:cNvPr>
            <p:cNvSpPr/>
            <p:nvPr/>
          </p:nvSpPr>
          <p:spPr>
            <a:xfrm>
              <a:off x="5294594" y="170107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直方体 53">
              <a:extLst>
                <a:ext uri="{FF2B5EF4-FFF2-40B4-BE49-F238E27FC236}">
                  <a16:creationId xmlns:a16="http://schemas.microsoft.com/office/drawing/2014/main" id="{D76A1833-E099-384C-AAE2-1557BE43DEB1}"/>
                </a:ext>
              </a:extLst>
            </p:cNvPr>
            <p:cNvSpPr/>
            <p:nvPr/>
          </p:nvSpPr>
          <p:spPr>
            <a:xfrm>
              <a:off x="6050218" y="170944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直方体 54">
              <a:extLst>
                <a:ext uri="{FF2B5EF4-FFF2-40B4-BE49-F238E27FC236}">
                  <a16:creationId xmlns:a16="http://schemas.microsoft.com/office/drawing/2014/main" id="{4D298311-D74A-9646-BC90-A276643CEDC9}"/>
                </a:ext>
              </a:extLst>
            </p:cNvPr>
            <p:cNvSpPr/>
            <p:nvPr/>
          </p:nvSpPr>
          <p:spPr>
            <a:xfrm>
              <a:off x="6779902" y="1715885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7339CEF2-3BC1-534A-A230-46D434839B19}"/>
              </a:ext>
            </a:extLst>
          </p:cNvPr>
          <p:cNvGrpSpPr/>
          <p:nvPr/>
        </p:nvGrpSpPr>
        <p:grpSpPr>
          <a:xfrm>
            <a:off x="3982353" y="2272271"/>
            <a:ext cx="3258677" cy="1492124"/>
            <a:chOff x="4537083" y="1701076"/>
            <a:chExt cx="3258677" cy="1492124"/>
          </a:xfrm>
        </p:grpSpPr>
        <p:sp>
          <p:nvSpPr>
            <p:cNvPr id="57" name="直方体 56">
              <a:extLst>
                <a:ext uri="{FF2B5EF4-FFF2-40B4-BE49-F238E27FC236}">
                  <a16:creationId xmlns:a16="http://schemas.microsoft.com/office/drawing/2014/main" id="{C30B227F-A481-6743-AA10-059AD2983AD9}"/>
                </a:ext>
              </a:extLst>
            </p:cNvPr>
            <p:cNvSpPr/>
            <p:nvPr/>
          </p:nvSpPr>
          <p:spPr>
            <a:xfrm>
              <a:off x="4537083" y="1713173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直方体 57">
              <a:extLst>
                <a:ext uri="{FF2B5EF4-FFF2-40B4-BE49-F238E27FC236}">
                  <a16:creationId xmlns:a16="http://schemas.microsoft.com/office/drawing/2014/main" id="{F7DEEA23-0437-FF4C-875B-D9A004141659}"/>
                </a:ext>
              </a:extLst>
            </p:cNvPr>
            <p:cNvSpPr/>
            <p:nvPr/>
          </p:nvSpPr>
          <p:spPr>
            <a:xfrm>
              <a:off x="5294594" y="170107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直方体 58">
              <a:extLst>
                <a:ext uri="{FF2B5EF4-FFF2-40B4-BE49-F238E27FC236}">
                  <a16:creationId xmlns:a16="http://schemas.microsoft.com/office/drawing/2014/main" id="{56AB0313-7F3D-C547-BBC4-0155D873199D}"/>
                </a:ext>
              </a:extLst>
            </p:cNvPr>
            <p:cNvSpPr/>
            <p:nvPr/>
          </p:nvSpPr>
          <p:spPr>
            <a:xfrm>
              <a:off x="6050218" y="170944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直方体 59">
              <a:extLst>
                <a:ext uri="{FF2B5EF4-FFF2-40B4-BE49-F238E27FC236}">
                  <a16:creationId xmlns:a16="http://schemas.microsoft.com/office/drawing/2014/main" id="{6D9C75BE-8D38-CA4D-8278-8867470F25D6}"/>
                </a:ext>
              </a:extLst>
            </p:cNvPr>
            <p:cNvSpPr/>
            <p:nvPr/>
          </p:nvSpPr>
          <p:spPr>
            <a:xfrm>
              <a:off x="6779902" y="1715885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B010305-D6D4-BE47-B378-925882909A79}"/>
              </a:ext>
            </a:extLst>
          </p:cNvPr>
          <p:cNvGrpSpPr/>
          <p:nvPr/>
        </p:nvGrpSpPr>
        <p:grpSpPr>
          <a:xfrm>
            <a:off x="3692304" y="2557406"/>
            <a:ext cx="3258677" cy="1492124"/>
            <a:chOff x="4537083" y="1701076"/>
            <a:chExt cx="3258677" cy="1492124"/>
          </a:xfrm>
        </p:grpSpPr>
        <p:sp>
          <p:nvSpPr>
            <p:cNvPr id="62" name="直方体 61">
              <a:extLst>
                <a:ext uri="{FF2B5EF4-FFF2-40B4-BE49-F238E27FC236}">
                  <a16:creationId xmlns:a16="http://schemas.microsoft.com/office/drawing/2014/main" id="{AEBB75CE-B982-1547-BEB5-517518FCE6B9}"/>
                </a:ext>
              </a:extLst>
            </p:cNvPr>
            <p:cNvSpPr/>
            <p:nvPr/>
          </p:nvSpPr>
          <p:spPr>
            <a:xfrm>
              <a:off x="4537083" y="1713173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直方体 62">
              <a:extLst>
                <a:ext uri="{FF2B5EF4-FFF2-40B4-BE49-F238E27FC236}">
                  <a16:creationId xmlns:a16="http://schemas.microsoft.com/office/drawing/2014/main" id="{72D9DAAE-3127-6449-BA5D-48F66A3FE858}"/>
                </a:ext>
              </a:extLst>
            </p:cNvPr>
            <p:cNvSpPr/>
            <p:nvPr/>
          </p:nvSpPr>
          <p:spPr>
            <a:xfrm>
              <a:off x="5294594" y="170107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直方体 63">
              <a:extLst>
                <a:ext uri="{FF2B5EF4-FFF2-40B4-BE49-F238E27FC236}">
                  <a16:creationId xmlns:a16="http://schemas.microsoft.com/office/drawing/2014/main" id="{7C42C31C-2242-B84A-86E9-5DBE68D5324B}"/>
                </a:ext>
              </a:extLst>
            </p:cNvPr>
            <p:cNvSpPr/>
            <p:nvPr/>
          </p:nvSpPr>
          <p:spPr>
            <a:xfrm>
              <a:off x="6050218" y="170944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5" name="直方体 64">
              <a:extLst>
                <a:ext uri="{FF2B5EF4-FFF2-40B4-BE49-F238E27FC236}">
                  <a16:creationId xmlns:a16="http://schemas.microsoft.com/office/drawing/2014/main" id="{912C6CC8-B8FD-5D47-A5D9-2773DC88DE43}"/>
                </a:ext>
              </a:extLst>
            </p:cNvPr>
            <p:cNvSpPr/>
            <p:nvPr/>
          </p:nvSpPr>
          <p:spPr>
            <a:xfrm>
              <a:off x="6779902" y="1715885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5A90821-A91B-0348-8AA5-00EC54FC1E39}"/>
              </a:ext>
            </a:extLst>
          </p:cNvPr>
          <p:cNvGrpSpPr/>
          <p:nvPr/>
        </p:nvGrpSpPr>
        <p:grpSpPr>
          <a:xfrm>
            <a:off x="3372469" y="2856812"/>
            <a:ext cx="3258677" cy="1492124"/>
            <a:chOff x="4537083" y="1701076"/>
            <a:chExt cx="3258677" cy="1492124"/>
          </a:xfrm>
        </p:grpSpPr>
        <p:sp>
          <p:nvSpPr>
            <p:cNvPr id="67" name="直方体 66">
              <a:extLst>
                <a:ext uri="{FF2B5EF4-FFF2-40B4-BE49-F238E27FC236}">
                  <a16:creationId xmlns:a16="http://schemas.microsoft.com/office/drawing/2014/main" id="{12AA9EF3-DE95-1D47-8DC0-4A550CD43253}"/>
                </a:ext>
              </a:extLst>
            </p:cNvPr>
            <p:cNvSpPr/>
            <p:nvPr/>
          </p:nvSpPr>
          <p:spPr>
            <a:xfrm>
              <a:off x="4537083" y="1713173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8" name="直方体 67">
              <a:extLst>
                <a:ext uri="{FF2B5EF4-FFF2-40B4-BE49-F238E27FC236}">
                  <a16:creationId xmlns:a16="http://schemas.microsoft.com/office/drawing/2014/main" id="{249729EE-D034-D746-9B07-43CA806D3583}"/>
                </a:ext>
              </a:extLst>
            </p:cNvPr>
            <p:cNvSpPr/>
            <p:nvPr/>
          </p:nvSpPr>
          <p:spPr>
            <a:xfrm>
              <a:off x="5294594" y="170107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直方体 68">
              <a:extLst>
                <a:ext uri="{FF2B5EF4-FFF2-40B4-BE49-F238E27FC236}">
                  <a16:creationId xmlns:a16="http://schemas.microsoft.com/office/drawing/2014/main" id="{F98F5318-2646-414C-850C-04B4384815B0}"/>
                </a:ext>
              </a:extLst>
            </p:cNvPr>
            <p:cNvSpPr/>
            <p:nvPr/>
          </p:nvSpPr>
          <p:spPr>
            <a:xfrm>
              <a:off x="6050218" y="1709446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0" name="直方体 69">
              <a:extLst>
                <a:ext uri="{FF2B5EF4-FFF2-40B4-BE49-F238E27FC236}">
                  <a16:creationId xmlns:a16="http://schemas.microsoft.com/office/drawing/2014/main" id="{FA6ABE79-F9C2-7146-A6BB-DE68F9499A64}"/>
                </a:ext>
              </a:extLst>
            </p:cNvPr>
            <p:cNvSpPr/>
            <p:nvPr/>
          </p:nvSpPr>
          <p:spPr>
            <a:xfrm>
              <a:off x="6779902" y="1715885"/>
              <a:ext cx="1015858" cy="1477315"/>
            </a:xfrm>
            <a:prstGeom prst="cube">
              <a:avLst>
                <a:gd name="adj" fmla="val 297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角丸四角形吹き出し 71">
                <a:extLst>
                  <a:ext uri="{FF2B5EF4-FFF2-40B4-BE49-F238E27FC236}">
                    <a16:creationId xmlns:a16="http://schemas.microsoft.com/office/drawing/2014/main" id="{6EA442DF-0491-1C41-82E9-6CD4431D7F58}"/>
                  </a:ext>
                </a:extLst>
              </p:cNvPr>
              <p:cNvSpPr/>
              <p:nvPr/>
            </p:nvSpPr>
            <p:spPr>
              <a:xfrm>
                <a:off x="1492075" y="1279363"/>
                <a:ext cx="9284587" cy="3613354"/>
              </a:xfrm>
              <a:prstGeom prst="wedgeRound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から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までの</m:t>
                      </m:r>
                    </m:oMath>
                  </m:oMathPara>
                </a14:m>
                <a:endParaRPr kumimoji="1" lang="en-US" altLang="ja-JP" sz="5400" dirty="0"/>
              </a:p>
              <a:p>
                <a:pPr algn="ctr"/>
                <a:r>
                  <a:rPr kumimoji="1" lang="ja-JP" altLang="en-US" sz="5400"/>
                  <a:t>領域を全て足す事が出来た</a:t>
                </a:r>
              </a:p>
            </p:txBody>
          </p:sp>
        </mc:Choice>
        <mc:Fallback xmlns="">
          <p:sp>
            <p:nvSpPr>
              <p:cNvPr id="72" name="角丸四角形吹き出し 71">
                <a:extLst>
                  <a:ext uri="{FF2B5EF4-FFF2-40B4-BE49-F238E27FC236}">
                    <a16:creationId xmlns:a16="http://schemas.microsoft.com/office/drawing/2014/main" id="{6EA442DF-0491-1C41-82E9-6CD4431D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75" y="1279363"/>
                <a:ext cx="9284587" cy="3613354"/>
              </a:xfrm>
              <a:prstGeom prst="wedgeRoundRect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cap="none" dirty="0" err="1"/>
              <a:t>imos</a:t>
            </a:r>
            <a:r>
              <a:rPr kumimoji="1" lang="ja-JP" altLang="en-US" sz="5400" cap="none"/>
              <a:t>法とは？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521221" cy="40377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600"/>
                  <a:t>個の要素を持つ配列がある時、</a:t>
                </a:r>
                <a14:m>
                  <m:oMath xmlns:m="http://schemas.openxmlformats.org/officeDocument/2006/math"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sz="3600"/>
                  <a:t>から</a:t>
                </a:r>
                <a14:m>
                  <m:oMath xmlns:m="http://schemas.openxmlformats.org/officeDocument/2006/math"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sz="3600"/>
                  <a:t>までの範囲に</a:t>
                </a:r>
                <a14:m>
                  <m:oMath xmlns:m="http://schemas.openxmlformats.org/officeDocument/2006/math"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3600"/>
                  <a:t>を足す場合に有効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sz="3600" i="1" dirty="0"/>
              </a:p>
              <a:p>
                <a:r>
                  <a:rPr kumimoji="1" lang="ja-JP" altLang="en-US" sz="3600"/>
                  <a:t>クエリの処理</a:t>
                </a:r>
                <a:r>
                  <a:rPr kumimoji="1" lang="en-US" altLang="ja-JP" sz="3600" dirty="0"/>
                  <a:t>O(</a:t>
                </a:r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3600" dirty="0"/>
                  <a:t>)</a:t>
                </a:r>
                <a:r>
                  <a:rPr kumimoji="1" lang="ja-JP" altLang="en-US" sz="3600"/>
                  <a:t>、後処理</a:t>
                </a:r>
                <a:r>
                  <a:rPr kumimoji="1" lang="en-US" altLang="ja-JP" sz="3600" dirty="0"/>
                  <a:t>O(</a:t>
                </a:r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3600" dirty="0"/>
                  <a:t>)</a:t>
                </a:r>
                <a:r>
                  <a:rPr kumimoji="1" lang="ja-JP" altLang="en-US" sz="3600"/>
                  <a:t>、参照</a:t>
                </a:r>
                <a:r>
                  <a:rPr kumimoji="1" lang="en-US" altLang="ja-JP" sz="3600" dirty="0"/>
                  <a:t>O(</a:t>
                </a:r>
                <a14:m>
                  <m:oMath xmlns:m="http://schemas.openxmlformats.org/officeDocument/2006/math"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sz="3600" dirty="0"/>
                  <a:t>)</a:t>
                </a:r>
                <a:r>
                  <a:rPr lang="ja-JP" altLang="en-US" sz="3600"/>
                  <a:t>で出来る</a:t>
                </a:r>
                <a:endParaRPr lang="en-US" altLang="ja-JP" sz="3600" dirty="0"/>
              </a:p>
              <a:p>
                <a:r>
                  <a:rPr lang="en-US" altLang="ja-JP" sz="3600" dirty="0" err="1"/>
                  <a:t>imos</a:t>
                </a:r>
                <a:r>
                  <a:rPr lang="ja-JP" altLang="en-US" sz="3600"/>
                  <a:t>さんが考えたらしい</a:t>
                </a:r>
                <a:endParaRPr lang="en-US" altLang="ja-JP" sz="3600" dirty="0"/>
              </a:p>
              <a:p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521221" cy="4037749"/>
              </a:xfrm>
              <a:blipFill>
                <a:blip r:embed="rId2"/>
                <a:stretch>
                  <a:fillRect l="-1598" t="-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ADFFC590-8723-AD4D-BC0A-794B13533082}"/>
              </a:ext>
            </a:extLst>
          </p:cNvPr>
          <p:cNvSpPr/>
          <p:nvPr/>
        </p:nvSpPr>
        <p:spPr>
          <a:xfrm rot="10800000">
            <a:off x="3004458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6EB717EF-5AF2-2F4F-B719-3DE287D029F4}"/>
              </a:ext>
            </a:extLst>
          </p:cNvPr>
          <p:cNvSpPr/>
          <p:nvPr/>
        </p:nvSpPr>
        <p:spPr>
          <a:xfrm rot="10800000">
            <a:off x="8784772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/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blipFill>
                <a:blip r:embed="rId2"/>
                <a:stretch>
                  <a:fillRect l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/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blipFill>
                <a:blip r:embed="rId3"/>
                <a:stretch>
                  <a:fillRect l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/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blipFill>
                <a:blip r:embed="rId4"/>
                <a:stretch>
                  <a:fillRect l="-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AC5059-41C8-884F-8A82-33A9013275F8}"/>
              </a:ext>
            </a:extLst>
          </p:cNvPr>
          <p:cNvSpPr txBox="1">
            <a:spLocks noChangeAspect="1"/>
          </p:cNvSpPr>
          <p:nvPr/>
        </p:nvSpPr>
        <p:spPr>
          <a:xfrm>
            <a:off x="537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28981F-69D7-3D49-9E81-7447A10D9DA0}"/>
              </a:ext>
            </a:extLst>
          </p:cNvPr>
          <p:cNvSpPr txBox="1">
            <a:spLocks noChangeAspect="1"/>
          </p:cNvSpPr>
          <p:nvPr/>
        </p:nvSpPr>
        <p:spPr>
          <a:xfrm>
            <a:off x="681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1E486E-A98C-ED4A-B9A4-5BB146B66C6E}"/>
              </a:ext>
            </a:extLst>
          </p:cNvPr>
          <p:cNvSpPr txBox="1">
            <a:spLocks noChangeAspect="1"/>
          </p:cNvSpPr>
          <p:nvPr/>
        </p:nvSpPr>
        <p:spPr>
          <a:xfrm>
            <a:off x="82548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59FA08-98BE-A141-98A9-7FE775563FF5}"/>
              </a:ext>
            </a:extLst>
          </p:cNvPr>
          <p:cNvSpPr txBox="1">
            <a:spLocks noChangeAspect="1"/>
          </p:cNvSpPr>
          <p:nvPr/>
        </p:nvSpPr>
        <p:spPr>
          <a:xfrm>
            <a:off x="393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C90CAA-13CA-B340-B1D9-89252DFEF2D8}"/>
              </a:ext>
            </a:extLst>
          </p:cNvPr>
          <p:cNvSpPr txBox="1">
            <a:spLocks noChangeAspect="1"/>
          </p:cNvSpPr>
          <p:nvPr/>
        </p:nvSpPr>
        <p:spPr>
          <a:xfrm>
            <a:off x="2500591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0C18E-68AB-214E-9A1B-DE04D2B3074D}"/>
              </a:ext>
            </a:extLst>
          </p:cNvPr>
          <p:cNvSpPr txBox="1">
            <a:spLocks noChangeAspect="1"/>
          </p:cNvSpPr>
          <p:nvPr/>
        </p:nvSpPr>
        <p:spPr>
          <a:xfrm>
            <a:off x="1060591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B8C37A-6B37-6C48-B33A-4D7D7DB871C8}"/>
              </a:ext>
            </a:extLst>
          </p:cNvPr>
          <p:cNvSpPr txBox="1">
            <a:spLocks noChangeAspect="1"/>
          </p:cNvSpPr>
          <p:nvPr/>
        </p:nvSpPr>
        <p:spPr>
          <a:xfrm>
            <a:off x="96948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9796A7-0C02-5844-9875-17BE7E6570C3}"/>
              </a:ext>
            </a:extLst>
          </p:cNvPr>
          <p:cNvSpPr txBox="1"/>
          <p:nvPr/>
        </p:nvSpPr>
        <p:spPr>
          <a:xfrm>
            <a:off x="8699217" y="2388850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D97910-2EF8-0D4E-983F-BC3EFEB10627}"/>
              </a:ext>
            </a:extLst>
          </p:cNvPr>
          <p:cNvSpPr txBox="1"/>
          <p:nvPr/>
        </p:nvSpPr>
        <p:spPr>
          <a:xfrm>
            <a:off x="2906486" y="238583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842264-D58A-844E-852C-CBC5A933F1A9}"/>
              </a:ext>
            </a:extLst>
          </p:cNvPr>
          <p:cNvSpPr txBox="1"/>
          <p:nvPr/>
        </p:nvSpPr>
        <p:spPr>
          <a:xfrm>
            <a:off x="4356643" y="238583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9BDC95-AE83-3B4A-8290-9A8B2444248A}"/>
              </a:ext>
            </a:extLst>
          </p:cNvPr>
          <p:cNvSpPr txBox="1"/>
          <p:nvPr/>
        </p:nvSpPr>
        <p:spPr>
          <a:xfrm>
            <a:off x="5792052" y="2385833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42CD57-2150-BB45-A8B3-4C7B12132941}"/>
              </a:ext>
            </a:extLst>
          </p:cNvPr>
          <p:cNvSpPr txBox="1"/>
          <p:nvPr/>
        </p:nvSpPr>
        <p:spPr>
          <a:xfrm>
            <a:off x="7262014" y="2385833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BE22EA4E-2699-AA4F-96AB-B23C056695AF}"/>
              </a:ext>
            </a:extLst>
          </p:cNvPr>
          <p:cNvSpPr/>
          <p:nvPr/>
        </p:nvSpPr>
        <p:spPr>
          <a:xfrm>
            <a:off x="2645730" y="1434564"/>
            <a:ext cx="7490072" cy="3613354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/>
              <a:t>これを高速に行いたい</a:t>
            </a:r>
          </a:p>
        </p:txBody>
      </p:sp>
    </p:spTree>
    <p:extLst>
      <p:ext uri="{BB962C8B-B14F-4D97-AF65-F5344CB8AC3E}">
        <p14:creationId xmlns:p14="http://schemas.microsoft.com/office/powerpoint/2010/main" val="11488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cap="none"/>
              <a:t>もし愚直にやると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927243"/>
                <a:ext cx="9771944" cy="420808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sz="360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3600"/>
                  <a:t>までの範囲を</a:t>
                </a:r>
                <a:r>
                  <a:rPr kumimoji="1" lang="en-US" altLang="ja-JP" sz="3600" dirty="0"/>
                  <a:t>for</a:t>
                </a:r>
                <a:r>
                  <a:rPr kumimoji="1" lang="ja-JP" altLang="en-US" sz="3600"/>
                  <a:t>文で回す（最大で</a:t>
                </a:r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3600"/>
                  <a:t>回）</a:t>
                </a:r>
                <a:endParaRPr kumimoji="1" lang="en-US" altLang="ja-JP" sz="3600" dirty="0"/>
              </a:p>
              <a:p>
                <a:endParaRPr lang="en-US" altLang="ja-JP" sz="3600" dirty="0"/>
              </a:p>
              <a:p>
                <a:r>
                  <a:rPr lang="ja-JP" altLang="en-US" sz="3600"/>
                  <a:t>クエリの個数を</a:t>
                </a:r>
                <a14:m>
                  <m:oMath xmlns:m="http://schemas.openxmlformats.org/officeDocument/2006/math"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sz="3600"/>
                  <a:t>とすると</a:t>
                </a:r>
                <a:r>
                  <a:rPr lang="en-US" altLang="ja-JP" sz="3600" dirty="0"/>
                  <a:t>O</a:t>
                </a:r>
                <a14:m>
                  <m:oMath xmlns:m="http://schemas.openxmlformats.org/officeDocument/2006/math"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i="1" dirty="0" err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ja-JP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3600" dirty="0"/>
              </a:p>
              <a:p>
                <a:endParaRPr kumimoji="1" lang="en-US" altLang="ja-JP" sz="36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ja-JP" altLang="en-US" sz="3600"/>
                  <a:t>などでは絶対に間に合わない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927243"/>
                <a:ext cx="9771944" cy="4208087"/>
              </a:xfrm>
              <a:blipFill>
                <a:blip r:embed="rId2"/>
                <a:stretch>
                  <a:fillRect l="-1427" t="-602" r="-130" b="-45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cap="none"/>
              <a:t>ではどうするか？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927243"/>
                <a:ext cx="9771944" cy="420808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/>
                  <a:t>累積和を考える</a:t>
                </a:r>
                <a:endParaRPr kumimoji="1" lang="en-US" altLang="ja-JP" sz="3600" dirty="0"/>
              </a:p>
              <a:p>
                <a:r>
                  <a:rPr lang="ja-JP" altLang="en-US" sz="3600"/>
                  <a:t>クエリ毎ではなく、最後にまとめて足そうという考え方</a:t>
                </a:r>
                <a:endParaRPr lang="en-US" altLang="ja-JP" sz="36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sz="3600" b="0"/>
                  <a:t>の位置を</a:t>
                </a:r>
                <a14:m>
                  <m:oMath xmlns:m="http://schemas.openxmlformats.org/officeDocument/2006/math">
                    <m:r>
                      <a:rPr lang="en-US" altLang="ja-JP" sz="3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 b="0" dirty="0"/>
                  <a:t>、</a:t>
                </a:r>
                <a:r>
                  <a:rPr kumimoji="1" lang="en-US" altLang="ja-JP" sz="36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sz="3600"/>
                  <a:t>の位置を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 dirty="0"/>
                  <a:t>すれば</a:t>
                </a:r>
                <a14:m>
                  <m:oMath xmlns:m="http://schemas.openxmlformats.org/officeDocument/2006/math"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3600"/>
                  <a:t>の範囲だけ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される（頭いいね）</a:t>
                </a:r>
                <a:endParaRPr kumimoji="1" lang="en-US" altLang="ja-JP" sz="3600" dirty="0"/>
              </a:p>
              <a:p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927243"/>
                <a:ext cx="9771944" cy="4208087"/>
              </a:xfrm>
              <a:blipFill>
                <a:blip r:embed="rId2"/>
                <a:stretch>
                  <a:fillRect l="-1556" t="-301" r="-14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66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ADFFC590-8723-AD4D-BC0A-794B13533082}"/>
              </a:ext>
            </a:extLst>
          </p:cNvPr>
          <p:cNvSpPr/>
          <p:nvPr/>
        </p:nvSpPr>
        <p:spPr>
          <a:xfrm rot="10800000">
            <a:off x="3004458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6EB717EF-5AF2-2F4F-B719-3DE287D029F4}"/>
              </a:ext>
            </a:extLst>
          </p:cNvPr>
          <p:cNvSpPr/>
          <p:nvPr/>
        </p:nvSpPr>
        <p:spPr>
          <a:xfrm rot="10800000">
            <a:off x="8784772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/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blipFill>
                <a:blip r:embed="rId2"/>
                <a:stretch>
                  <a:fillRect l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/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blipFill>
                <a:blip r:embed="rId3"/>
                <a:stretch>
                  <a:fillRect l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/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blipFill>
                <a:blip r:embed="rId4"/>
                <a:stretch>
                  <a:fillRect l="-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AC5059-41C8-884F-8A82-33A9013275F8}"/>
              </a:ext>
            </a:extLst>
          </p:cNvPr>
          <p:cNvSpPr txBox="1">
            <a:spLocks noChangeAspect="1"/>
          </p:cNvSpPr>
          <p:nvPr/>
        </p:nvSpPr>
        <p:spPr>
          <a:xfrm>
            <a:off x="537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28981F-69D7-3D49-9E81-7447A10D9DA0}"/>
              </a:ext>
            </a:extLst>
          </p:cNvPr>
          <p:cNvSpPr txBox="1">
            <a:spLocks noChangeAspect="1"/>
          </p:cNvSpPr>
          <p:nvPr/>
        </p:nvSpPr>
        <p:spPr>
          <a:xfrm>
            <a:off x="681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1E486E-A98C-ED4A-B9A4-5BB146B66C6E}"/>
              </a:ext>
            </a:extLst>
          </p:cNvPr>
          <p:cNvSpPr txBox="1">
            <a:spLocks noChangeAspect="1"/>
          </p:cNvSpPr>
          <p:nvPr/>
        </p:nvSpPr>
        <p:spPr>
          <a:xfrm>
            <a:off x="82548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59FA08-98BE-A141-98A9-7FE775563FF5}"/>
              </a:ext>
            </a:extLst>
          </p:cNvPr>
          <p:cNvSpPr txBox="1">
            <a:spLocks noChangeAspect="1"/>
          </p:cNvSpPr>
          <p:nvPr/>
        </p:nvSpPr>
        <p:spPr>
          <a:xfrm>
            <a:off x="393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C90CAA-13CA-B340-B1D9-89252DFEF2D8}"/>
              </a:ext>
            </a:extLst>
          </p:cNvPr>
          <p:cNvSpPr txBox="1">
            <a:spLocks noChangeAspect="1"/>
          </p:cNvSpPr>
          <p:nvPr/>
        </p:nvSpPr>
        <p:spPr>
          <a:xfrm>
            <a:off x="2500591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0C18E-68AB-214E-9A1B-DE04D2B3074D}"/>
              </a:ext>
            </a:extLst>
          </p:cNvPr>
          <p:cNvSpPr txBox="1">
            <a:spLocks noChangeAspect="1"/>
          </p:cNvSpPr>
          <p:nvPr/>
        </p:nvSpPr>
        <p:spPr>
          <a:xfrm>
            <a:off x="1060591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B8C37A-6B37-6C48-B33A-4D7D7DB871C8}"/>
              </a:ext>
            </a:extLst>
          </p:cNvPr>
          <p:cNvSpPr txBox="1">
            <a:spLocks noChangeAspect="1"/>
          </p:cNvSpPr>
          <p:nvPr/>
        </p:nvSpPr>
        <p:spPr>
          <a:xfrm>
            <a:off x="96948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D97910-2EF8-0D4E-983F-BC3EFEB10627}"/>
              </a:ext>
            </a:extLst>
          </p:cNvPr>
          <p:cNvSpPr txBox="1"/>
          <p:nvPr/>
        </p:nvSpPr>
        <p:spPr>
          <a:xfrm>
            <a:off x="2906486" y="238583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842264-D58A-844E-852C-CBC5A933F1A9}"/>
              </a:ext>
            </a:extLst>
          </p:cNvPr>
          <p:cNvSpPr txBox="1"/>
          <p:nvPr/>
        </p:nvSpPr>
        <p:spPr>
          <a:xfrm>
            <a:off x="10115443" y="2385833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-3</a:t>
            </a:r>
            <a:endParaRPr kumimoji="1" lang="ja-JP" altLang="en-US" sz="3600"/>
          </a:p>
        </p:txBody>
      </p:sp>
      <p:sp>
        <p:nvSpPr>
          <p:cNvPr id="3" name="線吹き出し 1 (枠付き) 2">
            <a:extLst>
              <a:ext uri="{FF2B5EF4-FFF2-40B4-BE49-F238E27FC236}">
                <a16:creationId xmlns:a16="http://schemas.microsoft.com/office/drawing/2014/main" id="{5967C04B-5336-A747-AD78-E35575931F27}"/>
              </a:ext>
            </a:extLst>
          </p:cNvPr>
          <p:cNvSpPr/>
          <p:nvPr/>
        </p:nvSpPr>
        <p:spPr>
          <a:xfrm>
            <a:off x="6579950" y="522970"/>
            <a:ext cx="4540274" cy="1016937"/>
          </a:xfrm>
          <a:prstGeom prst="borderCallout1">
            <a:avLst>
              <a:gd name="adj1" fmla="val 18750"/>
              <a:gd name="adj2" fmla="val -8333"/>
              <a:gd name="adj3" fmla="val 127003"/>
              <a:gd name="adj4" fmla="val -28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これを累積和してみる</a:t>
            </a:r>
          </a:p>
        </p:txBody>
      </p:sp>
    </p:spTree>
    <p:extLst>
      <p:ext uri="{BB962C8B-B14F-4D97-AF65-F5344CB8AC3E}">
        <p14:creationId xmlns:p14="http://schemas.microsoft.com/office/powerpoint/2010/main" val="13221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ADFFC590-8723-AD4D-BC0A-794B13533082}"/>
              </a:ext>
            </a:extLst>
          </p:cNvPr>
          <p:cNvSpPr/>
          <p:nvPr/>
        </p:nvSpPr>
        <p:spPr>
          <a:xfrm rot="10800000">
            <a:off x="3004458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6EB717EF-5AF2-2F4F-B719-3DE287D029F4}"/>
              </a:ext>
            </a:extLst>
          </p:cNvPr>
          <p:cNvSpPr/>
          <p:nvPr/>
        </p:nvSpPr>
        <p:spPr>
          <a:xfrm rot="10800000">
            <a:off x="8784772" y="3788228"/>
            <a:ext cx="402771" cy="6749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/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F7BAD9-0246-3746-A12F-B7D5A0E38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3" y="4463143"/>
                <a:ext cx="402772" cy="584775"/>
              </a:xfrm>
              <a:prstGeom prst="rect">
                <a:avLst/>
              </a:prstGeom>
              <a:blipFill>
                <a:blip r:embed="rId2"/>
                <a:stretch>
                  <a:fillRect l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/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6D1CF2C-260D-8A4A-964E-0BB416DA5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087" y="4463143"/>
                <a:ext cx="402772" cy="584775"/>
              </a:xfrm>
              <a:prstGeom prst="rect">
                <a:avLst/>
              </a:prstGeom>
              <a:blipFill>
                <a:blip r:embed="rId3"/>
                <a:stretch>
                  <a:fillRect l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/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D3529F-677A-4442-A176-F8B367FB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2" y="4091500"/>
                <a:ext cx="1197427" cy="584775"/>
              </a:xfrm>
              <a:prstGeom prst="rect">
                <a:avLst/>
              </a:prstGeom>
              <a:blipFill>
                <a:blip r:embed="rId4"/>
                <a:stretch>
                  <a:fillRect l="-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AC5059-41C8-884F-8A82-33A9013275F8}"/>
              </a:ext>
            </a:extLst>
          </p:cNvPr>
          <p:cNvSpPr txBox="1">
            <a:spLocks noChangeAspect="1"/>
          </p:cNvSpPr>
          <p:nvPr/>
        </p:nvSpPr>
        <p:spPr>
          <a:xfrm>
            <a:off x="537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28981F-69D7-3D49-9E81-7447A10D9DA0}"/>
              </a:ext>
            </a:extLst>
          </p:cNvPr>
          <p:cNvSpPr txBox="1">
            <a:spLocks noChangeAspect="1"/>
          </p:cNvSpPr>
          <p:nvPr/>
        </p:nvSpPr>
        <p:spPr>
          <a:xfrm>
            <a:off x="681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1E486E-A98C-ED4A-B9A4-5BB146B66C6E}"/>
              </a:ext>
            </a:extLst>
          </p:cNvPr>
          <p:cNvSpPr txBox="1">
            <a:spLocks noChangeAspect="1"/>
          </p:cNvSpPr>
          <p:nvPr/>
        </p:nvSpPr>
        <p:spPr>
          <a:xfrm>
            <a:off x="82548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59FA08-98BE-A141-98A9-7FE775563FF5}"/>
              </a:ext>
            </a:extLst>
          </p:cNvPr>
          <p:cNvSpPr txBox="1">
            <a:spLocks noChangeAspect="1"/>
          </p:cNvSpPr>
          <p:nvPr/>
        </p:nvSpPr>
        <p:spPr>
          <a:xfrm>
            <a:off x="3936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C90CAA-13CA-B340-B1D9-89252DFEF2D8}"/>
              </a:ext>
            </a:extLst>
          </p:cNvPr>
          <p:cNvSpPr txBox="1">
            <a:spLocks/>
          </p:cNvSpPr>
          <p:nvPr/>
        </p:nvSpPr>
        <p:spPr>
          <a:xfrm>
            <a:off x="2500591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0C18E-68AB-214E-9A1B-DE04D2B3074D}"/>
              </a:ext>
            </a:extLst>
          </p:cNvPr>
          <p:cNvSpPr txBox="1">
            <a:spLocks noChangeAspect="1"/>
          </p:cNvSpPr>
          <p:nvPr/>
        </p:nvSpPr>
        <p:spPr>
          <a:xfrm>
            <a:off x="1060591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B8C37A-6B37-6C48-B33A-4D7D7DB871C8}"/>
              </a:ext>
            </a:extLst>
          </p:cNvPr>
          <p:cNvSpPr txBox="1">
            <a:spLocks/>
          </p:cNvSpPr>
          <p:nvPr/>
        </p:nvSpPr>
        <p:spPr>
          <a:xfrm>
            <a:off x="9694800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-3</a:t>
            </a:r>
            <a:endParaRPr kumimoji="1" lang="ja-JP" altLang="en-US" sz="36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39A189-6F83-E645-86D1-2ADC86F31689}"/>
              </a:ext>
            </a:extLst>
          </p:cNvPr>
          <p:cNvSpPr txBox="1"/>
          <p:nvPr/>
        </p:nvSpPr>
        <p:spPr>
          <a:xfrm>
            <a:off x="4356643" y="238583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28165D-A227-4544-8CFD-ED682516BB3C}"/>
              </a:ext>
            </a:extLst>
          </p:cNvPr>
          <p:cNvSpPr txBox="1"/>
          <p:nvPr/>
        </p:nvSpPr>
        <p:spPr>
          <a:xfrm>
            <a:off x="10115443" y="2382428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A2B699-94D5-C348-BFAE-CAA09541D878}"/>
              </a:ext>
            </a:extLst>
          </p:cNvPr>
          <p:cNvSpPr txBox="1"/>
          <p:nvPr/>
        </p:nvSpPr>
        <p:spPr>
          <a:xfrm>
            <a:off x="5796643" y="238583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6CFD596-B7DC-B342-8DC2-762079F4AE03}"/>
              </a:ext>
            </a:extLst>
          </p:cNvPr>
          <p:cNvSpPr txBox="1"/>
          <p:nvPr/>
        </p:nvSpPr>
        <p:spPr>
          <a:xfrm>
            <a:off x="7235443" y="2382429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EC3333-73E4-E948-A4D8-54974E6EBFC4}"/>
              </a:ext>
            </a:extLst>
          </p:cNvPr>
          <p:cNvSpPr txBox="1"/>
          <p:nvPr/>
        </p:nvSpPr>
        <p:spPr>
          <a:xfrm>
            <a:off x="8675443" y="2382428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角丸四角形吹き出し 26">
                <a:extLst>
                  <a:ext uri="{FF2B5EF4-FFF2-40B4-BE49-F238E27FC236}">
                    <a16:creationId xmlns:a16="http://schemas.microsoft.com/office/drawing/2014/main" id="{626CC10B-A59F-B741-9395-892B2C551C6B}"/>
                  </a:ext>
                </a:extLst>
              </p:cNvPr>
              <p:cNvSpPr/>
              <p:nvPr/>
            </p:nvSpPr>
            <p:spPr>
              <a:xfrm>
                <a:off x="2855981" y="1222082"/>
                <a:ext cx="6610668" cy="3613354"/>
              </a:xfrm>
              <a:prstGeom prst="wedgeRound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kumimoji="1" lang="ja-JP" altLang="en-US" sz="5400" i="1" smtClean="0">
                          <a:latin typeface="Cambria Math" panose="02040503050406030204" pitchFamily="18" charset="0"/>
                        </a:rPr>
                        <m:t>間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だけ</m:t>
                      </m:r>
                    </m:oMath>
                  </m:oMathPara>
                </a14:m>
                <a:endParaRPr kumimoji="1" lang="en-US" altLang="ja-JP" sz="5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5400" i="1" smtClean="0">
                          <a:latin typeface="Cambria Math" panose="02040503050406030204" pitchFamily="18" charset="0"/>
                        </a:rPr>
                        <m:t>足す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事</m:t>
                      </m:r>
                      <m:r>
                        <a:rPr kumimoji="1" lang="ja-JP" altLang="en-US" sz="5400" i="1" smtClean="0"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kumimoji="1" lang="ja-JP" altLang="en-US" sz="5400" i="1">
                          <a:latin typeface="Cambria Math" panose="02040503050406030204" pitchFamily="18" charset="0"/>
                        </a:rPr>
                        <m:t>できた</m:t>
                      </m:r>
                    </m:oMath>
                  </m:oMathPara>
                </a14:m>
                <a:endParaRPr kumimoji="1" lang="ja-JP" altLang="en-US" sz="5400"/>
              </a:p>
            </p:txBody>
          </p:sp>
        </mc:Choice>
        <mc:Fallback xmlns="">
          <p:sp>
            <p:nvSpPr>
              <p:cNvPr id="27" name="角丸四角形吹き出し 26">
                <a:extLst>
                  <a:ext uri="{FF2B5EF4-FFF2-40B4-BE49-F238E27FC236}">
                    <a16:creationId xmlns:a16="http://schemas.microsoft.com/office/drawing/2014/main" id="{626CC10B-A59F-B741-9395-892B2C551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81" y="1222082"/>
                <a:ext cx="6610668" cy="3613354"/>
              </a:xfrm>
              <a:prstGeom prst="wedgeRoundRect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E147EA-715B-BC48-B450-A1F9ACD6D016}"/>
              </a:ext>
            </a:extLst>
          </p:cNvPr>
          <p:cNvSpPr txBox="1"/>
          <p:nvPr/>
        </p:nvSpPr>
        <p:spPr>
          <a:xfrm>
            <a:off x="4568272" y="462600"/>
            <a:ext cx="7395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足し合わせる範囲が交差しても問題無し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9831D2-1BA5-174C-96FD-63108C625CFC}"/>
              </a:ext>
            </a:extLst>
          </p:cNvPr>
          <p:cNvSpPr txBox="1"/>
          <p:nvPr/>
        </p:nvSpPr>
        <p:spPr>
          <a:xfrm>
            <a:off x="500743" y="413657"/>
            <a:ext cx="3581400" cy="646331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imos</a:t>
            </a:r>
            <a:r>
              <a:rPr kumimoji="1" lang="ja-JP" altLang="en-US" sz="3600"/>
              <a:t>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AC5059-41C8-884F-8A82-33A9013275F8}"/>
              </a:ext>
            </a:extLst>
          </p:cNvPr>
          <p:cNvSpPr txBox="1">
            <a:spLocks/>
          </p:cNvSpPr>
          <p:nvPr/>
        </p:nvSpPr>
        <p:spPr>
          <a:xfrm>
            <a:off x="5382000" y="1990799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-2</a:t>
            </a:r>
            <a:endParaRPr kumimoji="1" lang="ja-JP" alt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28981F-69D7-3D49-9E81-7447A10D9DA0}"/>
              </a:ext>
            </a:extLst>
          </p:cNvPr>
          <p:cNvSpPr txBox="1">
            <a:spLocks/>
          </p:cNvSpPr>
          <p:nvPr/>
        </p:nvSpPr>
        <p:spPr>
          <a:xfrm>
            <a:off x="6822000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1E486E-A98C-ED4A-B9A4-5BB146B66C6E}"/>
              </a:ext>
            </a:extLst>
          </p:cNvPr>
          <p:cNvSpPr txBox="1">
            <a:spLocks/>
          </p:cNvSpPr>
          <p:nvPr/>
        </p:nvSpPr>
        <p:spPr>
          <a:xfrm>
            <a:off x="8262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59FA08-98BE-A141-98A9-7FE775563FF5}"/>
              </a:ext>
            </a:extLst>
          </p:cNvPr>
          <p:cNvSpPr txBox="1">
            <a:spLocks/>
          </p:cNvSpPr>
          <p:nvPr/>
        </p:nvSpPr>
        <p:spPr>
          <a:xfrm>
            <a:off x="3942000" y="19890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  <a:endParaRPr kumimoji="1" lang="ja-JP" altLang="en-US" sz="3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C90CAA-13CA-B340-B1D9-89252DFEF2D8}"/>
              </a:ext>
            </a:extLst>
          </p:cNvPr>
          <p:cNvSpPr txBox="1">
            <a:spLocks/>
          </p:cNvSpPr>
          <p:nvPr/>
        </p:nvSpPr>
        <p:spPr>
          <a:xfrm>
            <a:off x="2500591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B0C18E-68AB-214E-9A1B-DE04D2B3074D}"/>
              </a:ext>
            </a:extLst>
          </p:cNvPr>
          <p:cNvSpPr txBox="1">
            <a:spLocks/>
          </p:cNvSpPr>
          <p:nvPr/>
        </p:nvSpPr>
        <p:spPr>
          <a:xfrm>
            <a:off x="1060591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B8C37A-6B37-6C48-B33A-4D7D7DB871C8}"/>
              </a:ext>
            </a:extLst>
          </p:cNvPr>
          <p:cNvSpPr txBox="1">
            <a:spLocks/>
          </p:cNvSpPr>
          <p:nvPr/>
        </p:nvSpPr>
        <p:spPr>
          <a:xfrm>
            <a:off x="9702000" y="1990800"/>
            <a:ext cx="1440000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ja-JP" sz="3600" dirty="0"/>
              <a:t>-3</a:t>
            </a:r>
            <a:endParaRPr kumimoji="1" lang="ja-JP" altLang="en-US" sz="36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39A189-6F83-E645-86D1-2ADC86F31689}"/>
              </a:ext>
            </a:extLst>
          </p:cNvPr>
          <p:cNvSpPr txBox="1"/>
          <p:nvPr/>
        </p:nvSpPr>
        <p:spPr>
          <a:xfrm>
            <a:off x="4368322" y="2382426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28165D-A227-4544-8CFD-ED682516BB3C}"/>
              </a:ext>
            </a:extLst>
          </p:cNvPr>
          <p:cNvSpPr txBox="1"/>
          <p:nvPr/>
        </p:nvSpPr>
        <p:spPr>
          <a:xfrm>
            <a:off x="10115443" y="2382428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A2B699-94D5-C348-BFAE-CAA09541D878}"/>
              </a:ext>
            </a:extLst>
          </p:cNvPr>
          <p:cNvSpPr txBox="1"/>
          <p:nvPr/>
        </p:nvSpPr>
        <p:spPr>
          <a:xfrm>
            <a:off x="5812479" y="2382425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6CFD596-B7DC-B342-8DC2-762079F4AE03}"/>
              </a:ext>
            </a:extLst>
          </p:cNvPr>
          <p:cNvSpPr txBox="1"/>
          <p:nvPr/>
        </p:nvSpPr>
        <p:spPr>
          <a:xfrm>
            <a:off x="7252479" y="2382424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EC3333-73E4-E948-A4D8-54974E6EBFC4}"/>
              </a:ext>
            </a:extLst>
          </p:cNvPr>
          <p:cNvSpPr txBox="1"/>
          <p:nvPr/>
        </p:nvSpPr>
        <p:spPr>
          <a:xfrm>
            <a:off x="8692479" y="2398197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E54C05-6BBF-8647-939F-62A2E520D381}"/>
              </a:ext>
            </a:extLst>
          </p:cNvPr>
          <p:cNvSpPr txBox="1"/>
          <p:nvPr/>
        </p:nvSpPr>
        <p:spPr>
          <a:xfrm>
            <a:off x="2915555" y="2382427"/>
            <a:ext cx="59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/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CB337BF-9073-9443-84D5-F3C3FD790F16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 flipH="1" flipV="1">
            <a:off x="3220395" y="1989195"/>
            <a:ext cx="1800" cy="2881409"/>
          </a:xfrm>
          <a:prstGeom prst="bentConnector3">
            <a:avLst>
              <a:gd name="adj1" fmla="val -35642056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11A91-2761-E141-BCEB-0459F87E63E8}"/>
              </a:ext>
            </a:extLst>
          </p:cNvPr>
          <p:cNvSpPr txBox="1"/>
          <p:nvPr/>
        </p:nvSpPr>
        <p:spPr>
          <a:xfrm>
            <a:off x="1819699" y="4069224"/>
            <a:ext cx="72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E0488D"/>
                </a:solidFill>
              </a:rPr>
              <a:t>+2</a:t>
            </a:r>
            <a:endParaRPr kumimoji="1" lang="ja-JP" altLang="en-US" sz="3200">
              <a:solidFill>
                <a:srgbClr val="E0488D"/>
              </a:solidFill>
            </a:endParaRPr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FD8ADF8-98CD-6F4F-96B2-A60367B21963}"/>
              </a:ext>
            </a:extLst>
          </p:cNvPr>
          <p:cNvCxnSpPr>
            <a:cxnSpLocks/>
            <a:stCxn id="13" idx="2"/>
            <a:endCxn id="11" idx="2"/>
          </p:cNvCxnSpPr>
          <p:nvPr/>
        </p:nvCxnSpPr>
        <p:spPr>
          <a:xfrm rot="5400000" flipH="1" flipV="1">
            <a:off x="6100395" y="549195"/>
            <a:ext cx="1800" cy="5761409"/>
          </a:xfrm>
          <a:prstGeom prst="bentConnector3">
            <a:avLst>
              <a:gd name="adj1" fmla="val -70874278"/>
            </a:avLst>
          </a:prstGeom>
          <a:ln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E56966-E6CC-8249-BA23-30FBB2EDBDAA}"/>
              </a:ext>
            </a:extLst>
          </p:cNvPr>
          <p:cNvSpPr txBox="1"/>
          <p:nvPr/>
        </p:nvSpPr>
        <p:spPr>
          <a:xfrm>
            <a:off x="8077932" y="4729772"/>
            <a:ext cx="72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0B0F0"/>
                </a:solidFill>
              </a:rPr>
              <a:t>+3</a:t>
            </a:r>
            <a:endParaRPr kumimoji="1" lang="ja-JP" altLang="en-US" sz="32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角丸四角形吹き出し 32">
                <a:extLst>
                  <a:ext uri="{FF2B5EF4-FFF2-40B4-BE49-F238E27FC236}">
                    <a16:creationId xmlns:a16="http://schemas.microsoft.com/office/drawing/2014/main" id="{45245494-9140-B748-B250-13326411F2A1}"/>
                  </a:ext>
                </a:extLst>
              </p:cNvPr>
              <p:cNvSpPr/>
              <p:nvPr/>
            </p:nvSpPr>
            <p:spPr>
              <a:xfrm>
                <a:off x="2541108" y="1237851"/>
                <a:ext cx="7395770" cy="3613354"/>
              </a:xfrm>
              <a:prstGeom prst="wedgeRound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5400">
                    <a:latin typeface="Cambria Math" panose="02040503050406030204" pitchFamily="18" charset="0"/>
                  </a:rPr>
                  <a:t>これで</a:t>
                </a:r>
                <a:r>
                  <a:rPr kumimoji="1" lang="en-US" altLang="ja-JP" sz="5400" dirty="0">
                    <a:latin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kumimoji="1" lang="en-US" altLang="ja-JP" sz="5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5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5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5400" dirty="0">
                    <a:latin typeface="Cambria Math" panose="02040503050406030204" pitchFamily="18" charset="0"/>
                  </a:rPr>
                  <a:t>)</a:t>
                </a:r>
                <a:r>
                  <a:rPr kumimoji="1" lang="ja-JP" altLang="en-US" sz="5400">
                    <a:latin typeface="Cambria Math" panose="02040503050406030204" pitchFamily="18" charset="0"/>
                  </a:rPr>
                  <a:t>で</a:t>
                </a:r>
                <a:endParaRPr kumimoji="1" lang="en-US" altLang="ja-JP" sz="54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sz="5400">
                    <a:latin typeface="Cambria Math" panose="02040503050406030204" pitchFamily="18" charset="0"/>
                  </a:rPr>
                  <a:t>できるようになった</a:t>
                </a:r>
                <a:endParaRPr kumimoji="1" lang="en-US" altLang="ja-JP" sz="5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角丸四角形吹き出し 32">
                <a:extLst>
                  <a:ext uri="{FF2B5EF4-FFF2-40B4-BE49-F238E27FC236}">
                    <a16:creationId xmlns:a16="http://schemas.microsoft.com/office/drawing/2014/main" id="{45245494-9140-B748-B250-13326411F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108" y="1237851"/>
                <a:ext cx="7395770" cy="3613354"/>
              </a:xfrm>
              <a:prstGeom prst="wedgeRoundRectCallou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5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5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CCC06-37BD-0D4C-AA11-21ACE72C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5400" cap="none"/>
              <a:t>まとめ</a:t>
            </a:r>
            <a:endParaRPr kumimoji="1" lang="ja-JP" altLang="en-US" sz="5400" cap="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8" y="1927243"/>
                <a:ext cx="9786693" cy="420808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600"/>
                  <a:t>頭いいね</a:t>
                </a:r>
                <a:endParaRPr kumimoji="1" lang="en-US" altLang="ja-JP" sz="3600" dirty="0"/>
              </a:p>
              <a:p>
                <a:r>
                  <a:rPr lang="ja-JP" altLang="en-US" sz="3600"/>
                  <a:t>ある範囲に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3600"/>
                  <a:t>を足したい場合は</a:t>
                </a:r>
                <a:r>
                  <a:rPr kumimoji="1" lang="en-US" altLang="ja-JP" sz="3600" dirty="0" err="1"/>
                  <a:t>imos</a:t>
                </a:r>
                <a:r>
                  <a:rPr kumimoji="1" lang="ja-JP" altLang="en-US" sz="3600"/>
                  <a:t>法を使うと早くなる</a:t>
                </a:r>
                <a:endParaRPr kumimoji="1" lang="en-US" altLang="ja-JP" sz="3600" dirty="0"/>
              </a:p>
              <a:p>
                <a:r>
                  <a:rPr lang="ja-JP" altLang="en-US" sz="3600"/>
                  <a:t>途中で値が更新されるような場合は、</a:t>
                </a:r>
                <a:r>
                  <a:rPr lang="en-US" altLang="ja-JP" sz="3600" dirty="0" err="1"/>
                  <a:t>imos</a:t>
                </a:r>
                <a:r>
                  <a:rPr lang="ja-JP" altLang="en-US" sz="3600"/>
                  <a:t>法ではなく、</a:t>
                </a:r>
                <a:r>
                  <a:rPr lang="en-US" altLang="ja-JP" sz="3600" dirty="0"/>
                  <a:t>Segment Tree</a:t>
                </a:r>
                <a:r>
                  <a:rPr lang="ja-JP" altLang="en-US" sz="3600"/>
                  <a:t>の遅延評価を使う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B4D3CE-DA94-3D4B-B757-C4CDEB3D2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1927243"/>
                <a:ext cx="9786693" cy="4208087"/>
              </a:xfrm>
              <a:blipFill>
                <a:blip r:embed="rId2"/>
                <a:stretch>
                  <a:fillRect l="-1554" t="-301" r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2948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685</TotalTime>
  <Words>544</Words>
  <Application>Microsoft Macintosh PowerPoint</Application>
  <PresentationFormat>ワイド画面</PresentationFormat>
  <Paragraphs>119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ギャラリー</vt:lpstr>
      <vt:lpstr>imos法</vt:lpstr>
      <vt:lpstr>imos法とは？</vt:lpstr>
      <vt:lpstr>PowerPoint プレゼンテーション</vt:lpstr>
      <vt:lpstr>もし愚直にやると</vt:lpstr>
      <vt:lpstr>ではどうするか？</vt:lpstr>
      <vt:lpstr>PowerPoint プレゼンテーション</vt:lpstr>
      <vt:lpstr>PowerPoint プレゼンテーション</vt:lpstr>
      <vt:lpstr>PowerPoint プレゼンテーション</vt:lpstr>
      <vt:lpstr>まとめ</vt:lpstr>
      <vt:lpstr>例題</vt:lpstr>
      <vt:lpstr>おまけ：２次元imos法</vt:lpstr>
      <vt:lpstr>具体的なやり方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imos法</dc:title>
  <dc:creator>晃輔 藤田</dc:creator>
  <cp:lastModifiedBy>晃輔 藤田</cp:lastModifiedBy>
  <cp:revision>47</cp:revision>
  <dcterms:created xsi:type="dcterms:W3CDTF">2020-06-02T10:26:18Z</dcterms:created>
  <dcterms:modified xsi:type="dcterms:W3CDTF">2020-08-15T07:26:45Z</dcterms:modified>
</cp:coreProperties>
</file>