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3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9.wmf"/><Relationship Id="rId3" Type="http://schemas.openxmlformats.org/officeDocument/2006/relationships/image" Target="../media/image15.wmf"/><Relationship Id="rId7" Type="http://schemas.openxmlformats.org/officeDocument/2006/relationships/image" Target="../media/image21.wmf"/><Relationship Id="rId12" Type="http://schemas.openxmlformats.org/officeDocument/2006/relationships/image" Target="../media/image28.wmf"/><Relationship Id="rId2" Type="http://schemas.openxmlformats.org/officeDocument/2006/relationships/image" Target="../media/image8.wmf"/><Relationship Id="rId1" Type="http://schemas.openxmlformats.org/officeDocument/2006/relationships/image" Target="../media/image14.wmf"/><Relationship Id="rId6" Type="http://schemas.openxmlformats.org/officeDocument/2006/relationships/image" Target="../media/image20.wmf"/><Relationship Id="rId11" Type="http://schemas.openxmlformats.org/officeDocument/2006/relationships/image" Target="../media/image27.wmf"/><Relationship Id="rId5" Type="http://schemas.openxmlformats.org/officeDocument/2006/relationships/image" Target="../media/image18.wmf"/><Relationship Id="rId10" Type="http://schemas.openxmlformats.org/officeDocument/2006/relationships/image" Target="../media/image26.wmf"/><Relationship Id="rId4" Type="http://schemas.openxmlformats.org/officeDocument/2006/relationships/image" Target="../media/image17.wmf"/><Relationship Id="rId9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8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8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71E3F-DD8C-4E6B-9838-9922C9D2A90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9BA19-C347-4392-A36C-90A12D066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287F-0183-4EC5-B871-10F59C38C671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EC2-5F12-44C0-9FAA-BAEAC7BAD9BC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EF1-D961-4E67-8BBE-700C803E68C8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C6D9-DE7B-47BD-BAC6-1E7BE705FC6C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C70B-880C-4DAF-9B0D-1685FB084CF1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7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C4BE-3D86-4F3E-84A8-5B1FACCBFC6F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BD9C-0307-468F-B49A-1FBC544FA6F7}" type="datetime1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3ABD-09EB-467B-9245-F90D1B4B7D46}" type="datetime1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CA1-302C-4B04-A937-F31F43B12B28}" type="datetime1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240-212 Probability and Statistic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1F69A5-9B47-493D-9D3B-013C41AC6651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240-212 Probability and Statistic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BF8D-BD23-4AE0-8FDE-AFF19FE6B382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EC5563-6A86-4229-8A27-3759675420F9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240-212 Probability and Statistic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0C3C15-2C47-4C17-8140-8962C6280F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7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emf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29.bin"/><Relationship Id="rId3" Type="http://schemas.openxmlformats.org/officeDocument/2006/relationships/image" Target="../media/image9.png"/><Relationship Id="rId21" Type="http://schemas.openxmlformats.org/officeDocument/2006/relationships/image" Target="../media/image10.png"/><Relationship Id="rId7" Type="http://schemas.openxmlformats.org/officeDocument/2006/relationships/image" Target="../media/image8.wmf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25.bin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8.bin"/><Relationship Id="rId32" Type="http://schemas.openxmlformats.org/officeDocument/2006/relationships/image" Target="../media/image25.wmf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30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5.wmf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23.wmf"/><Relationship Id="rId30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26" Type="http://schemas.openxmlformats.org/officeDocument/2006/relationships/image" Target="../media/image26.wmf"/><Relationship Id="rId3" Type="http://schemas.openxmlformats.org/officeDocument/2006/relationships/image" Target="../media/image9.png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7.wmf"/><Relationship Id="rId17" Type="http://schemas.openxmlformats.org/officeDocument/2006/relationships/image" Target="../media/image10.png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28.bin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4.wmf"/><Relationship Id="rId32" Type="http://schemas.openxmlformats.org/officeDocument/2006/relationships/image" Target="../media/image29.wmf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27.wmf"/><Relationship Id="rId10" Type="http://schemas.openxmlformats.org/officeDocument/2006/relationships/image" Target="../media/image6.emf"/><Relationship Id="rId19" Type="http://schemas.openxmlformats.org/officeDocument/2006/relationships/image" Target="../media/image21.wmf"/><Relationship Id="rId31" Type="http://schemas.openxmlformats.org/officeDocument/2006/relationships/oleObject" Target="../embeddings/oleObject36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5.wmf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30.bin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29.bin"/><Relationship Id="rId3" Type="http://schemas.openxmlformats.org/officeDocument/2006/relationships/image" Target="../media/image9.png"/><Relationship Id="rId21" Type="http://schemas.openxmlformats.org/officeDocument/2006/relationships/image" Target="../media/image10.png"/><Relationship Id="rId7" Type="http://schemas.openxmlformats.org/officeDocument/2006/relationships/image" Target="../media/image8.wmf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25.bin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8.bin"/><Relationship Id="rId32" Type="http://schemas.openxmlformats.org/officeDocument/2006/relationships/image" Target="../media/image25.wmf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30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5.wmf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23.wmf"/><Relationship Id="rId30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010E-CDBA-419F-B98F-95859BFBA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000" b="1" dirty="0"/>
              <a:t>บทที่ 5 การทดสอบสมมติฐานทางสถิติ </a:t>
            </a:r>
            <a:r>
              <a:rPr lang="en-US" sz="6000" b="1" dirty="0"/>
              <a:t>(Hypothesis Testing)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544E-823E-4FE1-8C61-98F403C6F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240-212 </a:t>
            </a:r>
            <a:r>
              <a:rPr lang="th-TH" dirty="0"/>
              <a:t>ความน่าจะเป็นและสถิติ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1644F-2D3D-4EA1-A1D8-C57988F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F8BC-D1EF-440F-982A-643EC239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240-212 Probability and Statistic</a:t>
            </a:r>
          </a:p>
        </p:txBody>
      </p:sp>
    </p:spTree>
    <p:extLst>
      <p:ext uri="{BB962C8B-B14F-4D97-AF65-F5344CB8AC3E}">
        <p14:creationId xmlns:p14="http://schemas.microsoft.com/office/powerpoint/2010/main" val="403532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3">
            <a:extLst>
              <a:ext uri="{FF2B5EF4-FFF2-40B4-BE49-F238E27FC236}">
                <a16:creationId xmlns:a16="http://schemas.microsoft.com/office/drawing/2014/main" id="{4A9003F6-33CD-4432-9AB4-2977B84A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96" y="2608168"/>
            <a:ext cx="4749285" cy="193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B6AA5-0B02-4075-BA95-26D3175B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ประเภทของการทดสอบสมมติฐาน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E53A-636A-45D2-8D49-7CFC2729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การทดสอบแบบด้านเดียว</a:t>
            </a:r>
            <a:r>
              <a:rPr lang="en-US" sz="3000" b="1" dirty="0"/>
              <a:t> (One-Sided Test) 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b="1" dirty="0">
                <a:solidFill>
                  <a:srgbClr val="FF0000"/>
                </a:solidFill>
              </a:rPr>
              <a:t>การทดสอบด้านซ้าย </a:t>
            </a:r>
            <a:r>
              <a:rPr lang="en-US" sz="3000" b="1" dirty="0">
                <a:solidFill>
                  <a:srgbClr val="FF0000"/>
                </a:solidFill>
              </a:rPr>
              <a:t>(Left-Tailed Test)</a:t>
            </a:r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0</a:t>
            </a:r>
            <a:r>
              <a:rPr lang="en-US" sz="3000" dirty="0"/>
              <a:t> : 	 </a:t>
            </a:r>
            <a:r>
              <a:rPr lang="en-US" sz="3200" dirty="0"/>
              <a:t>≥</a:t>
            </a:r>
            <a:r>
              <a:rPr lang="en-US" sz="3000" dirty="0"/>
              <a:t>           </a:t>
            </a:r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1</a:t>
            </a:r>
            <a:r>
              <a:rPr lang="en-US" sz="3000" dirty="0"/>
              <a:t> :     &lt; 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ค่า     เรียกว่า </a:t>
            </a:r>
            <a:r>
              <a:rPr lang="th-TH" sz="3000" b="1" dirty="0">
                <a:solidFill>
                  <a:srgbClr val="FF0000"/>
                </a:solidFill>
              </a:rPr>
              <a:t>ค่าวิกฤต </a:t>
            </a:r>
            <a:r>
              <a:rPr lang="en-US" sz="3000" dirty="0"/>
              <a:t>(Critical Value) </a:t>
            </a:r>
          </a:p>
          <a:p>
            <a:pPr marL="0" indent="0">
              <a:buNone/>
            </a:pPr>
            <a:r>
              <a:rPr lang="en-US" sz="3000" dirty="0"/>
              <a:t>		</a:t>
            </a:r>
            <a:r>
              <a:rPr lang="th-TH" sz="3000" dirty="0"/>
              <a:t>ถ้า </a:t>
            </a:r>
            <a:r>
              <a:rPr lang="en-US" sz="3000" dirty="0"/>
              <a:t>     </a:t>
            </a:r>
            <a:r>
              <a:rPr lang="en-US" sz="2800" dirty="0"/>
              <a:t>≥</a:t>
            </a:r>
            <a:r>
              <a:rPr lang="th-TH" sz="3000" dirty="0"/>
              <a:t>       แสดงว่ายอมรับ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C138B-FBD8-4205-8552-5CDCEE3B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0D37-FD06-45A9-BE1C-F7A88962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วัตถุ 8">
            <a:extLst>
              <a:ext uri="{FF2B5EF4-FFF2-40B4-BE49-F238E27FC236}">
                <a16:creationId xmlns:a16="http://schemas.microsoft.com/office/drawing/2014/main" id="{26D6353F-2C26-4EBC-B001-A92AE5F867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00944" y="3034624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สมการ" r:id="rId4" imgW="126725" imgH="177415" progId="Equation.3">
                  <p:embed/>
                </p:oleObj>
              </mc:Choice>
              <mc:Fallback>
                <p:oleObj name="สมการ" r:id="rId4" imgW="126725" imgH="177415" progId="Equation.3">
                  <p:embed/>
                  <p:pic>
                    <p:nvPicPr>
                      <p:cNvPr id="7" name="วัตถุ 8">
                        <a:extLst>
                          <a:ext uri="{FF2B5EF4-FFF2-40B4-BE49-F238E27FC236}">
                            <a16:creationId xmlns:a16="http://schemas.microsoft.com/office/drawing/2014/main" id="{26D6353F-2C26-4EBC-B001-A92AE5F86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944" y="3034624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9">
            <a:extLst>
              <a:ext uri="{FF2B5EF4-FFF2-40B4-BE49-F238E27FC236}">
                <a16:creationId xmlns:a16="http://schemas.microsoft.com/office/drawing/2014/main" id="{544AFAC2-A1E1-4A22-AD14-584CE68F008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55955" y="2984464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สมการ" r:id="rId6" imgW="165028" imgH="228501" progId="Equation.3">
                  <p:embed/>
                </p:oleObj>
              </mc:Choice>
              <mc:Fallback>
                <p:oleObj name="สมการ" r:id="rId6" imgW="165028" imgH="228501" progId="Equation.3">
                  <p:embed/>
                  <p:pic>
                    <p:nvPicPr>
                      <p:cNvPr id="8" name="วัตถุ 9">
                        <a:extLst>
                          <a:ext uri="{FF2B5EF4-FFF2-40B4-BE49-F238E27FC236}">
                            <a16:creationId xmlns:a16="http://schemas.microsoft.com/office/drawing/2014/main" id="{544AFAC2-A1E1-4A22-AD14-584CE68F0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955" y="2984464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8">
            <a:extLst>
              <a:ext uri="{FF2B5EF4-FFF2-40B4-BE49-F238E27FC236}">
                <a16:creationId xmlns:a16="http://schemas.microsoft.com/office/drawing/2014/main" id="{DD9D01C9-612A-44E7-94A4-52C05CBCC4B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61431" y="3627292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สมการ" r:id="rId4" imgW="126725" imgH="177415" progId="Equation.3">
                  <p:embed/>
                </p:oleObj>
              </mc:Choice>
              <mc:Fallback>
                <p:oleObj name="สมการ" r:id="rId4" imgW="126725" imgH="177415" progId="Equation.3">
                  <p:embed/>
                  <p:pic>
                    <p:nvPicPr>
                      <p:cNvPr id="9" name="วัตถุ 8">
                        <a:extLst>
                          <a:ext uri="{FF2B5EF4-FFF2-40B4-BE49-F238E27FC236}">
                            <a16:creationId xmlns:a16="http://schemas.microsoft.com/office/drawing/2014/main" id="{DD9D01C9-612A-44E7-94A4-52C05CBCC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431" y="3627292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9">
            <a:extLst>
              <a:ext uri="{FF2B5EF4-FFF2-40B4-BE49-F238E27FC236}">
                <a16:creationId xmlns:a16="http://schemas.microsoft.com/office/drawing/2014/main" id="{95367F49-9B87-4B5E-8657-484A780058D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16442" y="3577132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สมการ" r:id="rId6" imgW="165028" imgH="228501" progId="Equation.3">
                  <p:embed/>
                </p:oleObj>
              </mc:Choice>
              <mc:Fallback>
                <p:oleObj name="สมการ" r:id="rId6" imgW="165028" imgH="228501" progId="Equation.3">
                  <p:embed/>
                  <p:pic>
                    <p:nvPicPr>
                      <p:cNvPr id="10" name="วัตถุ 9">
                        <a:extLst>
                          <a:ext uri="{FF2B5EF4-FFF2-40B4-BE49-F238E27FC236}">
                            <a16:creationId xmlns:a16="http://schemas.microsoft.com/office/drawing/2014/main" id="{95367F49-9B87-4B5E-8657-484A78005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42" y="3577132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วัตถุ 22">
            <a:extLst>
              <a:ext uri="{FF2B5EF4-FFF2-40B4-BE49-F238E27FC236}">
                <a16:creationId xmlns:a16="http://schemas.microsoft.com/office/drawing/2014/main" id="{131018FE-F98C-44D3-B556-E2AFA8E4FF0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24080" y="4740186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สมการ" r:id="rId8" imgW="126725" imgH="177415" progId="Equation.3">
                  <p:embed/>
                </p:oleObj>
              </mc:Choice>
              <mc:Fallback>
                <p:oleObj name="สมการ" r:id="rId8" imgW="126725" imgH="177415" progId="Equation.3">
                  <p:embed/>
                  <p:pic>
                    <p:nvPicPr>
                      <p:cNvPr id="12" name="วัตถุ 22">
                        <a:extLst>
                          <a:ext uri="{FF2B5EF4-FFF2-40B4-BE49-F238E27FC236}">
                            <a16:creationId xmlns:a16="http://schemas.microsoft.com/office/drawing/2014/main" id="{131018FE-F98C-44D3-B556-E2AFA8E4F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080" y="4740186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ตัวเชื่อมต่อตรง 6">
            <a:extLst>
              <a:ext uri="{FF2B5EF4-FFF2-40B4-BE49-F238E27FC236}">
                <a16:creationId xmlns:a16="http://schemas.microsoft.com/office/drawing/2014/main" id="{6D27FE21-F47C-46DE-A828-4C94FD104597}"/>
              </a:ext>
            </a:extLst>
          </p:cNvPr>
          <p:cNvCxnSpPr/>
          <p:nvPr/>
        </p:nvCxnSpPr>
        <p:spPr>
          <a:xfrm>
            <a:off x="9690813" y="2984464"/>
            <a:ext cx="0" cy="1056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3">
            <a:extLst>
              <a:ext uri="{FF2B5EF4-FFF2-40B4-BE49-F238E27FC236}">
                <a16:creationId xmlns:a16="http://schemas.microsoft.com/office/drawing/2014/main" id="{CFDC7132-9210-45B7-B443-40DE69A3DC92}"/>
              </a:ext>
            </a:extLst>
          </p:cNvPr>
          <p:cNvCxnSpPr/>
          <p:nvPr/>
        </p:nvCxnSpPr>
        <p:spPr>
          <a:xfrm>
            <a:off x="8497849" y="4502308"/>
            <a:ext cx="3249304" cy="0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7">
            <a:extLst>
              <a:ext uri="{FF2B5EF4-FFF2-40B4-BE49-F238E27FC236}">
                <a16:creationId xmlns:a16="http://schemas.microsoft.com/office/drawing/2014/main" id="{B3CAFA1F-2FA8-4C90-A750-8696BC97E717}"/>
              </a:ext>
            </a:extLst>
          </p:cNvPr>
          <p:cNvCxnSpPr/>
          <p:nvPr/>
        </p:nvCxnSpPr>
        <p:spPr>
          <a:xfrm>
            <a:off x="7467491" y="4518556"/>
            <a:ext cx="922166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6127FF-BA4A-4EB1-80F8-E30820057B64}"/>
              </a:ext>
            </a:extLst>
          </p:cNvPr>
          <p:cNvSpPr txBox="1"/>
          <p:nvPr/>
        </p:nvSpPr>
        <p:spPr>
          <a:xfrm>
            <a:off x="9506602" y="3975404"/>
            <a:ext cx="367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0</a:t>
            </a:r>
            <a:endParaRPr lang="th-TH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8B1BC-DBE7-4F01-A47B-ED5FD847FD07}"/>
              </a:ext>
            </a:extLst>
          </p:cNvPr>
          <p:cNvSpPr txBox="1"/>
          <p:nvPr/>
        </p:nvSpPr>
        <p:spPr>
          <a:xfrm>
            <a:off x="7270438" y="4626931"/>
            <a:ext cx="36455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500" dirty="0">
                <a:solidFill>
                  <a:prstClr val="black"/>
                </a:solidFill>
              </a:rPr>
              <a:t>เขตปฏิเสธ </a:t>
            </a:r>
            <a:r>
              <a:rPr lang="en-US" sz="2500" dirty="0">
                <a:solidFill>
                  <a:prstClr val="black"/>
                </a:solidFill>
              </a:rPr>
              <a:t>H</a:t>
            </a:r>
            <a:r>
              <a:rPr lang="en-US" sz="2500" baseline="-25000" dirty="0">
                <a:solidFill>
                  <a:prstClr val="black"/>
                </a:solidFill>
              </a:rPr>
              <a:t>0</a:t>
            </a:r>
            <a:r>
              <a:rPr lang="en-US" sz="2500" dirty="0">
                <a:solidFill>
                  <a:prstClr val="black"/>
                </a:solidFill>
              </a:rPr>
              <a:t>            </a:t>
            </a:r>
            <a:r>
              <a:rPr lang="th-TH" sz="2500" dirty="0">
                <a:solidFill>
                  <a:prstClr val="black"/>
                </a:solidFill>
              </a:rPr>
              <a:t>เขตยอมรับ </a:t>
            </a:r>
            <a:r>
              <a:rPr lang="en-US" sz="2500" dirty="0">
                <a:solidFill>
                  <a:prstClr val="black"/>
                </a:solidFill>
              </a:rPr>
              <a:t>H</a:t>
            </a:r>
            <a:r>
              <a:rPr lang="en-US" sz="2500" baseline="-25000" dirty="0">
                <a:solidFill>
                  <a:prstClr val="black"/>
                </a:solidFill>
              </a:rPr>
              <a:t>0</a:t>
            </a:r>
          </a:p>
          <a:p>
            <a:r>
              <a:rPr lang="en-US" sz="2500" b="1" dirty="0">
                <a:solidFill>
                  <a:srgbClr val="FF0000"/>
                </a:solidFill>
              </a:rPr>
              <a:t>(</a:t>
            </a:r>
            <a:r>
              <a:rPr lang="th-TH" sz="2500" b="1" dirty="0">
                <a:solidFill>
                  <a:srgbClr val="FF0000"/>
                </a:solidFill>
              </a:rPr>
              <a:t>ยอมรับ</a:t>
            </a:r>
            <a:r>
              <a:rPr lang="en-US" sz="2500" b="1" dirty="0">
                <a:solidFill>
                  <a:srgbClr val="FF0000"/>
                </a:solidFill>
              </a:rPr>
              <a:t>H</a:t>
            </a:r>
            <a:r>
              <a:rPr lang="en-US" sz="2500" b="1" baseline="-25000" dirty="0">
                <a:solidFill>
                  <a:srgbClr val="FF0000"/>
                </a:solidFill>
              </a:rPr>
              <a:t>1</a:t>
            </a:r>
            <a:r>
              <a:rPr lang="en-US" sz="2500" b="1" dirty="0">
                <a:solidFill>
                  <a:srgbClr val="FF0000"/>
                </a:solidFill>
              </a:rPr>
              <a:t>)</a:t>
            </a:r>
            <a:endParaRPr lang="en-US" sz="2500" dirty="0"/>
          </a:p>
        </p:txBody>
      </p:sp>
      <p:graphicFrame>
        <p:nvGraphicFramePr>
          <p:cNvPr id="21" name="วัตถุ 25">
            <a:extLst>
              <a:ext uri="{FF2B5EF4-FFF2-40B4-BE49-F238E27FC236}">
                <a16:creationId xmlns:a16="http://schemas.microsoft.com/office/drawing/2014/main" id="{7EFB5838-F8DE-4552-AEA3-B36BEF805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50540"/>
              </p:ext>
            </p:extLst>
          </p:nvPr>
        </p:nvGraphicFramePr>
        <p:xfrm>
          <a:off x="8263448" y="4076668"/>
          <a:ext cx="3286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สมการ" r:id="rId9" imgW="139680" imgH="164880" progId="Equation.3">
                  <p:embed/>
                </p:oleObj>
              </mc:Choice>
              <mc:Fallback>
                <p:oleObj name="สมการ" r:id="rId9" imgW="139680" imgH="164880" progId="Equation.3">
                  <p:embed/>
                  <p:pic>
                    <p:nvPicPr>
                      <p:cNvPr id="26" name="วัตถุ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3448" y="4076668"/>
                        <a:ext cx="3286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วัตถุ 25">
            <a:extLst>
              <a:ext uri="{FF2B5EF4-FFF2-40B4-BE49-F238E27FC236}">
                <a16:creationId xmlns:a16="http://schemas.microsoft.com/office/drawing/2014/main" id="{CF30DEBD-7105-4F8B-AE49-A9457F421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39366"/>
              </p:ext>
            </p:extLst>
          </p:nvPr>
        </p:nvGraphicFramePr>
        <p:xfrm>
          <a:off x="2511759" y="4252403"/>
          <a:ext cx="328613" cy="41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สมการ" r:id="rId9" imgW="139680" imgH="164880" progId="Equation.3">
                  <p:embed/>
                </p:oleObj>
              </mc:Choice>
              <mc:Fallback>
                <p:oleObj name="สมการ" r:id="rId9" imgW="139680" imgH="164880" progId="Equation.3">
                  <p:embed/>
                  <p:pic>
                    <p:nvPicPr>
                      <p:cNvPr id="21" name="วัตถุ 25">
                        <a:extLst>
                          <a:ext uri="{FF2B5EF4-FFF2-40B4-BE49-F238E27FC236}">
                            <a16:creationId xmlns:a16="http://schemas.microsoft.com/office/drawing/2014/main" id="{7EFB5838-F8DE-4552-AEA3-B36BEF805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759" y="4252403"/>
                        <a:ext cx="328613" cy="41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วัตถุ 25">
            <a:extLst>
              <a:ext uri="{FF2B5EF4-FFF2-40B4-BE49-F238E27FC236}">
                <a16:creationId xmlns:a16="http://schemas.microsoft.com/office/drawing/2014/main" id="{D1126C49-3AEA-46A8-865E-256A0AEA6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78659"/>
              </p:ext>
            </p:extLst>
          </p:nvPr>
        </p:nvGraphicFramePr>
        <p:xfrm>
          <a:off x="4015297" y="4821710"/>
          <a:ext cx="328613" cy="41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สมการ" r:id="rId9" imgW="139680" imgH="164880" progId="Equation.3">
                  <p:embed/>
                </p:oleObj>
              </mc:Choice>
              <mc:Fallback>
                <p:oleObj name="สมการ" r:id="rId9" imgW="139680" imgH="164880" progId="Equation.3">
                  <p:embed/>
                  <p:pic>
                    <p:nvPicPr>
                      <p:cNvPr id="23" name="วัตถุ 25">
                        <a:extLst>
                          <a:ext uri="{FF2B5EF4-FFF2-40B4-BE49-F238E27FC236}">
                            <a16:creationId xmlns:a16="http://schemas.microsoft.com/office/drawing/2014/main" id="{CF30DEBD-7105-4F8B-AE49-A9457F421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297" y="4821710"/>
                        <a:ext cx="328613" cy="41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2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6AA5-0B02-4075-BA95-26D3175B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ประเภทของการทดสอบสมมติฐาน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E53A-636A-45D2-8D49-7CFC2729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การทดสอบแบบด้านเดียว</a:t>
            </a:r>
            <a:r>
              <a:rPr lang="en-US" sz="3000" b="1" dirty="0"/>
              <a:t> (One-Sided Test) 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b="1" dirty="0">
                <a:solidFill>
                  <a:srgbClr val="FF0000"/>
                </a:solidFill>
              </a:rPr>
              <a:t>การทดสอบด้านขวา </a:t>
            </a:r>
            <a:r>
              <a:rPr lang="en-US" sz="3000" b="1" dirty="0">
                <a:solidFill>
                  <a:srgbClr val="FF0000"/>
                </a:solidFill>
              </a:rPr>
              <a:t>(Right-Tailed Test)</a:t>
            </a:r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0</a:t>
            </a:r>
            <a:r>
              <a:rPr lang="en-US" sz="3000" dirty="0"/>
              <a:t> :     ≤           </a:t>
            </a:r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1</a:t>
            </a:r>
            <a:r>
              <a:rPr lang="en-US" sz="3000" dirty="0"/>
              <a:t> :     &gt; 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ค่า     เรียกว่า </a:t>
            </a:r>
            <a:r>
              <a:rPr lang="th-TH" sz="3000" b="1" dirty="0">
                <a:solidFill>
                  <a:srgbClr val="FF0000"/>
                </a:solidFill>
              </a:rPr>
              <a:t>ค่าวิกฤต </a:t>
            </a:r>
            <a:r>
              <a:rPr lang="en-US" sz="3000" dirty="0"/>
              <a:t>(Critical Value) </a:t>
            </a:r>
          </a:p>
          <a:p>
            <a:pPr marL="0" indent="0">
              <a:buNone/>
            </a:pPr>
            <a:r>
              <a:rPr lang="en-US" sz="3000" dirty="0"/>
              <a:t>		</a:t>
            </a:r>
            <a:r>
              <a:rPr lang="th-TH" sz="3000" dirty="0"/>
              <a:t>ถ้า      ≤       แสดงว่ายอมรับ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C138B-FBD8-4205-8552-5CDCEE3B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0D37-FD06-45A9-BE1C-F7A88962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D818C2-0FA9-4E30-B26B-DCFC1818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041" y="2328051"/>
            <a:ext cx="4114702" cy="184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วัตถุ 8">
            <a:extLst>
              <a:ext uri="{FF2B5EF4-FFF2-40B4-BE49-F238E27FC236}">
                <a16:creationId xmlns:a16="http://schemas.microsoft.com/office/drawing/2014/main" id="{26D6353F-2C26-4EBC-B001-A92AE5F86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00604"/>
              </p:ext>
            </p:extLst>
          </p:nvPr>
        </p:nvGraphicFramePr>
        <p:xfrm>
          <a:off x="3500944" y="3034624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สมการ" r:id="rId4" imgW="126725" imgH="177415" progId="Equation.3">
                  <p:embed/>
                </p:oleObj>
              </mc:Choice>
              <mc:Fallback>
                <p:oleObj name="สมการ" r:id="rId4" imgW="126725" imgH="177415" progId="Equation.3">
                  <p:embed/>
                  <p:pic>
                    <p:nvPicPr>
                      <p:cNvPr id="9" name="วัตถุ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944" y="3034624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9">
            <a:extLst>
              <a:ext uri="{FF2B5EF4-FFF2-40B4-BE49-F238E27FC236}">
                <a16:creationId xmlns:a16="http://schemas.microsoft.com/office/drawing/2014/main" id="{544AFAC2-A1E1-4A22-AD14-584CE68F0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152472"/>
              </p:ext>
            </p:extLst>
          </p:nvPr>
        </p:nvGraphicFramePr>
        <p:xfrm>
          <a:off x="4255955" y="2984464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สมการ" r:id="rId6" imgW="165028" imgH="228501" progId="Equation.3">
                  <p:embed/>
                </p:oleObj>
              </mc:Choice>
              <mc:Fallback>
                <p:oleObj name="สมการ" r:id="rId6" imgW="165028" imgH="228501" progId="Equation.3">
                  <p:embed/>
                  <p:pic>
                    <p:nvPicPr>
                      <p:cNvPr id="10" name="วัตถุ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955" y="2984464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8">
            <a:extLst>
              <a:ext uri="{FF2B5EF4-FFF2-40B4-BE49-F238E27FC236}">
                <a16:creationId xmlns:a16="http://schemas.microsoft.com/office/drawing/2014/main" id="{DD9D01C9-612A-44E7-94A4-52C05CBCC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660"/>
              </p:ext>
            </p:extLst>
          </p:nvPr>
        </p:nvGraphicFramePr>
        <p:xfrm>
          <a:off x="3461431" y="3627292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สมการ" r:id="rId4" imgW="126725" imgH="177415" progId="Equation.3">
                  <p:embed/>
                </p:oleObj>
              </mc:Choice>
              <mc:Fallback>
                <p:oleObj name="สมการ" r:id="rId4" imgW="126725" imgH="177415" progId="Equation.3">
                  <p:embed/>
                  <p:pic>
                    <p:nvPicPr>
                      <p:cNvPr id="7" name="วัตถุ 8">
                        <a:extLst>
                          <a:ext uri="{FF2B5EF4-FFF2-40B4-BE49-F238E27FC236}">
                            <a16:creationId xmlns:a16="http://schemas.microsoft.com/office/drawing/2014/main" id="{26D6353F-2C26-4EBC-B001-A92AE5F86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431" y="3627292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9">
            <a:extLst>
              <a:ext uri="{FF2B5EF4-FFF2-40B4-BE49-F238E27FC236}">
                <a16:creationId xmlns:a16="http://schemas.microsoft.com/office/drawing/2014/main" id="{95367F49-9B87-4B5E-8657-484A78005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07523"/>
              </p:ext>
            </p:extLst>
          </p:nvPr>
        </p:nvGraphicFramePr>
        <p:xfrm>
          <a:off x="4216442" y="3577132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สมการ" r:id="rId6" imgW="165028" imgH="228501" progId="Equation.3">
                  <p:embed/>
                </p:oleObj>
              </mc:Choice>
              <mc:Fallback>
                <p:oleObj name="สมการ" r:id="rId6" imgW="165028" imgH="228501" progId="Equation.3">
                  <p:embed/>
                  <p:pic>
                    <p:nvPicPr>
                      <p:cNvPr id="8" name="วัตถุ 9">
                        <a:extLst>
                          <a:ext uri="{FF2B5EF4-FFF2-40B4-BE49-F238E27FC236}">
                            <a16:creationId xmlns:a16="http://schemas.microsoft.com/office/drawing/2014/main" id="{544AFAC2-A1E1-4A22-AD14-584CE68F0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42" y="3577132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วัตถุ 26">
            <a:extLst>
              <a:ext uri="{FF2B5EF4-FFF2-40B4-BE49-F238E27FC236}">
                <a16:creationId xmlns:a16="http://schemas.microsoft.com/office/drawing/2014/main" id="{4305B737-A356-48EE-A6D9-90C7ABD9F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280790"/>
              </p:ext>
            </p:extLst>
          </p:nvPr>
        </p:nvGraphicFramePr>
        <p:xfrm>
          <a:off x="2519631" y="4229771"/>
          <a:ext cx="387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สมการ" r:id="rId8" imgW="164814" imgH="177492" progId="Equation.3">
                  <p:embed/>
                </p:oleObj>
              </mc:Choice>
              <mc:Fallback>
                <p:oleObj name="สมการ" r:id="rId8" imgW="164814" imgH="177492" progId="Equation.3">
                  <p:embed/>
                  <p:pic>
                    <p:nvPicPr>
                      <p:cNvPr id="27" name="วัตถุ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631" y="4229771"/>
                        <a:ext cx="387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วัตถุ 22">
            <a:extLst>
              <a:ext uri="{FF2B5EF4-FFF2-40B4-BE49-F238E27FC236}">
                <a16:creationId xmlns:a16="http://schemas.microsoft.com/office/drawing/2014/main" id="{131018FE-F98C-44D3-B556-E2AFA8E4F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62802"/>
              </p:ext>
            </p:extLst>
          </p:nvPr>
        </p:nvGraphicFramePr>
        <p:xfrm>
          <a:off x="3224080" y="4740186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สมการ" r:id="rId10" imgW="126725" imgH="177415" progId="Equation.3">
                  <p:embed/>
                </p:oleObj>
              </mc:Choice>
              <mc:Fallback>
                <p:oleObj name="สมการ" r:id="rId10" imgW="126725" imgH="177415" progId="Equation.3">
                  <p:embed/>
                  <p:pic>
                    <p:nvPicPr>
                      <p:cNvPr id="23" name="วัตถุ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080" y="4740186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วัตถุ 25">
            <a:extLst>
              <a:ext uri="{FF2B5EF4-FFF2-40B4-BE49-F238E27FC236}">
                <a16:creationId xmlns:a16="http://schemas.microsoft.com/office/drawing/2014/main" id="{83F59B87-BAC3-4A0D-9DDB-9CDA86A1E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41459"/>
              </p:ext>
            </p:extLst>
          </p:nvPr>
        </p:nvGraphicFramePr>
        <p:xfrm>
          <a:off x="3994546" y="4805097"/>
          <a:ext cx="3873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สมการ" r:id="rId11" imgW="164880" imgH="177480" progId="Equation.3">
                  <p:embed/>
                </p:oleObj>
              </mc:Choice>
              <mc:Fallback>
                <p:oleObj name="สมการ" r:id="rId11" imgW="164880" imgH="177480" progId="Equation.3">
                  <p:embed/>
                  <p:pic>
                    <p:nvPicPr>
                      <p:cNvPr id="26" name="วัตถุ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546" y="4805097"/>
                        <a:ext cx="3873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ตัวเชื่อมต่อตรง 6">
            <a:extLst>
              <a:ext uri="{FF2B5EF4-FFF2-40B4-BE49-F238E27FC236}">
                <a16:creationId xmlns:a16="http://schemas.microsoft.com/office/drawing/2014/main" id="{6D27FE21-F47C-46DE-A828-4C94FD104597}"/>
              </a:ext>
            </a:extLst>
          </p:cNvPr>
          <p:cNvCxnSpPr/>
          <p:nvPr/>
        </p:nvCxnSpPr>
        <p:spPr>
          <a:xfrm>
            <a:off x="9401071" y="2777067"/>
            <a:ext cx="0" cy="1056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3">
            <a:extLst>
              <a:ext uri="{FF2B5EF4-FFF2-40B4-BE49-F238E27FC236}">
                <a16:creationId xmlns:a16="http://schemas.microsoft.com/office/drawing/2014/main" id="{CFDC7132-9210-45B7-B443-40DE69A3DC92}"/>
              </a:ext>
            </a:extLst>
          </p:cNvPr>
          <p:cNvCxnSpPr/>
          <p:nvPr/>
        </p:nvCxnSpPr>
        <p:spPr>
          <a:xfrm>
            <a:off x="7339788" y="4459111"/>
            <a:ext cx="3249304" cy="0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7">
            <a:extLst>
              <a:ext uri="{FF2B5EF4-FFF2-40B4-BE49-F238E27FC236}">
                <a16:creationId xmlns:a16="http://schemas.microsoft.com/office/drawing/2014/main" id="{B3CAFA1F-2FA8-4C90-A750-8696BC97E717}"/>
              </a:ext>
            </a:extLst>
          </p:cNvPr>
          <p:cNvCxnSpPr/>
          <p:nvPr/>
        </p:nvCxnSpPr>
        <p:spPr>
          <a:xfrm>
            <a:off x="10684822" y="4459111"/>
            <a:ext cx="922166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วัตถุ 21">
            <a:extLst>
              <a:ext uri="{FF2B5EF4-FFF2-40B4-BE49-F238E27FC236}">
                <a16:creationId xmlns:a16="http://schemas.microsoft.com/office/drawing/2014/main" id="{BAA0A67F-3CE9-4252-A628-7520460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12060"/>
              </p:ext>
            </p:extLst>
          </p:nvPr>
        </p:nvGraphicFramePr>
        <p:xfrm>
          <a:off x="10431636" y="4012319"/>
          <a:ext cx="387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สมการ" r:id="rId12" imgW="164880" imgH="177480" progId="Equation.3">
                  <p:embed/>
                </p:oleObj>
              </mc:Choice>
              <mc:Fallback>
                <p:oleObj name="สมการ" r:id="rId12" imgW="164880" imgH="177480" progId="Equation.3">
                  <p:embed/>
                  <p:pic>
                    <p:nvPicPr>
                      <p:cNvPr id="22" name="วัตถุ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1636" y="4012319"/>
                        <a:ext cx="3873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E6127FF-BA4A-4EB1-80F8-E30820057B64}"/>
              </a:ext>
            </a:extLst>
          </p:cNvPr>
          <p:cNvSpPr txBox="1"/>
          <p:nvPr/>
        </p:nvSpPr>
        <p:spPr>
          <a:xfrm>
            <a:off x="9235666" y="3839936"/>
            <a:ext cx="367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0</a:t>
            </a:r>
            <a:endParaRPr lang="th-TH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8B1BC-DBE7-4F01-A47B-ED5FD847FD07}"/>
              </a:ext>
            </a:extLst>
          </p:cNvPr>
          <p:cNvSpPr txBox="1"/>
          <p:nvPr/>
        </p:nvSpPr>
        <p:spPr>
          <a:xfrm>
            <a:off x="8609085" y="4502308"/>
            <a:ext cx="34724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500" dirty="0">
                <a:solidFill>
                  <a:prstClr val="black"/>
                </a:solidFill>
              </a:rPr>
              <a:t>เขตยอมรับ </a:t>
            </a:r>
            <a:r>
              <a:rPr lang="en-US" sz="2500" dirty="0">
                <a:solidFill>
                  <a:prstClr val="black"/>
                </a:solidFill>
              </a:rPr>
              <a:t>H</a:t>
            </a:r>
            <a:r>
              <a:rPr lang="en-US" sz="2500" baseline="-25000" dirty="0">
                <a:solidFill>
                  <a:prstClr val="black"/>
                </a:solidFill>
              </a:rPr>
              <a:t>0</a:t>
            </a:r>
            <a:r>
              <a:rPr lang="en-US" sz="2500" dirty="0">
                <a:solidFill>
                  <a:prstClr val="black"/>
                </a:solidFill>
              </a:rPr>
              <a:t>   </a:t>
            </a:r>
            <a:r>
              <a:rPr lang="th-TH" sz="2500" dirty="0">
                <a:solidFill>
                  <a:prstClr val="black"/>
                </a:solidFill>
              </a:rPr>
              <a:t>       เขตปฏิเสธ </a:t>
            </a:r>
            <a:r>
              <a:rPr lang="en-US" sz="2500" dirty="0">
                <a:solidFill>
                  <a:prstClr val="black"/>
                </a:solidFill>
              </a:rPr>
              <a:t>H</a:t>
            </a:r>
            <a:r>
              <a:rPr lang="en-US" sz="2500" baseline="-25000" dirty="0">
                <a:solidFill>
                  <a:prstClr val="black"/>
                </a:solidFill>
              </a:rPr>
              <a:t>0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endParaRPr lang="th-TH" sz="2500" dirty="0">
              <a:solidFill>
                <a:prstClr val="black"/>
              </a:solidFill>
            </a:endParaRPr>
          </a:p>
          <a:p>
            <a:r>
              <a:rPr lang="th-TH" sz="2500" b="1" dirty="0">
                <a:solidFill>
                  <a:prstClr val="black"/>
                </a:solidFill>
              </a:rPr>
              <a:t>                           </a:t>
            </a:r>
            <a:r>
              <a:rPr lang="en-US" sz="2500" b="1" dirty="0">
                <a:solidFill>
                  <a:srgbClr val="FF0000"/>
                </a:solidFill>
              </a:rPr>
              <a:t>(</a:t>
            </a:r>
            <a:r>
              <a:rPr lang="th-TH" sz="2500" b="1" dirty="0">
                <a:solidFill>
                  <a:srgbClr val="FF0000"/>
                </a:solidFill>
              </a:rPr>
              <a:t>ยอมรับ</a:t>
            </a:r>
            <a:r>
              <a:rPr lang="en-US" sz="2500" b="1" dirty="0">
                <a:solidFill>
                  <a:srgbClr val="FF0000"/>
                </a:solidFill>
              </a:rPr>
              <a:t>H</a:t>
            </a:r>
            <a:r>
              <a:rPr lang="en-US" sz="2500" b="1" baseline="-25000" dirty="0">
                <a:solidFill>
                  <a:srgbClr val="FF0000"/>
                </a:solidFill>
              </a:rPr>
              <a:t>1</a:t>
            </a:r>
            <a:r>
              <a:rPr lang="en-US" sz="2500" b="1" dirty="0">
                <a:solidFill>
                  <a:srgbClr val="FF0000"/>
                </a:solidFill>
              </a:rPr>
              <a:t>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8306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0">
            <a:extLst>
              <a:ext uri="{FF2B5EF4-FFF2-40B4-BE49-F238E27FC236}">
                <a16:creationId xmlns:a16="http://schemas.microsoft.com/office/drawing/2014/main" id="{2C3228DF-C06E-4EE5-83EC-36ABF8669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02" y="1768433"/>
            <a:ext cx="5143089" cy="160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B6AA5-0B02-4075-BA95-26D3175B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ประเภทของการทดสอบสมมติฐาน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E53A-636A-45D2-8D49-7CFC2729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การทดสอบแบบสองด้าน</a:t>
            </a:r>
            <a:r>
              <a:rPr lang="en-US" sz="3000" b="1" dirty="0"/>
              <a:t>(Two-Sided Test) </a:t>
            </a:r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0</a:t>
            </a:r>
            <a:r>
              <a:rPr lang="en-US" sz="3000" dirty="0"/>
              <a:t> :     =           </a:t>
            </a:r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1</a:t>
            </a:r>
            <a:r>
              <a:rPr lang="en-US" sz="3000" dirty="0"/>
              <a:t> :     </a:t>
            </a:r>
            <a:r>
              <a:rPr lang="en-US" sz="3200" dirty="0"/>
              <a:t>≠</a:t>
            </a:r>
          </a:p>
          <a:p>
            <a:pPr marL="0" indent="0">
              <a:buNone/>
            </a:pP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ค่า     </a:t>
            </a:r>
            <a:r>
              <a:rPr lang="en-US" sz="3000" dirty="0"/>
              <a:t> </a:t>
            </a:r>
            <a:r>
              <a:rPr lang="th-TH" sz="3000" dirty="0"/>
              <a:t>และ     เรียกว่า </a:t>
            </a:r>
            <a:r>
              <a:rPr lang="th-TH" sz="3000" b="1" dirty="0">
                <a:solidFill>
                  <a:srgbClr val="FF0000"/>
                </a:solidFill>
              </a:rPr>
              <a:t>ค่าวิกฤต </a:t>
            </a:r>
            <a:r>
              <a:rPr lang="en-US" sz="3000" dirty="0"/>
              <a:t>(Critical Value) 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ถ้า      ≤ </a:t>
            </a:r>
            <a:r>
              <a:rPr lang="en-US" sz="3000" dirty="0"/>
              <a:t>     </a:t>
            </a:r>
            <a:r>
              <a:rPr lang="th-TH" sz="3000" dirty="0"/>
              <a:t>≤ </a:t>
            </a:r>
            <a:r>
              <a:rPr lang="en-US" sz="3000" dirty="0"/>
              <a:t>     </a:t>
            </a:r>
            <a:r>
              <a:rPr lang="th-TH" sz="3000" dirty="0"/>
              <a:t>แสดงว่ายอมรับ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C138B-FBD8-4205-8552-5CDCEE3B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0D37-FD06-45A9-BE1C-F7A88962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วัตถุ 8">
            <a:extLst>
              <a:ext uri="{FF2B5EF4-FFF2-40B4-BE49-F238E27FC236}">
                <a16:creationId xmlns:a16="http://schemas.microsoft.com/office/drawing/2014/main" id="{26D6353F-2C26-4EBC-B001-A92AE5F86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699314"/>
              </p:ext>
            </p:extLst>
          </p:nvPr>
        </p:nvGraphicFramePr>
        <p:xfrm>
          <a:off x="3500944" y="2458890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สมการ" r:id="rId4" imgW="126725" imgH="177415" progId="Equation.3">
                  <p:embed/>
                </p:oleObj>
              </mc:Choice>
              <mc:Fallback>
                <p:oleObj name="สมการ" r:id="rId4" imgW="126725" imgH="177415" progId="Equation.3">
                  <p:embed/>
                  <p:pic>
                    <p:nvPicPr>
                      <p:cNvPr id="7" name="วัตถุ 8">
                        <a:extLst>
                          <a:ext uri="{FF2B5EF4-FFF2-40B4-BE49-F238E27FC236}">
                            <a16:creationId xmlns:a16="http://schemas.microsoft.com/office/drawing/2014/main" id="{26D6353F-2C26-4EBC-B001-A92AE5F86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944" y="2458890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9">
            <a:extLst>
              <a:ext uri="{FF2B5EF4-FFF2-40B4-BE49-F238E27FC236}">
                <a16:creationId xmlns:a16="http://schemas.microsoft.com/office/drawing/2014/main" id="{544AFAC2-A1E1-4A22-AD14-584CE68F0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171338"/>
              </p:ext>
            </p:extLst>
          </p:nvPr>
        </p:nvGraphicFramePr>
        <p:xfrm>
          <a:off x="4255955" y="2408730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สมการ" r:id="rId6" imgW="165028" imgH="228501" progId="Equation.3">
                  <p:embed/>
                </p:oleObj>
              </mc:Choice>
              <mc:Fallback>
                <p:oleObj name="สมการ" r:id="rId6" imgW="165028" imgH="228501" progId="Equation.3">
                  <p:embed/>
                  <p:pic>
                    <p:nvPicPr>
                      <p:cNvPr id="8" name="วัตถุ 9">
                        <a:extLst>
                          <a:ext uri="{FF2B5EF4-FFF2-40B4-BE49-F238E27FC236}">
                            <a16:creationId xmlns:a16="http://schemas.microsoft.com/office/drawing/2014/main" id="{544AFAC2-A1E1-4A22-AD14-584CE68F0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955" y="2408730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8">
            <a:extLst>
              <a:ext uri="{FF2B5EF4-FFF2-40B4-BE49-F238E27FC236}">
                <a16:creationId xmlns:a16="http://schemas.microsoft.com/office/drawing/2014/main" id="{DD9D01C9-612A-44E7-94A4-52C05CBCC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72227"/>
              </p:ext>
            </p:extLst>
          </p:nvPr>
        </p:nvGraphicFramePr>
        <p:xfrm>
          <a:off x="3461431" y="3051558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สมการ" r:id="rId4" imgW="126725" imgH="177415" progId="Equation.3">
                  <p:embed/>
                </p:oleObj>
              </mc:Choice>
              <mc:Fallback>
                <p:oleObj name="สมการ" r:id="rId4" imgW="126725" imgH="177415" progId="Equation.3">
                  <p:embed/>
                  <p:pic>
                    <p:nvPicPr>
                      <p:cNvPr id="9" name="วัตถุ 8">
                        <a:extLst>
                          <a:ext uri="{FF2B5EF4-FFF2-40B4-BE49-F238E27FC236}">
                            <a16:creationId xmlns:a16="http://schemas.microsoft.com/office/drawing/2014/main" id="{DD9D01C9-612A-44E7-94A4-52C05CBCC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431" y="3051558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9">
            <a:extLst>
              <a:ext uri="{FF2B5EF4-FFF2-40B4-BE49-F238E27FC236}">
                <a16:creationId xmlns:a16="http://schemas.microsoft.com/office/drawing/2014/main" id="{95367F49-9B87-4B5E-8657-484A78005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189443"/>
              </p:ext>
            </p:extLst>
          </p:nvPr>
        </p:nvGraphicFramePr>
        <p:xfrm>
          <a:off x="4216442" y="3001398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สมการ" r:id="rId6" imgW="165028" imgH="228501" progId="Equation.3">
                  <p:embed/>
                </p:oleObj>
              </mc:Choice>
              <mc:Fallback>
                <p:oleObj name="สมการ" r:id="rId6" imgW="165028" imgH="228501" progId="Equation.3">
                  <p:embed/>
                  <p:pic>
                    <p:nvPicPr>
                      <p:cNvPr id="10" name="วัตถุ 9">
                        <a:extLst>
                          <a:ext uri="{FF2B5EF4-FFF2-40B4-BE49-F238E27FC236}">
                            <a16:creationId xmlns:a16="http://schemas.microsoft.com/office/drawing/2014/main" id="{95367F49-9B87-4B5E-8657-484A78005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42" y="3001398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วัตถุ 26">
            <a:extLst>
              <a:ext uri="{FF2B5EF4-FFF2-40B4-BE49-F238E27FC236}">
                <a16:creationId xmlns:a16="http://schemas.microsoft.com/office/drawing/2014/main" id="{4305B737-A356-48EE-A6D9-90C7ABD9F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916953"/>
              </p:ext>
            </p:extLst>
          </p:nvPr>
        </p:nvGraphicFramePr>
        <p:xfrm>
          <a:off x="3397294" y="4275228"/>
          <a:ext cx="387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สมการ" r:id="rId8" imgW="164814" imgH="177492" progId="Equation.3">
                  <p:embed/>
                </p:oleObj>
              </mc:Choice>
              <mc:Fallback>
                <p:oleObj name="สมการ" r:id="rId8" imgW="164814" imgH="177492" progId="Equation.3">
                  <p:embed/>
                  <p:pic>
                    <p:nvPicPr>
                      <p:cNvPr id="11" name="วัตถุ 26">
                        <a:extLst>
                          <a:ext uri="{FF2B5EF4-FFF2-40B4-BE49-F238E27FC236}">
                            <a16:creationId xmlns:a16="http://schemas.microsoft.com/office/drawing/2014/main" id="{4305B737-A356-48EE-A6D9-90C7ABD9F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94" y="4275228"/>
                        <a:ext cx="387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วัตถุ 22">
            <a:extLst>
              <a:ext uri="{FF2B5EF4-FFF2-40B4-BE49-F238E27FC236}">
                <a16:creationId xmlns:a16="http://schemas.microsoft.com/office/drawing/2014/main" id="{131018FE-F98C-44D3-B556-E2AFA8E4F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92749"/>
              </p:ext>
            </p:extLst>
          </p:nvPr>
        </p:nvGraphicFramePr>
        <p:xfrm>
          <a:off x="3212791" y="4796630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สมการ" r:id="rId10" imgW="126725" imgH="177415" progId="Equation.3">
                  <p:embed/>
                </p:oleObj>
              </mc:Choice>
              <mc:Fallback>
                <p:oleObj name="สมการ" r:id="rId10" imgW="126725" imgH="177415" progId="Equation.3">
                  <p:embed/>
                  <p:pic>
                    <p:nvPicPr>
                      <p:cNvPr id="12" name="วัตถุ 22">
                        <a:extLst>
                          <a:ext uri="{FF2B5EF4-FFF2-40B4-BE49-F238E27FC236}">
                            <a16:creationId xmlns:a16="http://schemas.microsoft.com/office/drawing/2014/main" id="{131018FE-F98C-44D3-B556-E2AFA8E4F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791" y="4796630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วัตถุ 25">
            <a:extLst>
              <a:ext uri="{FF2B5EF4-FFF2-40B4-BE49-F238E27FC236}">
                <a16:creationId xmlns:a16="http://schemas.microsoft.com/office/drawing/2014/main" id="{83F59B87-BAC3-4A0D-9DDB-9CDA86A1E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32388"/>
              </p:ext>
            </p:extLst>
          </p:nvPr>
        </p:nvGraphicFramePr>
        <p:xfrm>
          <a:off x="3867833" y="4837111"/>
          <a:ext cx="3873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สมการ" r:id="rId11" imgW="164880" imgH="177480" progId="Equation.3">
                  <p:embed/>
                </p:oleObj>
              </mc:Choice>
              <mc:Fallback>
                <p:oleObj name="สมการ" r:id="rId11" imgW="164880" imgH="177480" progId="Equation.3">
                  <p:embed/>
                  <p:pic>
                    <p:nvPicPr>
                      <p:cNvPr id="13" name="วัตถุ 25">
                        <a:extLst>
                          <a:ext uri="{FF2B5EF4-FFF2-40B4-BE49-F238E27FC236}">
                            <a16:creationId xmlns:a16="http://schemas.microsoft.com/office/drawing/2014/main" id="{83F59B87-BAC3-4A0D-9DDB-9CDA86A1E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833" y="4837111"/>
                        <a:ext cx="3873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ลูกศรเชื่อมต่อแบบตรง 13">
            <a:extLst>
              <a:ext uri="{FF2B5EF4-FFF2-40B4-BE49-F238E27FC236}">
                <a16:creationId xmlns:a16="http://schemas.microsoft.com/office/drawing/2014/main" id="{CFDC7132-9210-45B7-B443-40DE69A3DC92}"/>
              </a:ext>
            </a:extLst>
          </p:cNvPr>
          <p:cNvCxnSpPr>
            <a:cxnSpLocks/>
          </p:cNvCxnSpPr>
          <p:nvPr/>
        </p:nvCxnSpPr>
        <p:spPr>
          <a:xfrm>
            <a:off x="7501585" y="3587205"/>
            <a:ext cx="3653969" cy="0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7">
            <a:extLst>
              <a:ext uri="{FF2B5EF4-FFF2-40B4-BE49-F238E27FC236}">
                <a16:creationId xmlns:a16="http://schemas.microsoft.com/office/drawing/2014/main" id="{B3CAFA1F-2FA8-4C90-A750-8696BC97E717}"/>
              </a:ext>
            </a:extLst>
          </p:cNvPr>
          <p:cNvCxnSpPr>
            <a:cxnSpLocks/>
          </p:cNvCxnSpPr>
          <p:nvPr/>
        </p:nvCxnSpPr>
        <p:spPr>
          <a:xfrm>
            <a:off x="6721702" y="3575916"/>
            <a:ext cx="747904" cy="1128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วัตถุ 21">
            <a:extLst>
              <a:ext uri="{FF2B5EF4-FFF2-40B4-BE49-F238E27FC236}">
                <a16:creationId xmlns:a16="http://schemas.microsoft.com/office/drawing/2014/main" id="{BAA0A67F-3CE9-4252-A628-7520460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856628"/>
              </p:ext>
            </p:extLst>
          </p:nvPr>
        </p:nvGraphicFramePr>
        <p:xfrm>
          <a:off x="10973168" y="3171280"/>
          <a:ext cx="387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สมการ" r:id="rId12" imgW="164880" imgH="177480" progId="Equation.3">
                  <p:embed/>
                </p:oleObj>
              </mc:Choice>
              <mc:Fallback>
                <p:oleObj name="สมการ" r:id="rId12" imgW="164880" imgH="177480" progId="Equation.3">
                  <p:embed/>
                  <p:pic>
                    <p:nvPicPr>
                      <p:cNvPr id="17" name="วัตถุ 21">
                        <a:extLst>
                          <a:ext uri="{FF2B5EF4-FFF2-40B4-BE49-F238E27FC236}">
                            <a16:creationId xmlns:a16="http://schemas.microsoft.com/office/drawing/2014/main" id="{BAA0A67F-3CE9-4252-A628-7520460BE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3168" y="3171280"/>
                        <a:ext cx="3873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E6127FF-BA4A-4EB1-80F8-E30820057B64}"/>
              </a:ext>
            </a:extLst>
          </p:cNvPr>
          <p:cNvSpPr txBox="1"/>
          <p:nvPr/>
        </p:nvSpPr>
        <p:spPr>
          <a:xfrm>
            <a:off x="9182301" y="3033207"/>
            <a:ext cx="367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0</a:t>
            </a:r>
            <a:endParaRPr lang="th-TH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8B1BC-DBE7-4F01-A47B-ED5FD847FD07}"/>
              </a:ext>
            </a:extLst>
          </p:cNvPr>
          <p:cNvSpPr txBox="1"/>
          <p:nvPr/>
        </p:nvSpPr>
        <p:spPr>
          <a:xfrm>
            <a:off x="6445956" y="3550653"/>
            <a:ext cx="583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prstClr val="black"/>
                </a:solidFill>
              </a:rPr>
              <a:t>เขตปฏิเสธ </a:t>
            </a:r>
            <a:r>
              <a:rPr lang="en-US" sz="2000" dirty="0">
                <a:solidFill>
                  <a:prstClr val="black"/>
                </a:solidFill>
              </a:rPr>
              <a:t>H</a:t>
            </a:r>
            <a:r>
              <a:rPr lang="en-US" sz="2000" baseline="-25000" dirty="0">
                <a:solidFill>
                  <a:prstClr val="black"/>
                </a:solidFill>
              </a:rPr>
              <a:t>0</a:t>
            </a:r>
            <a:r>
              <a:rPr lang="en-US" sz="2000" dirty="0">
                <a:solidFill>
                  <a:prstClr val="black"/>
                </a:solidFill>
              </a:rPr>
              <a:t>                     </a:t>
            </a:r>
            <a:r>
              <a:rPr lang="th-TH" sz="2000" dirty="0">
                <a:solidFill>
                  <a:prstClr val="black"/>
                </a:solidFill>
              </a:rPr>
              <a:t>เขตยอมรับ </a:t>
            </a:r>
            <a:r>
              <a:rPr lang="en-US" sz="2000" dirty="0">
                <a:solidFill>
                  <a:prstClr val="black"/>
                </a:solidFill>
              </a:rPr>
              <a:t>H</a:t>
            </a:r>
            <a:r>
              <a:rPr lang="en-US" sz="2000" baseline="-25000" dirty="0">
                <a:solidFill>
                  <a:prstClr val="black"/>
                </a:solidFill>
              </a:rPr>
              <a:t>0</a:t>
            </a:r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th-TH" sz="2000" dirty="0">
                <a:solidFill>
                  <a:prstClr val="black"/>
                </a:solidFill>
              </a:rPr>
              <a:t>       </a:t>
            </a:r>
            <a:r>
              <a:rPr lang="en-US" sz="2000" dirty="0">
                <a:solidFill>
                  <a:prstClr val="black"/>
                </a:solidFill>
              </a:rPr>
              <a:t>               </a:t>
            </a:r>
            <a:r>
              <a:rPr lang="th-TH" sz="2000" dirty="0">
                <a:solidFill>
                  <a:prstClr val="black"/>
                </a:solidFill>
              </a:rPr>
              <a:t>เขตปฏิเสธ </a:t>
            </a:r>
            <a:r>
              <a:rPr lang="en-US" sz="2000" dirty="0">
                <a:solidFill>
                  <a:prstClr val="black"/>
                </a:solidFill>
              </a:rPr>
              <a:t>H</a:t>
            </a:r>
            <a:r>
              <a:rPr lang="en-US" sz="2000" baseline="-25000" dirty="0">
                <a:solidFill>
                  <a:prstClr val="black"/>
                </a:solidFill>
              </a:rPr>
              <a:t>0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th-TH" sz="2000" b="1" dirty="0">
                <a:solidFill>
                  <a:srgbClr val="FF0000"/>
                </a:solidFill>
              </a:rPr>
              <a:t>ยอมรับ</a:t>
            </a:r>
            <a:r>
              <a:rPr lang="en-US" sz="2000" b="1" dirty="0">
                <a:solidFill>
                  <a:srgbClr val="FF0000"/>
                </a:solidFill>
              </a:rPr>
              <a:t>H</a:t>
            </a:r>
            <a:r>
              <a:rPr lang="en-US" sz="2000" b="1" baseline="-25000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FF0000"/>
                </a:solidFill>
              </a:rPr>
              <a:t>)                                                                (</a:t>
            </a:r>
            <a:r>
              <a:rPr lang="th-TH" sz="2000" b="1" dirty="0">
                <a:solidFill>
                  <a:srgbClr val="FF0000"/>
                </a:solidFill>
              </a:rPr>
              <a:t>ยอมรับ</a:t>
            </a:r>
            <a:r>
              <a:rPr lang="en-US" sz="2000" b="1" dirty="0">
                <a:solidFill>
                  <a:srgbClr val="FF0000"/>
                </a:solidFill>
              </a:rPr>
              <a:t>H</a:t>
            </a:r>
            <a:r>
              <a:rPr lang="en-US" sz="2000" b="1" baseline="-25000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endParaRPr lang="en-US" sz="2000" dirty="0"/>
          </a:p>
        </p:txBody>
      </p:sp>
      <p:graphicFrame>
        <p:nvGraphicFramePr>
          <p:cNvPr id="20" name="วัตถุ 25">
            <a:extLst>
              <a:ext uri="{FF2B5EF4-FFF2-40B4-BE49-F238E27FC236}">
                <a16:creationId xmlns:a16="http://schemas.microsoft.com/office/drawing/2014/main" id="{AB39F9BE-C918-4A93-8AFC-29FC15F48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18867"/>
              </p:ext>
            </p:extLst>
          </p:nvPr>
        </p:nvGraphicFramePr>
        <p:xfrm>
          <a:off x="2523402" y="4247250"/>
          <a:ext cx="328613" cy="41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สมการ" r:id="rId14" imgW="139680" imgH="164880" progId="Equation.3">
                  <p:embed/>
                </p:oleObj>
              </mc:Choice>
              <mc:Fallback>
                <p:oleObj name="สมการ" r:id="rId14" imgW="139680" imgH="164880" progId="Equation.3">
                  <p:embed/>
                  <p:pic>
                    <p:nvPicPr>
                      <p:cNvPr id="23" name="วัตถุ 25">
                        <a:extLst>
                          <a:ext uri="{FF2B5EF4-FFF2-40B4-BE49-F238E27FC236}">
                            <a16:creationId xmlns:a16="http://schemas.microsoft.com/office/drawing/2014/main" id="{CF30DEBD-7105-4F8B-AE49-A9457F421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402" y="4247250"/>
                        <a:ext cx="328613" cy="41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วัตถุ 25">
            <a:extLst>
              <a:ext uri="{FF2B5EF4-FFF2-40B4-BE49-F238E27FC236}">
                <a16:creationId xmlns:a16="http://schemas.microsoft.com/office/drawing/2014/main" id="{02B2D23A-9182-48DB-8868-AA5E01484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92412"/>
              </p:ext>
            </p:extLst>
          </p:nvPr>
        </p:nvGraphicFramePr>
        <p:xfrm>
          <a:off x="2537011" y="4816830"/>
          <a:ext cx="328613" cy="41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สมการ" r:id="rId14" imgW="139680" imgH="164880" progId="Equation.3">
                  <p:embed/>
                </p:oleObj>
              </mc:Choice>
              <mc:Fallback>
                <p:oleObj name="สมการ" r:id="rId14" imgW="139680" imgH="164880" progId="Equation.3">
                  <p:embed/>
                  <p:pic>
                    <p:nvPicPr>
                      <p:cNvPr id="20" name="วัตถุ 25">
                        <a:extLst>
                          <a:ext uri="{FF2B5EF4-FFF2-40B4-BE49-F238E27FC236}">
                            <a16:creationId xmlns:a16="http://schemas.microsoft.com/office/drawing/2014/main" id="{AB39F9BE-C918-4A93-8AFC-29FC15F48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11" y="4816830"/>
                        <a:ext cx="328613" cy="41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ตัวเชื่อมต่อตรง 17">
            <a:extLst>
              <a:ext uri="{FF2B5EF4-FFF2-40B4-BE49-F238E27FC236}">
                <a16:creationId xmlns:a16="http://schemas.microsoft.com/office/drawing/2014/main" id="{68143DA0-877D-476F-B686-5CEF355249A8}"/>
              </a:ext>
            </a:extLst>
          </p:cNvPr>
          <p:cNvCxnSpPr>
            <a:cxnSpLocks/>
          </p:cNvCxnSpPr>
          <p:nvPr/>
        </p:nvCxnSpPr>
        <p:spPr>
          <a:xfrm>
            <a:off x="9354716" y="1902179"/>
            <a:ext cx="11289" cy="1159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วัตถุ 25">
            <a:extLst>
              <a:ext uri="{FF2B5EF4-FFF2-40B4-BE49-F238E27FC236}">
                <a16:creationId xmlns:a16="http://schemas.microsoft.com/office/drawing/2014/main" id="{C939D27A-9DB7-4626-B3DC-509AF8A19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46040"/>
              </p:ext>
            </p:extLst>
          </p:nvPr>
        </p:nvGraphicFramePr>
        <p:xfrm>
          <a:off x="7340864" y="3101730"/>
          <a:ext cx="328613" cy="41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สมการ" r:id="rId14" imgW="139680" imgH="164880" progId="Equation.3">
                  <p:embed/>
                </p:oleObj>
              </mc:Choice>
              <mc:Fallback>
                <p:oleObj name="สมการ" r:id="rId14" imgW="139680" imgH="164880" progId="Equation.3">
                  <p:embed/>
                  <p:pic>
                    <p:nvPicPr>
                      <p:cNvPr id="20" name="วัตถุ 25">
                        <a:extLst>
                          <a:ext uri="{FF2B5EF4-FFF2-40B4-BE49-F238E27FC236}">
                            <a16:creationId xmlns:a16="http://schemas.microsoft.com/office/drawing/2014/main" id="{AB39F9BE-C918-4A93-8AFC-29FC15F48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864" y="3101730"/>
                        <a:ext cx="328613" cy="41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ลูกศรเชื่อมต่อแบบตรง 17">
            <a:extLst>
              <a:ext uri="{FF2B5EF4-FFF2-40B4-BE49-F238E27FC236}">
                <a16:creationId xmlns:a16="http://schemas.microsoft.com/office/drawing/2014/main" id="{446CCCEB-17C5-4A41-BC6E-3FC2554B4A31}"/>
              </a:ext>
            </a:extLst>
          </p:cNvPr>
          <p:cNvCxnSpPr>
            <a:cxnSpLocks/>
          </p:cNvCxnSpPr>
          <p:nvPr/>
        </p:nvCxnSpPr>
        <p:spPr>
          <a:xfrm>
            <a:off x="11198822" y="3587205"/>
            <a:ext cx="747904" cy="1128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5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8A9F-EC70-4EC6-801C-550358FC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F2B1-1098-45D2-A94F-0B676557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ทดสอบสมมติฐานเรื่อง</a:t>
            </a:r>
            <a:endParaRPr lang="en-US" sz="3000" b="1" dirty="0"/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ค่าเฉลี่ยประชากร</a:t>
            </a:r>
            <a:r>
              <a:rPr lang="en-US" sz="3000" dirty="0"/>
              <a:t> (</a:t>
            </a:r>
            <a:r>
              <a:rPr lang="el-GR" sz="3000" dirty="0"/>
              <a:t>μ</a:t>
            </a:r>
            <a:r>
              <a:rPr lang="en-US" sz="3000" dirty="0"/>
              <a:t>), </a:t>
            </a:r>
            <a:endParaRPr lang="th-TH" sz="3000" dirty="0"/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ค่าสัดส่วน</a:t>
            </a:r>
            <a:r>
              <a:rPr lang="en-US" sz="3000" dirty="0"/>
              <a:t> (p)</a:t>
            </a:r>
            <a:endParaRPr lang="th-TH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000" b="1" dirty="0"/>
              <a:t>ตั้งสมมติฐาน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กำหนด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r>
              <a:rPr lang="th-TH" sz="3000" dirty="0"/>
              <a:t>และ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(Left-tail / Right-tail / Two-tail)</a:t>
            </a:r>
            <a:endParaRPr lang="en-US" sz="3000" baseline="-25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คำนวณค่าสถิติทดสอบ </a:t>
            </a:r>
          </a:p>
          <a:p>
            <a:pPr marL="0" indent="0">
              <a:buNone/>
            </a:pPr>
            <a:r>
              <a:rPr lang="en-US" sz="3000" dirty="0"/>
              <a:t>	- Z, t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A874E-5062-4CF5-B58A-FFE8F4AF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A21AC-AD46-491B-9467-A1B7DD64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8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CACC-32C3-447B-A9A8-FD51E7C3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ขั้นตอนการทดสอบสมมติฐาน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F43D-CF5B-42D7-AFD4-7552588F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กำหนดระดับนัยสำคัญ </a:t>
            </a:r>
            <a:r>
              <a:rPr lang="en-US" sz="3000" b="1" dirty="0"/>
              <a:t>(</a:t>
            </a:r>
            <a:r>
              <a:rPr lang="el-GR" sz="3000" b="1" dirty="0"/>
              <a:t>α)</a:t>
            </a:r>
            <a:endParaRPr lang="en-US" sz="3000" b="1" dirty="0"/>
          </a:p>
          <a:p>
            <a:pPr marL="0" indent="0">
              <a:buNone/>
            </a:pPr>
            <a:r>
              <a:rPr lang="en-US" sz="3000" dirty="0"/>
              <a:t>	- 0.10, 0.05, 0.01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th-TH" sz="3200" b="1" dirty="0"/>
              <a:t>การสร้างเขตปฏิเสธ </a:t>
            </a:r>
            <a:r>
              <a:rPr lang="en-US" sz="3200" b="1" dirty="0"/>
              <a:t>H</a:t>
            </a:r>
            <a:r>
              <a:rPr lang="en-US" sz="3200" b="1" baseline="-25000" dirty="0"/>
              <a:t>0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รูปแบบการทดสอบ</a:t>
            </a:r>
            <a:r>
              <a:rPr lang="en-US" sz="3000" dirty="0"/>
              <a:t> (Left-tail / Right-tail / Two-tail)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หาค่าวิกฤต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000" b="1" dirty="0"/>
              <a:t> สรุปผลการทดสอบ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ยอมรับ </a:t>
            </a:r>
            <a:r>
              <a:rPr lang="en-US" sz="3000" dirty="0"/>
              <a:t>H</a:t>
            </a:r>
            <a:r>
              <a:rPr lang="en-US" sz="3000" baseline="-25000" dirty="0"/>
              <a:t>0 </a:t>
            </a:r>
            <a:r>
              <a:rPr lang="en-US" sz="3000" dirty="0"/>
              <a:t>/ </a:t>
            </a:r>
            <a:r>
              <a:rPr lang="th-TH" sz="3000" dirty="0"/>
              <a:t>ปฏิเสธ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(</a:t>
            </a:r>
            <a:r>
              <a:rPr lang="th-TH" sz="3000" dirty="0"/>
              <a:t>ยอมรับ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) </a:t>
            </a:r>
            <a:endParaRPr lang="th-TH" sz="3000" dirty="0"/>
          </a:p>
          <a:p>
            <a:pPr>
              <a:buFontTx/>
              <a:buChar char="-"/>
            </a:pPr>
            <a:endParaRPr lang="en-US" sz="3200" b="1" baseline="-25000" dirty="0"/>
          </a:p>
          <a:p>
            <a:pPr marL="0" indent="0">
              <a:buNone/>
            </a:pPr>
            <a:endParaRPr lang="el-GR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49887-DF67-4EEE-BF6A-87DD14CB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72C61-51B4-444A-B5B3-70536215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9780-DD00-4645-AB98-A9536886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การทดสอบสมมติฐานค่าเฉลี่ยประชากร </a:t>
            </a:r>
            <a:r>
              <a:rPr lang="en-US" b="1" dirty="0"/>
              <a:t>(µ)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6C48-92DE-491A-8E87-4BFA41AF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3000" dirty="0"/>
              <a:t> </a:t>
            </a:r>
            <a:r>
              <a:rPr lang="th-TH" sz="3000" b="1" dirty="0"/>
              <a:t>การทดสอบสมมติฐานค่าเฉลี่ยประชากร </a:t>
            </a:r>
            <a:r>
              <a:rPr lang="th-TH" sz="3000" dirty="0"/>
              <a:t>เมื่อ </a:t>
            </a:r>
            <a:r>
              <a:rPr lang="th-TH" sz="3000" b="1" dirty="0">
                <a:solidFill>
                  <a:srgbClr val="FF0000"/>
                </a:solidFill>
              </a:rPr>
              <a:t>ประชากรมีการแจกแจงแบบปกติและทราบค่าแปรปรวน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b="1" dirty="0"/>
              <a:t>สมมติฐาน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dirty="0"/>
              <a:t>		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≥</a:t>
            </a:r>
            <a:r>
              <a:rPr lang="en-US" sz="3000" dirty="0"/>
              <a:t> </a:t>
            </a:r>
            <a:r>
              <a:rPr lang="el-GR" sz="3000" dirty="0"/>
              <a:t>μ</a:t>
            </a:r>
            <a:r>
              <a:rPr lang="en-US" sz="3000" baseline="-25000" dirty="0"/>
              <a:t>0</a:t>
            </a:r>
            <a:r>
              <a:rPr lang="en-US" sz="3000" dirty="0"/>
              <a:t>          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≤</a:t>
            </a:r>
            <a:r>
              <a:rPr lang="en-US" sz="3000" dirty="0"/>
              <a:t> </a:t>
            </a:r>
            <a:r>
              <a:rPr lang="el-GR" sz="3000" dirty="0"/>
              <a:t>μ</a:t>
            </a:r>
            <a:r>
              <a:rPr lang="en-US" sz="3000" baseline="-25000" dirty="0"/>
              <a:t>0</a:t>
            </a:r>
            <a:r>
              <a:rPr lang="en-US" sz="3000" dirty="0"/>
              <a:t>        </a:t>
            </a:r>
            <a:r>
              <a:rPr lang="th-TH" sz="3000" dirty="0"/>
              <a:t>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=</a:t>
            </a:r>
            <a:r>
              <a:rPr lang="en-US" sz="3000" dirty="0"/>
              <a:t> </a:t>
            </a:r>
            <a:r>
              <a:rPr lang="el-GR" sz="3000" dirty="0"/>
              <a:t>μ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dirty="0"/>
              <a:t>		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&lt; </a:t>
            </a:r>
            <a:r>
              <a:rPr lang="el-GR" sz="3000" dirty="0"/>
              <a:t>μ</a:t>
            </a:r>
            <a:r>
              <a:rPr lang="en-US" sz="3000" baseline="-25000" dirty="0"/>
              <a:t>0              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&gt; </a:t>
            </a:r>
            <a:r>
              <a:rPr lang="el-GR" sz="3000" dirty="0"/>
              <a:t>μ</a:t>
            </a:r>
            <a:r>
              <a:rPr lang="en-US" sz="3000" baseline="-25000" dirty="0"/>
              <a:t>0</a:t>
            </a:r>
            <a:r>
              <a:rPr lang="en-US" sz="3000" dirty="0"/>
              <a:t>         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≠ </a:t>
            </a:r>
            <a:r>
              <a:rPr lang="el-GR" sz="3000" dirty="0"/>
              <a:t>μ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endParaRPr lang="th-TH" sz="3000" dirty="0"/>
          </a:p>
          <a:p>
            <a:pPr marL="0" indent="0">
              <a:buClr>
                <a:schemeClr val="tx1"/>
              </a:buClr>
              <a:buNone/>
            </a:pPr>
            <a:r>
              <a:rPr lang="th-TH" sz="3000" b="1" dirty="0"/>
              <a:t>สถิติทดสอบ</a:t>
            </a:r>
            <a:endParaRPr lang="en-US" sz="3000" b="1" dirty="0"/>
          </a:p>
          <a:p>
            <a:pPr marL="0" indent="0">
              <a:buNone/>
            </a:pPr>
            <a:endParaRPr lang="th-TH" sz="30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D1673-3C33-4F16-801F-08457EF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A6B05-4ED9-45C5-9079-F35A759E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วัตถุ 6">
            <a:extLst>
              <a:ext uri="{FF2B5EF4-FFF2-40B4-BE49-F238E27FC236}">
                <a16:creationId xmlns:a16="http://schemas.microsoft.com/office/drawing/2014/main" id="{D98DCF69-5470-4B1C-A4CC-C5A8592D5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32063"/>
              </p:ext>
            </p:extLst>
          </p:nvPr>
        </p:nvGraphicFramePr>
        <p:xfrm>
          <a:off x="4914900" y="4780844"/>
          <a:ext cx="2362200" cy="149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สมการ" r:id="rId3" imgW="723600" imgH="457200" progId="Equation.3">
                  <p:embed/>
                </p:oleObj>
              </mc:Choice>
              <mc:Fallback>
                <p:oleObj name="สมการ" r:id="rId3" imgW="723600" imgH="457200" progId="Equation.3">
                  <p:embed/>
                  <p:pic>
                    <p:nvPicPr>
                      <p:cNvPr id="7" name="วัตถุ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4900" y="4780844"/>
                        <a:ext cx="2362200" cy="1491916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ตัวเชื่อมต่อตรง 3">
            <a:extLst>
              <a:ext uri="{FF2B5EF4-FFF2-40B4-BE49-F238E27FC236}">
                <a16:creationId xmlns:a16="http://schemas.microsoft.com/office/drawing/2014/main" id="{69CD4F65-3742-4880-8C9C-8FA144F741C6}"/>
              </a:ext>
            </a:extLst>
          </p:cNvPr>
          <p:cNvCxnSpPr/>
          <p:nvPr/>
        </p:nvCxnSpPr>
        <p:spPr>
          <a:xfrm>
            <a:off x="4783666" y="2860624"/>
            <a:ext cx="0" cy="1742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4">
            <a:extLst>
              <a:ext uri="{FF2B5EF4-FFF2-40B4-BE49-F238E27FC236}">
                <a16:creationId xmlns:a16="http://schemas.microsoft.com/office/drawing/2014/main" id="{E20AE4AE-AC60-4539-8889-74498FBEF6F2}"/>
              </a:ext>
            </a:extLst>
          </p:cNvPr>
          <p:cNvCxnSpPr/>
          <p:nvPr/>
        </p:nvCxnSpPr>
        <p:spPr>
          <a:xfrm>
            <a:off x="7450666" y="2860624"/>
            <a:ext cx="0" cy="1726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C4F6E-3995-4C96-88E4-72CDDC8DEDC2}"/>
              </a:ext>
            </a:extLst>
          </p:cNvPr>
          <p:cNvSpPr txBox="1"/>
          <p:nvPr/>
        </p:nvSpPr>
        <p:spPr>
          <a:xfrm>
            <a:off x="2963118" y="2836813"/>
            <a:ext cx="1417183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Left-tail</a:t>
            </a:r>
            <a:endParaRPr lang="th-T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11664-8CD6-44A6-8ABF-2237E1555649}"/>
              </a:ext>
            </a:extLst>
          </p:cNvPr>
          <p:cNvSpPr txBox="1"/>
          <p:nvPr/>
        </p:nvSpPr>
        <p:spPr>
          <a:xfrm>
            <a:off x="5376878" y="2836813"/>
            <a:ext cx="163923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Right-tail</a:t>
            </a:r>
            <a:endParaRPr lang="th-TH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D757D-734A-4C77-A32D-F87AD2F048C5}"/>
              </a:ext>
            </a:extLst>
          </p:cNvPr>
          <p:cNvSpPr txBox="1"/>
          <p:nvPr/>
        </p:nvSpPr>
        <p:spPr>
          <a:xfrm>
            <a:off x="7769363" y="2860624"/>
            <a:ext cx="147925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Two-tail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418623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A4F3-DB82-4250-83FF-C51B1ECC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การทดสอบสมมติฐานค่าเฉลี่ยประชากร </a:t>
            </a:r>
            <a:r>
              <a:rPr lang="en-US" b="1" dirty="0"/>
              <a:t>(µ)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F8B8-17C5-435C-968A-BC0D8D0D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000" b="1" dirty="0"/>
              <a:t>การทดสอบสมมติฐานค่าเฉลี่ยประชากร </a:t>
            </a:r>
            <a:r>
              <a:rPr lang="th-TH" sz="3000" dirty="0"/>
              <a:t>เมื่อ</a:t>
            </a:r>
            <a:r>
              <a:rPr lang="th-TH" sz="3000" b="1" dirty="0">
                <a:solidFill>
                  <a:srgbClr val="FF0000"/>
                </a:solidFill>
              </a:rPr>
              <a:t>ประชากรมีการแจกแจงแบบปกติ ไม่ทราบค่าแปรปรวน</a:t>
            </a:r>
          </a:p>
          <a:p>
            <a:pPr marL="0" indent="0">
              <a:buNone/>
            </a:pPr>
            <a:r>
              <a:rPr lang="th-TH" sz="3000" b="1" dirty="0"/>
              <a:t>สมมติฐาน</a:t>
            </a:r>
            <a:endParaRPr lang="th-TH" sz="3000" dirty="0"/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 </a:t>
            </a:r>
            <a:r>
              <a:rPr lang="el-GR" sz="3000" b="1" dirty="0">
                <a:solidFill>
                  <a:srgbClr val="FF0000"/>
                </a:solidFill>
              </a:rPr>
              <a:t>≥</a:t>
            </a:r>
            <a:r>
              <a:rPr lang="el-GR" sz="3000" dirty="0"/>
              <a:t> μ</a:t>
            </a:r>
            <a:r>
              <a:rPr lang="el-GR" sz="3000" baseline="-25000" dirty="0"/>
              <a:t>0</a:t>
            </a:r>
            <a:r>
              <a:rPr lang="el-GR" sz="3000" dirty="0"/>
              <a:t>          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 </a:t>
            </a:r>
            <a:r>
              <a:rPr lang="el-GR" sz="3000" b="1" dirty="0">
                <a:solidFill>
                  <a:srgbClr val="FF0000"/>
                </a:solidFill>
              </a:rPr>
              <a:t>≤</a:t>
            </a:r>
            <a:r>
              <a:rPr lang="el-GR" sz="3000" dirty="0"/>
              <a:t>  μ</a:t>
            </a:r>
            <a:r>
              <a:rPr lang="el-GR" sz="3000" baseline="-25000" dirty="0"/>
              <a:t>0</a:t>
            </a:r>
            <a:r>
              <a:rPr lang="el-GR" sz="3000" dirty="0"/>
              <a:t>         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 </a:t>
            </a:r>
            <a:r>
              <a:rPr lang="el-GR" sz="3000" b="1" dirty="0">
                <a:solidFill>
                  <a:srgbClr val="FF0000"/>
                </a:solidFill>
              </a:rPr>
              <a:t>=</a:t>
            </a:r>
            <a:r>
              <a:rPr lang="el-GR" sz="3000" dirty="0"/>
              <a:t> μ</a:t>
            </a:r>
            <a:r>
              <a:rPr lang="el-GR" sz="3000" baseline="-25000" dirty="0"/>
              <a:t>0</a:t>
            </a:r>
            <a:r>
              <a:rPr lang="el-GR" sz="3000" dirty="0"/>
              <a:t> </a:t>
            </a:r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 &lt; μ</a:t>
            </a:r>
            <a:r>
              <a:rPr lang="el-GR" sz="3000" baseline="-25000" dirty="0"/>
              <a:t>0</a:t>
            </a:r>
            <a:r>
              <a:rPr lang="el-GR" sz="3000" dirty="0"/>
              <a:t>          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 &gt; μ</a:t>
            </a:r>
            <a:r>
              <a:rPr lang="el-GR" sz="3000" baseline="-25000" dirty="0"/>
              <a:t>0</a:t>
            </a:r>
            <a:r>
              <a:rPr lang="el-GR" sz="3000" dirty="0"/>
              <a:t>          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 ≠  μ</a:t>
            </a:r>
            <a:r>
              <a:rPr lang="el-GR" sz="3000" baseline="-25000" dirty="0"/>
              <a:t>0</a:t>
            </a:r>
            <a:r>
              <a:rPr lang="el-GR" sz="3000" dirty="0"/>
              <a:t> </a:t>
            </a:r>
          </a:p>
          <a:p>
            <a:pPr marL="0" indent="0">
              <a:buNone/>
            </a:pPr>
            <a:r>
              <a:rPr lang="th-TH" sz="3000" b="1" dirty="0"/>
              <a:t>สถิติทดสอบ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D69B2-9B5A-4CD2-B36E-6B2DFBBA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C7E-8E08-4C87-BEE6-5AA41DC0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ตัวเชื่อมต่อตรง 3">
            <a:extLst>
              <a:ext uri="{FF2B5EF4-FFF2-40B4-BE49-F238E27FC236}">
                <a16:creationId xmlns:a16="http://schemas.microsoft.com/office/drawing/2014/main" id="{B91A413D-2746-4809-A582-67CEAD6B3942}"/>
              </a:ext>
            </a:extLst>
          </p:cNvPr>
          <p:cNvCxnSpPr/>
          <p:nvPr/>
        </p:nvCxnSpPr>
        <p:spPr>
          <a:xfrm>
            <a:off x="4896555" y="2875002"/>
            <a:ext cx="0" cy="1742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4">
            <a:extLst>
              <a:ext uri="{FF2B5EF4-FFF2-40B4-BE49-F238E27FC236}">
                <a16:creationId xmlns:a16="http://schemas.microsoft.com/office/drawing/2014/main" id="{C9911FB0-8750-4423-AC02-F3088DC84834}"/>
              </a:ext>
            </a:extLst>
          </p:cNvPr>
          <p:cNvCxnSpPr/>
          <p:nvPr/>
        </p:nvCxnSpPr>
        <p:spPr>
          <a:xfrm>
            <a:off x="7563555" y="2875002"/>
            <a:ext cx="0" cy="1726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B08BE-546F-494B-B143-B608B25C605F}"/>
              </a:ext>
            </a:extLst>
          </p:cNvPr>
          <p:cNvSpPr txBox="1"/>
          <p:nvPr/>
        </p:nvSpPr>
        <p:spPr>
          <a:xfrm>
            <a:off x="2974407" y="2851191"/>
            <a:ext cx="1417183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Left-tail</a:t>
            </a:r>
            <a:endParaRPr lang="th-TH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4C7B9-1CC7-458C-BD1A-0DE7A3506496}"/>
              </a:ext>
            </a:extLst>
          </p:cNvPr>
          <p:cNvSpPr txBox="1"/>
          <p:nvPr/>
        </p:nvSpPr>
        <p:spPr>
          <a:xfrm>
            <a:off x="5489767" y="2851191"/>
            <a:ext cx="163923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Right-tail</a:t>
            </a:r>
            <a:endParaRPr lang="th-T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677B-45D0-4E23-B05C-87EE9131B31D}"/>
              </a:ext>
            </a:extLst>
          </p:cNvPr>
          <p:cNvSpPr txBox="1"/>
          <p:nvPr/>
        </p:nvSpPr>
        <p:spPr>
          <a:xfrm>
            <a:off x="7882252" y="2875002"/>
            <a:ext cx="147925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Two-tail</a:t>
            </a:r>
            <a:endParaRPr lang="th-TH" sz="3000" dirty="0"/>
          </a:p>
        </p:txBody>
      </p:sp>
      <p:graphicFrame>
        <p:nvGraphicFramePr>
          <p:cNvPr id="11" name="วัตถุ 6">
            <a:extLst>
              <a:ext uri="{FF2B5EF4-FFF2-40B4-BE49-F238E27FC236}">
                <a16:creationId xmlns:a16="http://schemas.microsoft.com/office/drawing/2014/main" id="{03A033BE-6323-4141-AE63-87E81C9721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20419" y="4779354"/>
          <a:ext cx="2362200" cy="149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สมการ" r:id="rId3" imgW="723600" imgH="457200" progId="Equation.3">
                  <p:embed/>
                </p:oleObj>
              </mc:Choice>
              <mc:Fallback>
                <p:oleObj name="สมการ" r:id="rId3" imgW="723600" imgH="457200" progId="Equation.3">
                  <p:embed/>
                  <p:pic>
                    <p:nvPicPr>
                      <p:cNvPr id="11" name="วัตถุ 6">
                        <a:extLst>
                          <a:ext uri="{FF2B5EF4-FFF2-40B4-BE49-F238E27FC236}">
                            <a16:creationId xmlns:a16="http://schemas.microsoft.com/office/drawing/2014/main" id="{03A033BE-6323-4141-AE63-87E81C9721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0419" y="4779354"/>
                        <a:ext cx="2362200" cy="1491916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489B1B-6DF3-4043-8484-1AA5B74155F7}"/>
              </a:ext>
            </a:extLst>
          </p:cNvPr>
          <p:cNvSpPr txBox="1"/>
          <p:nvPr/>
        </p:nvSpPr>
        <p:spPr>
          <a:xfrm>
            <a:off x="1897090" y="5148776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n≥30</a:t>
            </a:r>
            <a:endParaRPr 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6F01C-1830-4767-A943-216AC99E5DAC}"/>
              </a:ext>
            </a:extLst>
          </p:cNvPr>
          <p:cNvSpPr txBox="1"/>
          <p:nvPr/>
        </p:nvSpPr>
        <p:spPr>
          <a:xfrm>
            <a:off x="6692869" y="5148776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n&lt;30</a:t>
            </a:r>
            <a:endParaRPr lang="en-US" sz="3000" dirty="0"/>
          </a:p>
        </p:txBody>
      </p:sp>
      <p:graphicFrame>
        <p:nvGraphicFramePr>
          <p:cNvPr id="15" name="วัตถุ 10">
            <a:extLst>
              <a:ext uri="{FF2B5EF4-FFF2-40B4-BE49-F238E27FC236}">
                <a16:creationId xmlns:a16="http://schemas.microsoft.com/office/drawing/2014/main" id="{AF8FC070-7DFC-4085-A8EB-645237C0A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424915"/>
              </p:ext>
            </p:extLst>
          </p:nvPr>
        </p:nvGraphicFramePr>
        <p:xfrm>
          <a:off x="7770655" y="4824370"/>
          <a:ext cx="4305300" cy="140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สมการ" r:id="rId5" imgW="1638000" imgH="533160" progId="Equation.3">
                  <p:embed/>
                </p:oleObj>
              </mc:Choice>
              <mc:Fallback>
                <p:oleObj name="สมการ" r:id="rId5" imgW="1638000" imgH="533160" progId="Equation.3">
                  <p:embed/>
                  <p:pic>
                    <p:nvPicPr>
                      <p:cNvPr id="11" name="วัตถุ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655" y="4824370"/>
                        <a:ext cx="4305300" cy="140188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69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A4F3-DB82-4250-83FF-C51B1ECC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การทดสอบสมมติฐานค่าเฉลี่ยประชากร </a:t>
            </a:r>
            <a:r>
              <a:rPr lang="en-US" b="1" dirty="0"/>
              <a:t>(µ)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F8B8-17C5-435C-968A-BC0D8D0D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000" b="1" dirty="0"/>
              <a:t>การทดสอบสมมติฐานค่าเฉลี่ยประชากร </a:t>
            </a:r>
            <a:r>
              <a:rPr lang="th-TH" sz="3000" dirty="0"/>
              <a:t>เมื่อ </a:t>
            </a:r>
            <a:r>
              <a:rPr lang="th-TH" sz="3000" b="1" dirty="0">
                <a:solidFill>
                  <a:srgbClr val="FF0000"/>
                </a:solidFill>
              </a:rPr>
              <a:t>ประชากรมีการแจกแจงแบบใด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th-TH" sz="3000" b="1" dirty="0">
                <a:solidFill>
                  <a:srgbClr val="FF0000"/>
                </a:solidFill>
              </a:rPr>
              <a:t>ๆ และตัวอย่างมีขนาดใหญ่</a:t>
            </a:r>
          </a:p>
          <a:p>
            <a:pPr marL="0" indent="0">
              <a:buNone/>
            </a:pPr>
            <a:r>
              <a:rPr lang="th-TH" sz="3000" b="1" dirty="0"/>
              <a:t>สมมติฐาน</a:t>
            </a:r>
            <a:endParaRPr lang="th-TH" sz="3000" dirty="0"/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 </a:t>
            </a:r>
            <a:r>
              <a:rPr lang="el-GR" sz="3000" b="1" dirty="0">
                <a:solidFill>
                  <a:srgbClr val="FF0000"/>
                </a:solidFill>
              </a:rPr>
              <a:t>≥</a:t>
            </a:r>
            <a:r>
              <a:rPr lang="el-GR" sz="3000" dirty="0"/>
              <a:t> μ</a:t>
            </a:r>
            <a:r>
              <a:rPr lang="el-GR" sz="3000" baseline="-25000" dirty="0"/>
              <a:t>0</a:t>
            </a:r>
            <a:r>
              <a:rPr lang="el-GR" sz="3000" dirty="0"/>
              <a:t>          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 </a:t>
            </a:r>
            <a:r>
              <a:rPr lang="el-GR" sz="3000" b="1" dirty="0">
                <a:solidFill>
                  <a:srgbClr val="FF0000"/>
                </a:solidFill>
              </a:rPr>
              <a:t>≤</a:t>
            </a:r>
            <a:r>
              <a:rPr lang="el-GR" sz="3000" dirty="0"/>
              <a:t>  μ</a:t>
            </a:r>
            <a:r>
              <a:rPr lang="el-GR" sz="3000" baseline="-25000" dirty="0"/>
              <a:t>0</a:t>
            </a:r>
            <a:r>
              <a:rPr lang="el-GR" sz="3000" dirty="0"/>
              <a:t>         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 </a:t>
            </a:r>
            <a:r>
              <a:rPr lang="el-GR" sz="3000" b="1" dirty="0">
                <a:solidFill>
                  <a:srgbClr val="FF0000"/>
                </a:solidFill>
              </a:rPr>
              <a:t>=</a:t>
            </a:r>
            <a:r>
              <a:rPr lang="el-GR" sz="3000" dirty="0"/>
              <a:t> μ</a:t>
            </a:r>
            <a:r>
              <a:rPr lang="el-GR" sz="3000" baseline="-25000" dirty="0"/>
              <a:t>0</a:t>
            </a:r>
            <a:r>
              <a:rPr lang="el-GR" sz="3000" dirty="0"/>
              <a:t> </a:t>
            </a:r>
          </a:p>
          <a:p>
            <a:pPr marL="0" indent="0">
              <a:buNone/>
            </a:pPr>
            <a:r>
              <a:rPr lang="en-US" sz="3000" dirty="0"/>
              <a:t>		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 &lt; μ</a:t>
            </a:r>
            <a:r>
              <a:rPr lang="el-GR" sz="3000" baseline="-25000" dirty="0"/>
              <a:t>0</a:t>
            </a:r>
            <a:r>
              <a:rPr lang="el-GR" sz="3000" dirty="0"/>
              <a:t>          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 &gt; μ</a:t>
            </a:r>
            <a:r>
              <a:rPr lang="el-GR" sz="3000" baseline="-25000" dirty="0"/>
              <a:t>0</a:t>
            </a:r>
            <a:r>
              <a:rPr lang="el-GR" sz="3000" dirty="0"/>
              <a:t>          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 ≠  μ</a:t>
            </a:r>
            <a:r>
              <a:rPr lang="el-GR" sz="3000" baseline="-25000" dirty="0"/>
              <a:t>0</a:t>
            </a:r>
            <a:r>
              <a:rPr lang="el-GR" sz="3000" dirty="0"/>
              <a:t> </a:t>
            </a:r>
          </a:p>
          <a:p>
            <a:pPr marL="0" indent="0">
              <a:buNone/>
            </a:pPr>
            <a:r>
              <a:rPr lang="th-TH" sz="3000" b="1" dirty="0"/>
              <a:t>สถิติทดสอบ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D69B2-9B5A-4CD2-B36E-6B2DFBBA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C7E-8E08-4C87-BEE6-5AA41DC0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ตัวเชื่อมต่อตรง 3">
            <a:extLst>
              <a:ext uri="{FF2B5EF4-FFF2-40B4-BE49-F238E27FC236}">
                <a16:creationId xmlns:a16="http://schemas.microsoft.com/office/drawing/2014/main" id="{B91A413D-2746-4809-A582-67CEAD6B3942}"/>
              </a:ext>
            </a:extLst>
          </p:cNvPr>
          <p:cNvCxnSpPr/>
          <p:nvPr/>
        </p:nvCxnSpPr>
        <p:spPr>
          <a:xfrm>
            <a:off x="4896555" y="2875002"/>
            <a:ext cx="0" cy="1742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4">
            <a:extLst>
              <a:ext uri="{FF2B5EF4-FFF2-40B4-BE49-F238E27FC236}">
                <a16:creationId xmlns:a16="http://schemas.microsoft.com/office/drawing/2014/main" id="{C9911FB0-8750-4423-AC02-F3088DC84834}"/>
              </a:ext>
            </a:extLst>
          </p:cNvPr>
          <p:cNvCxnSpPr/>
          <p:nvPr/>
        </p:nvCxnSpPr>
        <p:spPr>
          <a:xfrm>
            <a:off x="7563555" y="2875002"/>
            <a:ext cx="0" cy="1726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B08BE-546F-494B-B143-B608B25C605F}"/>
              </a:ext>
            </a:extLst>
          </p:cNvPr>
          <p:cNvSpPr txBox="1"/>
          <p:nvPr/>
        </p:nvSpPr>
        <p:spPr>
          <a:xfrm>
            <a:off x="2963117" y="2851191"/>
            <a:ext cx="1417183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Left-tail</a:t>
            </a:r>
            <a:endParaRPr lang="th-TH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4C7B9-1CC7-458C-BD1A-0DE7A3506496}"/>
              </a:ext>
            </a:extLst>
          </p:cNvPr>
          <p:cNvSpPr txBox="1"/>
          <p:nvPr/>
        </p:nvSpPr>
        <p:spPr>
          <a:xfrm>
            <a:off x="5433322" y="2851191"/>
            <a:ext cx="163923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Right-tail</a:t>
            </a:r>
            <a:endParaRPr lang="th-T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677B-45D0-4E23-B05C-87EE9131B31D}"/>
              </a:ext>
            </a:extLst>
          </p:cNvPr>
          <p:cNvSpPr txBox="1"/>
          <p:nvPr/>
        </p:nvSpPr>
        <p:spPr>
          <a:xfrm>
            <a:off x="7938697" y="2875002"/>
            <a:ext cx="147925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Two-tail</a:t>
            </a:r>
            <a:endParaRPr lang="th-TH" sz="3000" dirty="0"/>
          </a:p>
        </p:txBody>
      </p:sp>
      <p:graphicFrame>
        <p:nvGraphicFramePr>
          <p:cNvPr id="11" name="วัตถุ 6">
            <a:extLst>
              <a:ext uri="{FF2B5EF4-FFF2-40B4-BE49-F238E27FC236}">
                <a16:creationId xmlns:a16="http://schemas.microsoft.com/office/drawing/2014/main" id="{03A033BE-6323-4141-AE63-87E81C972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201948"/>
              </p:ext>
            </p:extLst>
          </p:nvPr>
        </p:nvGraphicFramePr>
        <p:xfrm>
          <a:off x="3520419" y="4779354"/>
          <a:ext cx="2362200" cy="149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สมการ" r:id="rId3" imgW="723600" imgH="457200" progId="Equation.3">
                  <p:embed/>
                </p:oleObj>
              </mc:Choice>
              <mc:Fallback>
                <p:oleObj name="สมการ" r:id="rId3" imgW="723600" imgH="457200" progId="Equation.3">
                  <p:embed/>
                  <p:pic>
                    <p:nvPicPr>
                      <p:cNvPr id="7" name="วัตถุ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0419" y="4779354"/>
                        <a:ext cx="2362200" cy="1491916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วัตถุ 10">
            <a:extLst>
              <a:ext uri="{FF2B5EF4-FFF2-40B4-BE49-F238E27FC236}">
                <a16:creationId xmlns:a16="http://schemas.microsoft.com/office/drawing/2014/main" id="{EA3FE5D0-274C-4B65-AC68-BE1E5B8DB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873410"/>
              </p:ext>
            </p:extLst>
          </p:nvPr>
        </p:nvGraphicFramePr>
        <p:xfrm>
          <a:off x="8508989" y="4779020"/>
          <a:ext cx="23622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สมการ" r:id="rId5" imgW="723600" imgH="457200" progId="Equation.3">
                  <p:embed/>
                </p:oleObj>
              </mc:Choice>
              <mc:Fallback>
                <p:oleObj name="สมการ" r:id="rId5" imgW="723600" imgH="457200" progId="Equation.3">
                  <p:embed/>
                  <p:pic>
                    <p:nvPicPr>
                      <p:cNvPr id="11" name="วัตถุ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8989" y="4779020"/>
                        <a:ext cx="2362200" cy="149225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489B1B-6DF3-4043-8484-1AA5B74155F7}"/>
              </a:ext>
            </a:extLst>
          </p:cNvPr>
          <p:cNvSpPr txBox="1"/>
          <p:nvPr/>
        </p:nvSpPr>
        <p:spPr>
          <a:xfrm>
            <a:off x="1320811" y="5148776"/>
            <a:ext cx="2175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000" dirty="0"/>
              <a:t>เมื่อทราบค่า</a:t>
            </a:r>
            <a:endParaRPr lang="en-US" sz="3000" dirty="0"/>
          </a:p>
          <a:p>
            <a:pPr algn="ctr"/>
            <a:r>
              <a:rPr lang="th-TH" sz="3000" dirty="0"/>
              <a:t>แปรปรวนประชากร</a:t>
            </a:r>
            <a:endParaRPr 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6F01C-1830-4767-A943-216AC99E5DAC}"/>
              </a:ext>
            </a:extLst>
          </p:cNvPr>
          <p:cNvSpPr txBox="1"/>
          <p:nvPr/>
        </p:nvSpPr>
        <p:spPr>
          <a:xfrm>
            <a:off x="6126480" y="5148776"/>
            <a:ext cx="2246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000" dirty="0"/>
              <a:t>ไม่ทราบค่า</a:t>
            </a:r>
            <a:endParaRPr lang="en-US" sz="3000" dirty="0"/>
          </a:p>
          <a:p>
            <a:pPr algn="ctr"/>
            <a:r>
              <a:rPr lang="th-TH" sz="3000" dirty="0"/>
              <a:t>แปรปรวนประชากร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789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959-FD7D-4D92-825A-A3F7377E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การทดสอบสมมติฐานค่าเฉลี่ยประชากร</a:t>
            </a:r>
            <a:r>
              <a:rPr lang="en-US" b="1" dirty="0"/>
              <a:t> (µ)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6EEC-67E0-45D3-A591-20919B7D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เขตปฏิเสธ </a:t>
            </a:r>
            <a:r>
              <a:rPr lang="en-US" sz="3000" b="1" dirty="0"/>
              <a:t>H</a:t>
            </a:r>
            <a:r>
              <a:rPr lang="en-US" sz="3000" b="1" baseline="-25000" dirty="0"/>
              <a:t>0 </a:t>
            </a:r>
            <a:r>
              <a:rPr lang="en-US" sz="3000" b="1" dirty="0"/>
              <a:t>(</a:t>
            </a:r>
            <a:r>
              <a:rPr lang="th-TH" sz="3000" b="1" dirty="0"/>
              <a:t>สถิติทดสอบ</a:t>
            </a:r>
            <a:r>
              <a:rPr lang="en-US" sz="3000" b="1" dirty="0"/>
              <a:t> : Z)</a:t>
            </a:r>
          </a:p>
          <a:p>
            <a:pPr marL="0" indent="0">
              <a:buNone/>
            </a:pPr>
            <a:r>
              <a:rPr lang="en-US" sz="3000" dirty="0"/>
              <a:t>- Left-tail     (</a:t>
            </a:r>
            <a:r>
              <a:rPr lang="en-US" sz="3200" dirty="0"/>
              <a:t>Z &lt; -Z</a:t>
            </a:r>
            <a:r>
              <a:rPr lang="el-GR" sz="3200" baseline="-25000" dirty="0"/>
              <a:t>α</a:t>
            </a:r>
            <a:r>
              <a:rPr lang="en-US" sz="3200" baseline="-25000" dirty="0"/>
              <a:t> 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Right-tail (Z &gt; Z</a:t>
            </a:r>
            <a:r>
              <a:rPr lang="el-GR" sz="3200" baseline="-25000" dirty="0"/>
              <a:t>α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Two-tail  (Z &lt; -Z</a:t>
            </a:r>
            <a:r>
              <a:rPr lang="el-GR" sz="3200" baseline="-25000" dirty="0"/>
              <a:t>α </a:t>
            </a:r>
            <a:r>
              <a:rPr lang="en-US" sz="3200" baseline="-25000" dirty="0"/>
              <a:t>/2</a:t>
            </a:r>
          </a:p>
          <a:p>
            <a:pPr marL="0" indent="0">
              <a:buNone/>
            </a:pPr>
            <a:r>
              <a:rPr lang="en-US" sz="3200" dirty="0"/>
              <a:t>              </a:t>
            </a:r>
            <a:r>
              <a:rPr lang="th-TH" sz="3200" dirty="0"/>
              <a:t>หรือ</a:t>
            </a:r>
            <a:r>
              <a:rPr lang="en-US" sz="3200" dirty="0"/>
              <a:t> Z &gt; Z</a:t>
            </a:r>
            <a:r>
              <a:rPr lang="el-GR" sz="3200" baseline="-25000" dirty="0"/>
              <a:t>α </a:t>
            </a:r>
            <a:r>
              <a:rPr lang="en-US" sz="3200" baseline="-25000" dirty="0"/>
              <a:t>/2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endParaRPr lang="en-US" sz="3200" baseline="-25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3AC37-F206-4920-A3EB-3AA30FAD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4908A-39A1-4525-A33E-805FD48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B84613B-87A7-41CA-884C-E5197154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89" y="3244316"/>
            <a:ext cx="2819400" cy="126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วัตถุ 11">
            <a:extLst>
              <a:ext uri="{FF2B5EF4-FFF2-40B4-BE49-F238E27FC236}">
                <a16:creationId xmlns:a16="http://schemas.microsoft.com/office/drawing/2014/main" id="{9AB1B6F7-5232-4547-86E2-81E9459FA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81494"/>
              </p:ext>
            </p:extLst>
          </p:nvPr>
        </p:nvGraphicFramePr>
        <p:xfrm>
          <a:off x="6612114" y="4380966"/>
          <a:ext cx="2587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สมการ" r:id="rId4" imgW="139680" imgH="152280" progId="Equation.3">
                  <p:embed/>
                </p:oleObj>
              </mc:Choice>
              <mc:Fallback>
                <p:oleObj name="สมการ" r:id="rId4" imgW="139680" imgH="152280" progId="Equation.3">
                  <p:embed/>
                  <p:pic>
                    <p:nvPicPr>
                      <p:cNvPr id="12" name="วัตถุ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2114" y="4380966"/>
                        <a:ext cx="2587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ตัวเชื่อมต่อตรง 12">
            <a:extLst>
              <a:ext uri="{FF2B5EF4-FFF2-40B4-BE49-F238E27FC236}">
                <a16:creationId xmlns:a16="http://schemas.microsoft.com/office/drawing/2014/main" id="{57069C0A-37FC-4DFE-8322-A442C309D6EC}"/>
              </a:ext>
            </a:extLst>
          </p:cNvPr>
          <p:cNvCxnSpPr/>
          <p:nvPr/>
        </p:nvCxnSpPr>
        <p:spPr>
          <a:xfrm>
            <a:off x="6726767" y="3560404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วัตถุ 13">
            <a:extLst>
              <a:ext uri="{FF2B5EF4-FFF2-40B4-BE49-F238E27FC236}">
                <a16:creationId xmlns:a16="http://schemas.microsoft.com/office/drawing/2014/main" id="{82CF4A1D-550A-4E5D-8B2A-45F98EDD2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99983"/>
              </p:ext>
            </p:extLst>
          </p:nvPr>
        </p:nvGraphicFramePr>
        <p:xfrm>
          <a:off x="7378275" y="4387316"/>
          <a:ext cx="278414" cy="2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สมการ" r:id="rId6" imgW="164880" imgH="177480" progId="Equation.3">
                  <p:embed/>
                </p:oleObj>
              </mc:Choice>
              <mc:Fallback>
                <p:oleObj name="สมการ" r:id="rId6" imgW="164880" imgH="177480" progId="Equation.3">
                  <p:embed/>
                  <p:pic>
                    <p:nvPicPr>
                      <p:cNvPr id="14" name="วัตถุ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5" y="4387316"/>
                        <a:ext cx="278414" cy="29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E483A102-D930-424A-B3AA-2D6A1376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209" y="3261189"/>
            <a:ext cx="2819400" cy="126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วัตถุ 15">
            <a:extLst>
              <a:ext uri="{FF2B5EF4-FFF2-40B4-BE49-F238E27FC236}">
                <a16:creationId xmlns:a16="http://schemas.microsoft.com/office/drawing/2014/main" id="{F200D81D-E54F-4182-BE24-AE7D3B2CF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073394"/>
              </p:ext>
            </p:extLst>
          </p:nvPr>
        </p:nvGraphicFramePr>
        <p:xfrm>
          <a:off x="10349301" y="4341616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สมการ" r:id="rId8" imgW="126720" imgH="177480" progId="Equation.3">
                  <p:embed/>
                </p:oleObj>
              </mc:Choice>
              <mc:Fallback>
                <p:oleObj name="สมการ" r:id="rId8" imgW="126720" imgH="177480" progId="Equation.3">
                  <p:embed/>
                  <p:pic>
                    <p:nvPicPr>
                      <p:cNvPr id="16" name="วัตถุ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49301" y="4341616"/>
                        <a:ext cx="2349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ตัวเชื่อมต่อตรง 16">
            <a:extLst>
              <a:ext uri="{FF2B5EF4-FFF2-40B4-BE49-F238E27FC236}">
                <a16:creationId xmlns:a16="http://schemas.microsoft.com/office/drawing/2014/main" id="{7B372F51-84E1-4765-BC29-B2FC2ED90955}"/>
              </a:ext>
            </a:extLst>
          </p:cNvPr>
          <p:cNvCxnSpPr/>
          <p:nvPr/>
        </p:nvCxnSpPr>
        <p:spPr>
          <a:xfrm>
            <a:off x="10444544" y="3604402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วัตถุ 17">
            <a:extLst>
              <a:ext uri="{FF2B5EF4-FFF2-40B4-BE49-F238E27FC236}">
                <a16:creationId xmlns:a16="http://schemas.microsoft.com/office/drawing/2014/main" id="{3E66C2E4-5DAE-4A20-9172-276F3E471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38684"/>
              </p:ext>
            </p:extLst>
          </p:nvPr>
        </p:nvGraphicFramePr>
        <p:xfrm>
          <a:off x="11066639" y="4254968"/>
          <a:ext cx="400050" cy="49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สมการ" r:id="rId10" imgW="203040" imgH="253800" progId="Equation.3">
                  <p:embed/>
                </p:oleObj>
              </mc:Choice>
              <mc:Fallback>
                <p:oleObj name="สมการ" r:id="rId10" imgW="203040" imgH="253800" progId="Equation.3">
                  <p:embed/>
                  <p:pic>
                    <p:nvPicPr>
                      <p:cNvPr id="18" name="วัตถุ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639" y="4254968"/>
                        <a:ext cx="400050" cy="496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6BD45B1-DD6D-4A65-A80B-B910A8DDF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63" y="1936487"/>
            <a:ext cx="3140525" cy="128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วัตถุ 27">
            <a:extLst>
              <a:ext uri="{FF2B5EF4-FFF2-40B4-BE49-F238E27FC236}">
                <a16:creationId xmlns:a16="http://schemas.microsoft.com/office/drawing/2014/main" id="{1F467578-05D9-49BA-888C-30C76E824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60742"/>
              </p:ext>
            </p:extLst>
          </p:nvPr>
        </p:nvGraphicFramePr>
        <p:xfrm>
          <a:off x="5843682" y="2864456"/>
          <a:ext cx="251570" cy="29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สมการ" r:id="rId13" imgW="139680" imgH="164880" progId="Equation.3">
                  <p:embed/>
                </p:oleObj>
              </mc:Choice>
              <mc:Fallback>
                <p:oleObj name="สมการ" r:id="rId13" imgW="139680" imgH="164880" progId="Equation.3">
                  <p:embed/>
                  <p:pic>
                    <p:nvPicPr>
                      <p:cNvPr id="28" name="วัตถุ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682" y="2864456"/>
                        <a:ext cx="251570" cy="295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วัตถุ 33">
            <a:extLst>
              <a:ext uri="{FF2B5EF4-FFF2-40B4-BE49-F238E27FC236}">
                <a16:creationId xmlns:a16="http://schemas.microsoft.com/office/drawing/2014/main" id="{CB1CC72B-DAD7-4D18-9C90-57511EF74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68862"/>
              </p:ext>
            </p:extLst>
          </p:nvPr>
        </p:nvGraphicFramePr>
        <p:xfrm>
          <a:off x="6646834" y="2921151"/>
          <a:ext cx="2587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สมการ" r:id="rId15" imgW="139680" imgH="152280" progId="Equation.3">
                  <p:embed/>
                </p:oleObj>
              </mc:Choice>
              <mc:Fallback>
                <p:oleObj name="สมการ" r:id="rId15" imgW="139680" imgH="152280" progId="Equation.3">
                  <p:embed/>
                  <p:pic>
                    <p:nvPicPr>
                      <p:cNvPr id="34" name="วัตถุ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34" y="2921151"/>
                        <a:ext cx="2587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3">
            <a:extLst>
              <a:ext uri="{FF2B5EF4-FFF2-40B4-BE49-F238E27FC236}">
                <a16:creationId xmlns:a16="http://schemas.microsoft.com/office/drawing/2014/main" id="{8291422B-B9AE-4556-8AA9-A2221E5B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64" y="1936046"/>
            <a:ext cx="3140525" cy="128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วัตถุ 43">
            <a:extLst>
              <a:ext uri="{FF2B5EF4-FFF2-40B4-BE49-F238E27FC236}">
                <a16:creationId xmlns:a16="http://schemas.microsoft.com/office/drawing/2014/main" id="{AB0E3CE5-6F16-40C6-8878-06C65A2D0B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48994"/>
              </p:ext>
            </p:extLst>
          </p:nvPr>
        </p:nvGraphicFramePr>
        <p:xfrm>
          <a:off x="9256889" y="2865541"/>
          <a:ext cx="577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สมการ" r:id="rId17" imgW="342720" imgH="253800" progId="Equation.3">
                  <p:embed/>
                </p:oleObj>
              </mc:Choice>
              <mc:Fallback>
                <p:oleObj name="สมการ" r:id="rId17" imgW="342720" imgH="253800" progId="Equation.3">
                  <p:embed/>
                  <p:pic>
                    <p:nvPicPr>
                      <p:cNvPr id="44" name="วัตถุ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889" y="2865541"/>
                        <a:ext cx="5778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วัตถุ 44">
            <a:extLst>
              <a:ext uri="{FF2B5EF4-FFF2-40B4-BE49-F238E27FC236}">
                <a16:creationId xmlns:a16="http://schemas.microsoft.com/office/drawing/2014/main" id="{1FD7ED3A-D33A-4C12-87F6-C6DD76882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75296"/>
              </p:ext>
            </p:extLst>
          </p:nvPr>
        </p:nvGraphicFramePr>
        <p:xfrm>
          <a:off x="10368796" y="2902604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สมการ" r:id="rId19" imgW="126720" imgH="177480" progId="Equation.3">
                  <p:embed/>
                </p:oleObj>
              </mc:Choice>
              <mc:Fallback>
                <p:oleObj name="สมการ" r:id="rId19" imgW="126720" imgH="177480" progId="Equation.3">
                  <p:embed/>
                  <p:pic>
                    <p:nvPicPr>
                      <p:cNvPr id="45" name="วัตถุ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8796" y="2902604"/>
                        <a:ext cx="234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EDDD954-702F-4B90-A2D6-2DD03F61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988031"/>
            <a:ext cx="3292674" cy="10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FEC265C0-47EC-460C-AE5A-3E3B8571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598" y="5006335"/>
            <a:ext cx="3292674" cy="10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ลูกศรขวา 64">
            <a:extLst>
              <a:ext uri="{FF2B5EF4-FFF2-40B4-BE49-F238E27FC236}">
                <a16:creationId xmlns:a16="http://schemas.microsoft.com/office/drawing/2014/main" id="{ACD2DFD3-66C5-4F55-99CB-40AEB8E39909}"/>
              </a:ext>
            </a:extLst>
          </p:cNvPr>
          <p:cNvSpPr/>
          <p:nvPr/>
        </p:nvSpPr>
        <p:spPr>
          <a:xfrm>
            <a:off x="8198124" y="5199137"/>
            <a:ext cx="680764" cy="154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4" name="วัตถุ 66">
            <a:extLst>
              <a:ext uri="{FF2B5EF4-FFF2-40B4-BE49-F238E27FC236}">
                <a16:creationId xmlns:a16="http://schemas.microsoft.com/office/drawing/2014/main" id="{487E8D0D-5728-411D-B579-612C30960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501177"/>
              </p:ext>
            </p:extLst>
          </p:nvPr>
        </p:nvGraphicFramePr>
        <p:xfrm>
          <a:off x="5534378" y="5883376"/>
          <a:ext cx="250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สมการ" r:id="rId22" imgW="139680" imgH="164880" progId="Equation.3">
                  <p:embed/>
                </p:oleObj>
              </mc:Choice>
              <mc:Fallback>
                <p:oleObj name="สมการ" r:id="rId22" imgW="139680" imgH="164880" progId="Equation.3">
                  <p:embed/>
                  <p:pic>
                    <p:nvPicPr>
                      <p:cNvPr id="67" name="วัตถุ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378" y="5883376"/>
                        <a:ext cx="250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วัตถุ 67">
            <a:extLst>
              <a:ext uri="{FF2B5EF4-FFF2-40B4-BE49-F238E27FC236}">
                <a16:creationId xmlns:a16="http://schemas.microsoft.com/office/drawing/2014/main" id="{6D1B710C-BD9B-416B-8777-B591002D0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251913"/>
              </p:ext>
            </p:extLst>
          </p:nvPr>
        </p:nvGraphicFramePr>
        <p:xfrm>
          <a:off x="6633104" y="5959048"/>
          <a:ext cx="25876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สมการ" r:id="rId24" imgW="139680" imgH="152280" progId="Equation.3">
                  <p:embed/>
                </p:oleObj>
              </mc:Choice>
              <mc:Fallback>
                <p:oleObj name="สมการ" r:id="rId24" imgW="139680" imgH="152280" progId="Equation.3">
                  <p:embed/>
                  <p:pic>
                    <p:nvPicPr>
                      <p:cNvPr id="68" name="วัตถุ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104" y="5959048"/>
                        <a:ext cx="25876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วัตถุ 68">
            <a:extLst>
              <a:ext uri="{FF2B5EF4-FFF2-40B4-BE49-F238E27FC236}">
                <a16:creationId xmlns:a16="http://schemas.microsoft.com/office/drawing/2014/main" id="{D44F89E8-BAF5-44B6-9BC6-1AA796A87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29270"/>
              </p:ext>
            </p:extLst>
          </p:nvPr>
        </p:nvGraphicFramePr>
        <p:xfrm>
          <a:off x="8878888" y="5863092"/>
          <a:ext cx="728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สมการ" r:id="rId26" imgW="431640" imgH="253800" progId="Equation.3">
                  <p:embed/>
                </p:oleObj>
              </mc:Choice>
              <mc:Fallback>
                <p:oleObj name="สมการ" r:id="rId26" imgW="431640" imgH="253800" progId="Equation.3">
                  <p:embed/>
                  <p:pic>
                    <p:nvPicPr>
                      <p:cNvPr id="69" name="วัตถุ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8888" y="5863092"/>
                        <a:ext cx="728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วัตถุ 69">
            <a:extLst>
              <a:ext uri="{FF2B5EF4-FFF2-40B4-BE49-F238E27FC236}">
                <a16:creationId xmlns:a16="http://schemas.microsoft.com/office/drawing/2014/main" id="{CB9C4778-FC76-47AC-AE0F-96A3EC4C2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2676"/>
              </p:ext>
            </p:extLst>
          </p:nvPr>
        </p:nvGraphicFramePr>
        <p:xfrm>
          <a:off x="10362495" y="5906660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สมการ" r:id="rId28" imgW="126725" imgH="177415" progId="Equation.3">
                  <p:embed/>
                </p:oleObj>
              </mc:Choice>
              <mc:Fallback>
                <p:oleObj name="สมการ" r:id="rId28" imgW="126725" imgH="177415" progId="Equation.3">
                  <p:embed/>
                  <p:pic>
                    <p:nvPicPr>
                      <p:cNvPr id="70" name="วัตถุ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2495" y="5906660"/>
                        <a:ext cx="234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วัตถุ 71">
            <a:extLst>
              <a:ext uri="{FF2B5EF4-FFF2-40B4-BE49-F238E27FC236}">
                <a16:creationId xmlns:a16="http://schemas.microsoft.com/office/drawing/2014/main" id="{7378A629-CD16-44B4-A46E-F4AE79EB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69094"/>
              </p:ext>
            </p:extLst>
          </p:nvPr>
        </p:nvGraphicFramePr>
        <p:xfrm>
          <a:off x="7809089" y="5895018"/>
          <a:ext cx="304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สมการ" r:id="rId29" imgW="164880" imgH="177480" progId="Equation.3">
                  <p:embed/>
                </p:oleObj>
              </mc:Choice>
              <mc:Fallback>
                <p:oleObj name="สมการ" r:id="rId29" imgW="164880" imgH="177480" progId="Equation.3">
                  <p:embed/>
                  <p:pic>
                    <p:nvPicPr>
                      <p:cNvPr id="72" name="วัตถุ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089" y="5895018"/>
                        <a:ext cx="304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วัตถุ 73">
            <a:extLst>
              <a:ext uri="{FF2B5EF4-FFF2-40B4-BE49-F238E27FC236}">
                <a16:creationId xmlns:a16="http://schemas.microsoft.com/office/drawing/2014/main" id="{58B85E32-F4AB-41BE-8CB4-A25E0FF51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94452"/>
              </p:ext>
            </p:extLst>
          </p:nvPr>
        </p:nvGraphicFramePr>
        <p:xfrm>
          <a:off x="11361209" y="5853038"/>
          <a:ext cx="4889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สมการ" r:id="rId31" imgW="291960" imgH="253800" progId="Equation.3">
                  <p:embed/>
                </p:oleObj>
              </mc:Choice>
              <mc:Fallback>
                <p:oleObj name="สมการ" r:id="rId31" imgW="291960" imgH="253800" progId="Equation.3">
                  <p:embed/>
                  <p:pic>
                    <p:nvPicPr>
                      <p:cNvPr id="74" name="วัตถุ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1209" y="5853038"/>
                        <a:ext cx="4889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ลูกศรขวา 64">
            <a:extLst>
              <a:ext uri="{FF2B5EF4-FFF2-40B4-BE49-F238E27FC236}">
                <a16:creationId xmlns:a16="http://schemas.microsoft.com/office/drawing/2014/main" id="{FBD5080E-5BE0-4675-A05E-89326D20CAE3}"/>
              </a:ext>
            </a:extLst>
          </p:cNvPr>
          <p:cNvSpPr/>
          <p:nvPr/>
        </p:nvSpPr>
        <p:spPr>
          <a:xfrm>
            <a:off x="8228167" y="3860243"/>
            <a:ext cx="680764" cy="1009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ลูกศรขวา 64">
            <a:extLst>
              <a:ext uri="{FF2B5EF4-FFF2-40B4-BE49-F238E27FC236}">
                <a16:creationId xmlns:a16="http://schemas.microsoft.com/office/drawing/2014/main" id="{5DCF9D12-7B69-4797-8895-20CF0875D643}"/>
              </a:ext>
            </a:extLst>
          </p:cNvPr>
          <p:cNvSpPr/>
          <p:nvPr/>
        </p:nvSpPr>
        <p:spPr>
          <a:xfrm>
            <a:off x="8230582" y="2311222"/>
            <a:ext cx="680764" cy="154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ตัวเชื่อมต่อตรง 12">
            <a:extLst>
              <a:ext uri="{FF2B5EF4-FFF2-40B4-BE49-F238E27FC236}">
                <a16:creationId xmlns:a16="http://schemas.microsoft.com/office/drawing/2014/main" id="{099FF140-AA04-4E33-8C0B-436DD878F136}"/>
              </a:ext>
            </a:extLst>
          </p:cNvPr>
          <p:cNvCxnSpPr/>
          <p:nvPr/>
        </p:nvCxnSpPr>
        <p:spPr>
          <a:xfrm>
            <a:off x="6763873" y="5114960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ตัวเชื่อมต่อตรง 12">
            <a:extLst>
              <a:ext uri="{FF2B5EF4-FFF2-40B4-BE49-F238E27FC236}">
                <a16:creationId xmlns:a16="http://schemas.microsoft.com/office/drawing/2014/main" id="{721BA600-A681-4795-AB1D-297B0A85585A}"/>
              </a:ext>
            </a:extLst>
          </p:cNvPr>
          <p:cNvCxnSpPr/>
          <p:nvPr/>
        </p:nvCxnSpPr>
        <p:spPr>
          <a:xfrm>
            <a:off x="6771799" y="2193178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ตรง 16">
            <a:extLst>
              <a:ext uri="{FF2B5EF4-FFF2-40B4-BE49-F238E27FC236}">
                <a16:creationId xmlns:a16="http://schemas.microsoft.com/office/drawing/2014/main" id="{1CC1B2F1-6A37-4241-BEE1-6CA7B6E75279}"/>
              </a:ext>
            </a:extLst>
          </p:cNvPr>
          <p:cNvCxnSpPr/>
          <p:nvPr/>
        </p:nvCxnSpPr>
        <p:spPr>
          <a:xfrm>
            <a:off x="10437989" y="2193177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ตัวเชื่อมต่อตรง 16">
            <a:extLst>
              <a:ext uri="{FF2B5EF4-FFF2-40B4-BE49-F238E27FC236}">
                <a16:creationId xmlns:a16="http://schemas.microsoft.com/office/drawing/2014/main" id="{E6830936-F760-4FBD-948B-7B613B6A87D5}"/>
              </a:ext>
            </a:extLst>
          </p:cNvPr>
          <p:cNvCxnSpPr/>
          <p:nvPr/>
        </p:nvCxnSpPr>
        <p:spPr>
          <a:xfrm>
            <a:off x="10442873" y="5139315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2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959-FD7D-4D92-825A-A3F7377E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การทดสอบสมมติฐานค่าเฉลี่ยประชากร</a:t>
            </a:r>
            <a:r>
              <a:rPr lang="en-US" b="1" dirty="0"/>
              <a:t> (µ)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6EEC-67E0-45D3-A591-20919B7D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เขตปฏิเสธ </a:t>
            </a:r>
            <a:r>
              <a:rPr lang="en-US" sz="3000" b="1" dirty="0"/>
              <a:t>H</a:t>
            </a:r>
            <a:r>
              <a:rPr lang="en-US" sz="3000" b="1" baseline="-25000" dirty="0"/>
              <a:t>0 </a:t>
            </a:r>
            <a:r>
              <a:rPr lang="en-US" sz="3000" b="1" dirty="0"/>
              <a:t>(</a:t>
            </a:r>
            <a:r>
              <a:rPr lang="th-TH" sz="3000" b="1" dirty="0"/>
              <a:t>สถิติทดสอบ</a:t>
            </a:r>
            <a:r>
              <a:rPr lang="en-US" sz="3000" b="1" dirty="0"/>
              <a:t> : t)</a:t>
            </a:r>
          </a:p>
          <a:p>
            <a:pPr marL="0" indent="0">
              <a:buNone/>
            </a:pPr>
            <a:r>
              <a:rPr lang="en-US" sz="3000" dirty="0"/>
              <a:t>- Left-tail     (</a:t>
            </a:r>
            <a:r>
              <a:rPr lang="en-US" sz="3200" dirty="0"/>
              <a:t>t &lt; -t</a:t>
            </a:r>
            <a:r>
              <a:rPr lang="el-GR" sz="3200" baseline="-25000" dirty="0"/>
              <a:t>α</a:t>
            </a:r>
            <a:r>
              <a:rPr lang="en-US" sz="3200" baseline="-25000" dirty="0"/>
              <a:t>,n-1 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Right-tail (t &gt; t</a:t>
            </a:r>
            <a:r>
              <a:rPr lang="el-GR" sz="3200" baseline="-25000" dirty="0"/>
              <a:t>α</a:t>
            </a:r>
            <a:r>
              <a:rPr lang="en-US" sz="3200" baseline="-25000" dirty="0"/>
              <a:t>,n-1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Two-tail   (t &lt; -t</a:t>
            </a:r>
            <a:r>
              <a:rPr lang="el-GR" sz="3200" baseline="-25000" dirty="0"/>
              <a:t>α </a:t>
            </a:r>
            <a:r>
              <a:rPr lang="en-US" sz="3200" baseline="-25000" dirty="0"/>
              <a:t>/2,n-1</a:t>
            </a:r>
          </a:p>
          <a:p>
            <a:pPr marL="0" indent="0">
              <a:buNone/>
            </a:pPr>
            <a:r>
              <a:rPr lang="en-US" sz="3200" dirty="0"/>
              <a:t>               </a:t>
            </a:r>
            <a:r>
              <a:rPr lang="th-TH" sz="3200" dirty="0"/>
              <a:t>หรือ</a:t>
            </a:r>
            <a:r>
              <a:rPr lang="en-US" sz="3200" dirty="0"/>
              <a:t> t &gt; t</a:t>
            </a:r>
            <a:r>
              <a:rPr lang="el-GR" sz="3200" baseline="-25000" dirty="0"/>
              <a:t>α </a:t>
            </a:r>
            <a:r>
              <a:rPr lang="en-US" sz="3200" baseline="-25000" dirty="0"/>
              <a:t>/2,n-1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endParaRPr lang="en-US" sz="3200" baseline="-25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3AC37-F206-4920-A3EB-3AA30FAD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4908A-39A1-4525-A33E-805FD48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B84613B-87A7-41CA-884C-E5197154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89" y="3244316"/>
            <a:ext cx="2819400" cy="126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วัตถุ 11">
            <a:extLst>
              <a:ext uri="{FF2B5EF4-FFF2-40B4-BE49-F238E27FC236}">
                <a16:creationId xmlns:a16="http://schemas.microsoft.com/office/drawing/2014/main" id="{9AB1B6F7-5232-4547-86E2-81E9459FAB3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12114" y="4380966"/>
          <a:ext cx="2587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สมการ" r:id="rId4" imgW="139680" imgH="152280" progId="Equation.3">
                  <p:embed/>
                </p:oleObj>
              </mc:Choice>
              <mc:Fallback>
                <p:oleObj name="สมการ" r:id="rId4" imgW="139680" imgH="152280" progId="Equation.3">
                  <p:embed/>
                  <p:pic>
                    <p:nvPicPr>
                      <p:cNvPr id="7" name="วัตถุ 11">
                        <a:extLst>
                          <a:ext uri="{FF2B5EF4-FFF2-40B4-BE49-F238E27FC236}">
                            <a16:creationId xmlns:a16="http://schemas.microsoft.com/office/drawing/2014/main" id="{9AB1B6F7-5232-4547-86E2-81E9459FA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2114" y="4380966"/>
                        <a:ext cx="2587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ตัวเชื่อมต่อตรง 12">
            <a:extLst>
              <a:ext uri="{FF2B5EF4-FFF2-40B4-BE49-F238E27FC236}">
                <a16:creationId xmlns:a16="http://schemas.microsoft.com/office/drawing/2014/main" id="{57069C0A-37FC-4DFE-8322-A442C309D6EC}"/>
              </a:ext>
            </a:extLst>
          </p:cNvPr>
          <p:cNvCxnSpPr/>
          <p:nvPr/>
        </p:nvCxnSpPr>
        <p:spPr>
          <a:xfrm>
            <a:off x="6726767" y="3560404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วัตถุ 13">
            <a:extLst>
              <a:ext uri="{FF2B5EF4-FFF2-40B4-BE49-F238E27FC236}">
                <a16:creationId xmlns:a16="http://schemas.microsoft.com/office/drawing/2014/main" id="{82CF4A1D-550A-4E5D-8B2A-45F98EDD282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78275" y="4387316"/>
          <a:ext cx="278414" cy="2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สมการ" r:id="rId6" imgW="164880" imgH="177480" progId="Equation.3">
                  <p:embed/>
                </p:oleObj>
              </mc:Choice>
              <mc:Fallback>
                <p:oleObj name="สมการ" r:id="rId6" imgW="164880" imgH="177480" progId="Equation.3">
                  <p:embed/>
                  <p:pic>
                    <p:nvPicPr>
                      <p:cNvPr id="9" name="วัตถุ 13">
                        <a:extLst>
                          <a:ext uri="{FF2B5EF4-FFF2-40B4-BE49-F238E27FC236}">
                            <a16:creationId xmlns:a16="http://schemas.microsoft.com/office/drawing/2014/main" id="{82CF4A1D-550A-4E5D-8B2A-45F98EDD2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5" y="4387316"/>
                        <a:ext cx="278414" cy="29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E483A102-D930-424A-B3AA-2D6A1376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209" y="3261189"/>
            <a:ext cx="2819400" cy="126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วัตถุ 15">
            <a:extLst>
              <a:ext uri="{FF2B5EF4-FFF2-40B4-BE49-F238E27FC236}">
                <a16:creationId xmlns:a16="http://schemas.microsoft.com/office/drawing/2014/main" id="{F200D81D-E54F-4182-BE24-AE7D3B2CFB3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49301" y="4341616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สมการ" r:id="rId8" imgW="126720" imgH="177480" progId="Equation.3">
                  <p:embed/>
                </p:oleObj>
              </mc:Choice>
              <mc:Fallback>
                <p:oleObj name="สมการ" r:id="rId8" imgW="126720" imgH="177480" progId="Equation.3">
                  <p:embed/>
                  <p:pic>
                    <p:nvPicPr>
                      <p:cNvPr id="11" name="วัตถุ 15">
                        <a:extLst>
                          <a:ext uri="{FF2B5EF4-FFF2-40B4-BE49-F238E27FC236}">
                            <a16:creationId xmlns:a16="http://schemas.microsoft.com/office/drawing/2014/main" id="{F200D81D-E54F-4182-BE24-AE7D3B2CF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49301" y="4341616"/>
                        <a:ext cx="2349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ตัวเชื่อมต่อตรง 16">
            <a:extLst>
              <a:ext uri="{FF2B5EF4-FFF2-40B4-BE49-F238E27FC236}">
                <a16:creationId xmlns:a16="http://schemas.microsoft.com/office/drawing/2014/main" id="{7B372F51-84E1-4765-BC29-B2FC2ED90955}"/>
              </a:ext>
            </a:extLst>
          </p:cNvPr>
          <p:cNvCxnSpPr/>
          <p:nvPr/>
        </p:nvCxnSpPr>
        <p:spPr>
          <a:xfrm>
            <a:off x="10444544" y="3604402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6BD45B1-DD6D-4A65-A80B-B910A8DDF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63" y="1936487"/>
            <a:ext cx="3140525" cy="128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วัตถุ 27">
            <a:extLst>
              <a:ext uri="{FF2B5EF4-FFF2-40B4-BE49-F238E27FC236}">
                <a16:creationId xmlns:a16="http://schemas.microsoft.com/office/drawing/2014/main" id="{1F467578-05D9-49BA-888C-30C76E824A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43682" y="2864456"/>
          <a:ext cx="251570" cy="29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สมการ" r:id="rId11" imgW="139680" imgH="164880" progId="Equation.3">
                  <p:embed/>
                </p:oleObj>
              </mc:Choice>
              <mc:Fallback>
                <p:oleObj name="สมการ" r:id="rId11" imgW="139680" imgH="164880" progId="Equation.3">
                  <p:embed/>
                  <p:pic>
                    <p:nvPicPr>
                      <p:cNvPr id="15" name="วัตถุ 27">
                        <a:extLst>
                          <a:ext uri="{FF2B5EF4-FFF2-40B4-BE49-F238E27FC236}">
                            <a16:creationId xmlns:a16="http://schemas.microsoft.com/office/drawing/2014/main" id="{1F467578-05D9-49BA-888C-30C76E824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682" y="2864456"/>
                        <a:ext cx="251570" cy="295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วัตถุ 33">
            <a:extLst>
              <a:ext uri="{FF2B5EF4-FFF2-40B4-BE49-F238E27FC236}">
                <a16:creationId xmlns:a16="http://schemas.microsoft.com/office/drawing/2014/main" id="{CB1CC72B-DAD7-4D18-9C90-57511EF743B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46834" y="2921151"/>
          <a:ext cx="2587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สมการ" r:id="rId13" imgW="139680" imgH="152280" progId="Equation.3">
                  <p:embed/>
                </p:oleObj>
              </mc:Choice>
              <mc:Fallback>
                <p:oleObj name="สมการ" r:id="rId13" imgW="139680" imgH="152280" progId="Equation.3">
                  <p:embed/>
                  <p:pic>
                    <p:nvPicPr>
                      <p:cNvPr id="16" name="วัตถุ 33">
                        <a:extLst>
                          <a:ext uri="{FF2B5EF4-FFF2-40B4-BE49-F238E27FC236}">
                            <a16:creationId xmlns:a16="http://schemas.microsoft.com/office/drawing/2014/main" id="{CB1CC72B-DAD7-4D18-9C90-57511EF74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34" y="2921151"/>
                        <a:ext cx="2587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3">
            <a:extLst>
              <a:ext uri="{FF2B5EF4-FFF2-40B4-BE49-F238E27FC236}">
                <a16:creationId xmlns:a16="http://schemas.microsoft.com/office/drawing/2014/main" id="{8291422B-B9AE-4556-8AA9-A2221E5B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64" y="1936046"/>
            <a:ext cx="3140525" cy="128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วัตถุ 44">
            <a:extLst>
              <a:ext uri="{FF2B5EF4-FFF2-40B4-BE49-F238E27FC236}">
                <a16:creationId xmlns:a16="http://schemas.microsoft.com/office/drawing/2014/main" id="{1FD7ED3A-D33A-4C12-87F6-C6DD768821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68796" y="2902604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สมการ" r:id="rId15" imgW="126720" imgH="177480" progId="Equation.3">
                  <p:embed/>
                </p:oleObj>
              </mc:Choice>
              <mc:Fallback>
                <p:oleObj name="สมการ" r:id="rId15" imgW="126720" imgH="177480" progId="Equation.3">
                  <p:embed/>
                  <p:pic>
                    <p:nvPicPr>
                      <p:cNvPr id="20" name="วัตถุ 44">
                        <a:extLst>
                          <a:ext uri="{FF2B5EF4-FFF2-40B4-BE49-F238E27FC236}">
                            <a16:creationId xmlns:a16="http://schemas.microsoft.com/office/drawing/2014/main" id="{1FD7ED3A-D33A-4C12-87F6-C6DD76882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8796" y="2902604"/>
                        <a:ext cx="234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EDDD954-702F-4B90-A2D6-2DD03F61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988031"/>
            <a:ext cx="3292674" cy="10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FEC265C0-47EC-460C-AE5A-3E3B8571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598" y="5006335"/>
            <a:ext cx="3292674" cy="10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ลูกศรขวา 64">
            <a:extLst>
              <a:ext uri="{FF2B5EF4-FFF2-40B4-BE49-F238E27FC236}">
                <a16:creationId xmlns:a16="http://schemas.microsoft.com/office/drawing/2014/main" id="{ACD2DFD3-66C5-4F55-99CB-40AEB8E39909}"/>
              </a:ext>
            </a:extLst>
          </p:cNvPr>
          <p:cNvSpPr/>
          <p:nvPr/>
        </p:nvSpPr>
        <p:spPr>
          <a:xfrm>
            <a:off x="8198124" y="5199137"/>
            <a:ext cx="680764" cy="154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4" name="วัตถุ 66">
            <a:extLst>
              <a:ext uri="{FF2B5EF4-FFF2-40B4-BE49-F238E27FC236}">
                <a16:creationId xmlns:a16="http://schemas.microsoft.com/office/drawing/2014/main" id="{487E8D0D-5728-411D-B579-612C30960C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534378" y="5883376"/>
          <a:ext cx="250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สมการ" r:id="rId18" imgW="139680" imgH="164880" progId="Equation.3">
                  <p:embed/>
                </p:oleObj>
              </mc:Choice>
              <mc:Fallback>
                <p:oleObj name="สมการ" r:id="rId18" imgW="139680" imgH="164880" progId="Equation.3">
                  <p:embed/>
                  <p:pic>
                    <p:nvPicPr>
                      <p:cNvPr id="24" name="วัตถุ 66">
                        <a:extLst>
                          <a:ext uri="{FF2B5EF4-FFF2-40B4-BE49-F238E27FC236}">
                            <a16:creationId xmlns:a16="http://schemas.microsoft.com/office/drawing/2014/main" id="{487E8D0D-5728-411D-B579-612C30960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378" y="5883376"/>
                        <a:ext cx="250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วัตถุ 67">
            <a:extLst>
              <a:ext uri="{FF2B5EF4-FFF2-40B4-BE49-F238E27FC236}">
                <a16:creationId xmlns:a16="http://schemas.microsoft.com/office/drawing/2014/main" id="{6D1B710C-BD9B-416B-8777-B591002D05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33104" y="5959048"/>
          <a:ext cx="25876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สมการ" r:id="rId20" imgW="139680" imgH="152280" progId="Equation.3">
                  <p:embed/>
                </p:oleObj>
              </mc:Choice>
              <mc:Fallback>
                <p:oleObj name="สมการ" r:id="rId20" imgW="139680" imgH="152280" progId="Equation.3">
                  <p:embed/>
                  <p:pic>
                    <p:nvPicPr>
                      <p:cNvPr id="25" name="วัตถุ 67">
                        <a:extLst>
                          <a:ext uri="{FF2B5EF4-FFF2-40B4-BE49-F238E27FC236}">
                            <a16:creationId xmlns:a16="http://schemas.microsoft.com/office/drawing/2014/main" id="{6D1B710C-BD9B-416B-8777-B591002D0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104" y="5959048"/>
                        <a:ext cx="25876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วัตถุ 69">
            <a:extLst>
              <a:ext uri="{FF2B5EF4-FFF2-40B4-BE49-F238E27FC236}">
                <a16:creationId xmlns:a16="http://schemas.microsoft.com/office/drawing/2014/main" id="{CB9C4778-FC76-47AC-AE0F-96A3EC4C21C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62495" y="5906660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สมการ" r:id="rId22" imgW="126725" imgH="177415" progId="Equation.3">
                  <p:embed/>
                </p:oleObj>
              </mc:Choice>
              <mc:Fallback>
                <p:oleObj name="สมการ" r:id="rId22" imgW="126725" imgH="177415" progId="Equation.3">
                  <p:embed/>
                  <p:pic>
                    <p:nvPicPr>
                      <p:cNvPr id="27" name="วัตถุ 69">
                        <a:extLst>
                          <a:ext uri="{FF2B5EF4-FFF2-40B4-BE49-F238E27FC236}">
                            <a16:creationId xmlns:a16="http://schemas.microsoft.com/office/drawing/2014/main" id="{CB9C4778-FC76-47AC-AE0F-96A3EC4C2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2495" y="5906660"/>
                        <a:ext cx="234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วัตถุ 71">
            <a:extLst>
              <a:ext uri="{FF2B5EF4-FFF2-40B4-BE49-F238E27FC236}">
                <a16:creationId xmlns:a16="http://schemas.microsoft.com/office/drawing/2014/main" id="{7378A629-CD16-44B4-A46E-F4AE79EB1CA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09089" y="5895018"/>
          <a:ext cx="304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สมการ" r:id="rId23" imgW="164880" imgH="177480" progId="Equation.3">
                  <p:embed/>
                </p:oleObj>
              </mc:Choice>
              <mc:Fallback>
                <p:oleObj name="สมการ" r:id="rId23" imgW="164880" imgH="177480" progId="Equation.3">
                  <p:embed/>
                  <p:pic>
                    <p:nvPicPr>
                      <p:cNvPr id="28" name="วัตถุ 71">
                        <a:extLst>
                          <a:ext uri="{FF2B5EF4-FFF2-40B4-BE49-F238E27FC236}">
                            <a16:creationId xmlns:a16="http://schemas.microsoft.com/office/drawing/2014/main" id="{7378A629-CD16-44B4-A46E-F4AE79EB1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089" y="5895018"/>
                        <a:ext cx="304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ลูกศรขวา 64">
            <a:extLst>
              <a:ext uri="{FF2B5EF4-FFF2-40B4-BE49-F238E27FC236}">
                <a16:creationId xmlns:a16="http://schemas.microsoft.com/office/drawing/2014/main" id="{FBD5080E-5BE0-4675-A05E-89326D20CAE3}"/>
              </a:ext>
            </a:extLst>
          </p:cNvPr>
          <p:cNvSpPr/>
          <p:nvPr/>
        </p:nvSpPr>
        <p:spPr>
          <a:xfrm>
            <a:off x="8228167" y="3860243"/>
            <a:ext cx="680764" cy="1009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ลูกศรขวา 64">
            <a:extLst>
              <a:ext uri="{FF2B5EF4-FFF2-40B4-BE49-F238E27FC236}">
                <a16:creationId xmlns:a16="http://schemas.microsoft.com/office/drawing/2014/main" id="{5DCF9D12-7B69-4797-8895-20CF0875D643}"/>
              </a:ext>
            </a:extLst>
          </p:cNvPr>
          <p:cNvSpPr/>
          <p:nvPr/>
        </p:nvSpPr>
        <p:spPr>
          <a:xfrm>
            <a:off x="8230582" y="2311222"/>
            <a:ext cx="680764" cy="154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ตัวเชื่อมต่อตรง 12">
            <a:extLst>
              <a:ext uri="{FF2B5EF4-FFF2-40B4-BE49-F238E27FC236}">
                <a16:creationId xmlns:a16="http://schemas.microsoft.com/office/drawing/2014/main" id="{099FF140-AA04-4E33-8C0B-436DD878F136}"/>
              </a:ext>
            </a:extLst>
          </p:cNvPr>
          <p:cNvCxnSpPr/>
          <p:nvPr/>
        </p:nvCxnSpPr>
        <p:spPr>
          <a:xfrm>
            <a:off x="6763873" y="5114960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ตัวเชื่อมต่อตรง 12">
            <a:extLst>
              <a:ext uri="{FF2B5EF4-FFF2-40B4-BE49-F238E27FC236}">
                <a16:creationId xmlns:a16="http://schemas.microsoft.com/office/drawing/2014/main" id="{721BA600-A681-4795-AB1D-297B0A85585A}"/>
              </a:ext>
            </a:extLst>
          </p:cNvPr>
          <p:cNvCxnSpPr/>
          <p:nvPr/>
        </p:nvCxnSpPr>
        <p:spPr>
          <a:xfrm>
            <a:off x="6771799" y="2193178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ตรง 16">
            <a:extLst>
              <a:ext uri="{FF2B5EF4-FFF2-40B4-BE49-F238E27FC236}">
                <a16:creationId xmlns:a16="http://schemas.microsoft.com/office/drawing/2014/main" id="{1CC1B2F1-6A37-4241-BEE1-6CA7B6E75279}"/>
              </a:ext>
            </a:extLst>
          </p:cNvPr>
          <p:cNvCxnSpPr/>
          <p:nvPr/>
        </p:nvCxnSpPr>
        <p:spPr>
          <a:xfrm>
            <a:off x="10437989" y="2193177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ตัวเชื่อมต่อตรง 16">
            <a:extLst>
              <a:ext uri="{FF2B5EF4-FFF2-40B4-BE49-F238E27FC236}">
                <a16:creationId xmlns:a16="http://schemas.microsoft.com/office/drawing/2014/main" id="{E6830936-F760-4FBD-948B-7B613B6A87D5}"/>
              </a:ext>
            </a:extLst>
          </p:cNvPr>
          <p:cNvCxnSpPr/>
          <p:nvPr/>
        </p:nvCxnSpPr>
        <p:spPr>
          <a:xfrm>
            <a:off x="10442873" y="5139315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วัตถุ 43">
            <a:extLst>
              <a:ext uri="{FF2B5EF4-FFF2-40B4-BE49-F238E27FC236}">
                <a16:creationId xmlns:a16="http://schemas.microsoft.com/office/drawing/2014/main" id="{4F08BF8F-A8FC-457D-A5DF-CCBF78D56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581747"/>
              </p:ext>
            </p:extLst>
          </p:nvPr>
        </p:nvGraphicFramePr>
        <p:xfrm>
          <a:off x="9129893" y="2936733"/>
          <a:ext cx="788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สมการ" r:id="rId25" imgW="469800" imgH="266400" progId="Equation.3">
                  <p:embed/>
                </p:oleObj>
              </mc:Choice>
              <mc:Fallback>
                <p:oleObj name="สมการ" r:id="rId25" imgW="469800" imgH="266400" progId="Equation.3">
                  <p:embed/>
                  <p:pic>
                    <p:nvPicPr>
                      <p:cNvPr id="44" name="วัตถุ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893" y="2936733"/>
                        <a:ext cx="7889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วัตถุ 17">
            <a:extLst>
              <a:ext uri="{FF2B5EF4-FFF2-40B4-BE49-F238E27FC236}">
                <a16:creationId xmlns:a16="http://schemas.microsoft.com/office/drawing/2014/main" id="{B5ED65DA-A6DE-4DB7-978C-2A23D5B26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20736"/>
              </p:ext>
            </p:extLst>
          </p:nvPr>
        </p:nvGraphicFramePr>
        <p:xfrm>
          <a:off x="10980667" y="4341616"/>
          <a:ext cx="555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สมการ" r:id="rId27" imgW="330120" imgH="266400" progId="Equation.3">
                  <p:embed/>
                </p:oleObj>
              </mc:Choice>
              <mc:Fallback>
                <p:oleObj name="สมการ" r:id="rId27" imgW="330120" imgH="266400" progId="Equation.3">
                  <p:embed/>
                  <p:pic>
                    <p:nvPicPr>
                      <p:cNvPr id="18" name="วัตถุ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0667" y="4341616"/>
                        <a:ext cx="5556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วัตถุ 68">
            <a:extLst>
              <a:ext uri="{FF2B5EF4-FFF2-40B4-BE49-F238E27FC236}">
                <a16:creationId xmlns:a16="http://schemas.microsoft.com/office/drawing/2014/main" id="{EE6A4B6E-53B2-49C7-A597-A9C9AC290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576825"/>
              </p:ext>
            </p:extLst>
          </p:nvPr>
        </p:nvGraphicFramePr>
        <p:xfrm>
          <a:off x="8768257" y="5874480"/>
          <a:ext cx="942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สมการ" r:id="rId29" imgW="558720" imgH="266400" progId="Equation.3">
                  <p:embed/>
                </p:oleObj>
              </mc:Choice>
              <mc:Fallback>
                <p:oleObj name="สมการ" r:id="rId29" imgW="558720" imgH="266400" progId="Equation.3">
                  <p:embed/>
                  <p:pic>
                    <p:nvPicPr>
                      <p:cNvPr id="69" name="วัตถุ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8257" y="5874480"/>
                        <a:ext cx="942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วัตถุ 73">
            <a:extLst>
              <a:ext uri="{FF2B5EF4-FFF2-40B4-BE49-F238E27FC236}">
                <a16:creationId xmlns:a16="http://schemas.microsoft.com/office/drawing/2014/main" id="{5CEA1143-DA1B-4165-AD7D-D8AFC8A18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393828"/>
              </p:ext>
            </p:extLst>
          </p:nvPr>
        </p:nvGraphicFramePr>
        <p:xfrm>
          <a:off x="11282857" y="5868130"/>
          <a:ext cx="701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สมการ" r:id="rId31" imgW="419040" imgH="266400" progId="Equation.3">
                  <p:embed/>
                </p:oleObj>
              </mc:Choice>
              <mc:Fallback>
                <p:oleObj name="สมการ" r:id="rId31" imgW="419040" imgH="266400" progId="Equation.3">
                  <p:embed/>
                  <p:pic>
                    <p:nvPicPr>
                      <p:cNvPr id="74" name="วัตถุ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857" y="5868130"/>
                        <a:ext cx="701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96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1837-3235-4CC5-8A84-A2CD51B1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การทดสอบสมมติฐานทางสถิติ </a:t>
            </a:r>
            <a:r>
              <a:rPr lang="en-US" b="1" dirty="0"/>
              <a:t>(Hypothesis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4309-35DF-49D4-ADF1-0007082F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การทดสอบสมมติฐาน</a:t>
            </a:r>
            <a:r>
              <a:rPr lang="en-US" sz="3000" b="1" dirty="0"/>
              <a:t> (Hypothesis Testing)</a:t>
            </a:r>
            <a:r>
              <a:rPr lang="th-TH" sz="3000" b="1" dirty="0"/>
              <a:t> </a:t>
            </a:r>
            <a:r>
              <a:rPr lang="en-US" sz="3000" b="1" dirty="0"/>
              <a:t>:</a:t>
            </a:r>
            <a:r>
              <a:rPr lang="th-TH" sz="3000" b="1" dirty="0"/>
              <a:t> </a:t>
            </a:r>
            <a:r>
              <a:rPr lang="th-TH" sz="3000" dirty="0"/>
              <a:t>สิ่งที่คาดการณ์ไว้จะ</a:t>
            </a:r>
            <a:r>
              <a:rPr lang="th-TH" sz="3000" b="1" dirty="0">
                <a:solidFill>
                  <a:srgbClr val="FF0000"/>
                </a:solidFill>
              </a:rPr>
              <a:t>เชื่อถือได้หรือไม่ 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นักศึกษาในห้องนี้สอบผ่านรายวิชาสถิติเกินกว่าครึ่งห้อง เชื่อถือได้หรือไม่   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ประชากรในภูเก็ตมีรายได้เฉลี่ยอย่างน้อย 5,000 บาท เชื่อถือได้หรือไม่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โรงงานผลิตคาดการณ์ว่าสินค้าที่ผลิตจะชำรุดไม่เกิน 5% เชื่อถือได้หรือไม่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2FAC6-64A5-40F3-8AE9-1F8E63F7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B787A-1316-4A8A-9C6D-5A617FC5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9CA-3BC4-4FCA-AE52-ED784DBC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การทดสอบสมมติฐานค่าเฉลี่ยประชากร</a:t>
            </a:r>
            <a:r>
              <a:rPr lang="en-US" b="1" dirty="0"/>
              <a:t> (µ)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A331-B9B4-4DDB-92D7-A029157D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(EX1) </a:t>
            </a:r>
            <a:r>
              <a:rPr lang="th-TH" sz="3000" dirty="0"/>
              <a:t>โรงงานแห่งหนึ่งคาดว่าปริมาณวัตถุดิบเฉลี่ยที่ใช้ในการผลิตจะไม่ต่ำกว่า </a:t>
            </a:r>
            <a:r>
              <a:rPr lang="en-US" sz="3000" dirty="0"/>
              <a:t>880 </a:t>
            </a:r>
            <a:r>
              <a:rPr lang="th-TH" sz="3000" dirty="0"/>
              <a:t>ตันต่อวัน จึงเก็บข้อมูลปริมาณวัตถุดิบที่ใช้ต่อวันมา </a:t>
            </a:r>
            <a:r>
              <a:rPr lang="en-US" sz="3000" dirty="0"/>
              <a:t>50 </a:t>
            </a:r>
            <a:r>
              <a:rPr lang="th-TH" sz="3000" dirty="0"/>
              <a:t>วัน คำนวณปริมาณเฉลี่ย </a:t>
            </a:r>
            <a:r>
              <a:rPr lang="en-US" sz="3000" dirty="0"/>
              <a:t>871 </a:t>
            </a:r>
            <a:r>
              <a:rPr lang="th-TH" sz="3000" dirty="0"/>
              <a:t>ตันต่อวัน ค่าเบี่ยงเบนมาตรฐาน </a:t>
            </a:r>
            <a:r>
              <a:rPr lang="en-US" sz="3000" dirty="0"/>
              <a:t>21 </a:t>
            </a:r>
            <a:r>
              <a:rPr lang="th-TH" sz="3000" dirty="0"/>
              <a:t>ตัน การคาดการณ์จะถูกต้องหรือไม่ที่ระดับนัยสำคัญเป็น </a:t>
            </a:r>
            <a:r>
              <a:rPr lang="en-US" sz="3000" dirty="0"/>
              <a:t>5%</a:t>
            </a:r>
          </a:p>
          <a:p>
            <a:pPr marL="0" indent="0">
              <a:buNone/>
            </a:pPr>
            <a:r>
              <a:rPr lang="th-TH" sz="3000" b="1" dirty="0"/>
              <a:t>คำตอบ </a:t>
            </a:r>
            <a:r>
              <a:rPr lang="en-US" sz="3000" b="1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D6AD5-61D5-4000-A4BF-791E9403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A6D4C-7E2D-49F2-8E9E-3B7FAA6E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22AC-E960-46CC-AB33-7FAAAE04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การทดสอบสมมติฐานค่าเฉลี่ยประชากร</a:t>
            </a:r>
            <a:r>
              <a:rPr lang="en-US" b="1" dirty="0"/>
              <a:t> (µ)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9AB-B569-41DD-8F07-E3A87530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(EX2)</a:t>
            </a:r>
            <a:r>
              <a:rPr lang="th-TH" sz="3000" b="1" dirty="0"/>
              <a:t> </a:t>
            </a:r>
            <a:r>
              <a:rPr lang="th-TH" sz="3000" dirty="0"/>
              <a:t>เชื่อว่านักศึกษาในห้องนี้มีความสูงเฉลี่ยมากกว่า </a:t>
            </a:r>
            <a:r>
              <a:rPr lang="en-US" sz="3000" dirty="0"/>
              <a:t>64.3 </a:t>
            </a:r>
            <a:r>
              <a:rPr lang="th-TH" sz="3000" dirty="0"/>
              <a:t>นิ้ว มีค่าเบี่ยงเบนมาตรฐานเป็น </a:t>
            </a:r>
            <a:r>
              <a:rPr lang="en-US" sz="3000" dirty="0"/>
              <a:t>2.1 </a:t>
            </a:r>
            <a:r>
              <a:rPr lang="th-TH" sz="3000" dirty="0"/>
              <a:t>นิ้ว และความสูงมีการแจกแจงแบบปกติ ถ้าเลือกตัวอย่างจำนวน </a:t>
            </a:r>
            <a:r>
              <a:rPr lang="en-US" sz="3000" dirty="0"/>
              <a:t>33 </a:t>
            </a:r>
            <a:r>
              <a:rPr lang="th-TH" sz="3000" dirty="0"/>
              <a:t>คน วัดความสูงเฉลี่ยได้ที่ </a:t>
            </a:r>
            <a:r>
              <a:rPr lang="en-US" sz="3000" dirty="0"/>
              <a:t>65.4 </a:t>
            </a:r>
            <a:r>
              <a:rPr lang="th-TH" sz="3000" dirty="0"/>
              <a:t>นิ้ว จงทดสอบความเชื่อข้างต้นที่ระดับนัยสำคัญเป็น </a:t>
            </a:r>
            <a:r>
              <a:rPr lang="en-US" sz="3000" dirty="0"/>
              <a:t>0.01 </a:t>
            </a:r>
            <a:r>
              <a:rPr lang="th-TH" sz="3000" dirty="0"/>
              <a:t>จะถูกต้องหรือไม่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AA090-40EA-49EC-B1BD-81B67C32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2BB94-F81A-4051-8A5E-D8735E46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9D-E3BC-4230-A4B0-4B6F8A86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การทดสอบสมมติฐานค่าเฉลี่ยประชากร</a:t>
            </a:r>
            <a:r>
              <a:rPr lang="en-US" b="1" dirty="0"/>
              <a:t> (µ)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1B50-D638-4745-90FA-30A65F28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(EX3) </a:t>
            </a:r>
            <a:r>
              <a:rPr lang="th-TH" sz="3000" dirty="0"/>
              <a:t>เชื่อว่าวงจรจ่ายแรงดันที่ผลิตขึ้นมาสามารถจ่ายแรงดันเฉลี่ยได้เป็น </a:t>
            </a:r>
            <a:r>
              <a:rPr lang="en-US" sz="3000" dirty="0"/>
              <a:t>500 mV</a:t>
            </a:r>
            <a:r>
              <a:rPr lang="th-TH" sz="3000" dirty="0"/>
              <a:t> ตัวอย่างวงจรถูกเลือกมาตรวจสอบ </a:t>
            </a:r>
            <a:r>
              <a:rPr lang="en-US" sz="3000" dirty="0"/>
              <a:t>25 </a:t>
            </a:r>
            <a:r>
              <a:rPr lang="th-TH" sz="3000" dirty="0"/>
              <a:t>วงจร คำนวณการจ่างแรงดันเฉลี่ยได้เป็น </a:t>
            </a:r>
            <a:r>
              <a:rPr lang="en-US" sz="3000" dirty="0"/>
              <a:t>510 mV </a:t>
            </a:r>
            <a:r>
              <a:rPr lang="th-TH" sz="3000" dirty="0"/>
              <a:t>ค่าเบี่ยงเบนเป็น </a:t>
            </a:r>
            <a:r>
              <a:rPr lang="en-US" sz="3000" dirty="0"/>
              <a:t>23 mV </a:t>
            </a:r>
            <a:r>
              <a:rPr lang="th-TH" sz="3000" dirty="0"/>
              <a:t> อยากทราบว่าสิ่งที่คาดการณ์ไว้จะเป็นจริงใช่หรือไม่ ที่ระดับนัยสำคัญเป็น </a:t>
            </a:r>
            <a:r>
              <a:rPr lang="en-US" sz="3000" dirty="0"/>
              <a:t>.05 </a:t>
            </a:r>
            <a:r>
              <a:rPr lang="th-TH" sz="3000" dirty="0"/>
              <a:t>ถ้าการจ่ายแรงดันมีการแจกแจงแบบปกติ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43CAA-1A5C-429D-8208-225DD395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ED051-93C1-4C7D-8777-28248B51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CFE6-AB4E-4446-A761-C212A460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การทดสอบสมมติฐานค่าสัดส่วนประชากร</a:t>
            </a:r>
            <a:r>
              <a:rPr lang="en-US" b="1" dirty="0"/>
              <a:t> (p)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20875-126E-4576-B039-94B32CB9E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 </a:t>
                </a:r>
                <a:r>
                  <a:rPr lang="th-TH" sz="3000" b="1" dirty="0"/>
                  <a:t>การทดสอบสมมติฐานค่าสัดส่วนประชากร</a:t>
                </a:r>
                <a:r>
                  <a:rPr lang="en-US" sz="3000" b="1" dirty="0"/>
                  <a:t> </a:t>
                </a:r>
                <a:r>
                  <a:rPr lang="en-US" sz="3000" dirty="0"/>
                  <a:t>(p) </a:t>
                </a:r>
                <a:r>
                  <a:rPr lang="th-TH" sz="3000" dirty="0"/>
                  <a:t>จะใช้ข้อมูลค่าสัดส่วนตัวอย่าง</a:t>
                </a:r>
                <a:r>
                  <a:rPr lang="en-US" sz="3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3000" dirty="0"/>
                  <a:t>) </a:t>
                </a:r>
                <a:r>
                  <a:rPr lang="th-TH" sz="3000" dirty="0"/>
                  <a:t>ภายใต้สมมติฐานดังนี้</a:t>
                </a:r>
              </a:p>
              <a:p>
                <a:pPr marL="0" indent="0">
                  <a:buNone/>
                </a:pPr>
                <a:r>
                  <a:rPr lang="th-TH" sz="3000" b="1" dirty="0"/>
                  <a:t>สมมติฐาน</a:t>
                </a:r>
                <a:endParaRPr lang="th-TH" sz="3000" b="1" u="sng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000" dirty="0"/>
                  <a:t>		H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: p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≥</a:t>
                </a:r>
                <a:r>
                  <a:rPr lang="en-US" sz="3000" dirty="0"/>
                  <a:t> p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          H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: p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≤</a:t>
                </a:r>
                <a:r>
                  <a:rPr lang="en-US" sz="3000" dirty="0"/>
                  <a:t> p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          H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: p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 = </a:t>
                </a:r>
                <a:r>
                  <a:rPr lang="en-US" sz="3000" dirty="0"/>
                  <a:t>p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000" dirty="0"/>
                  <a:t>		H</a:t>
                </a:r>
                <a:r>
                  <a:rPr lang="en-US" sz="3000" baseline="-25000" dirty="0"/>
                  <a:t>1</a:t>
                </a:r>
                <a:r>
                  <a:rPr lang="en-US" sz="3000" dirty="0"/>
                  <a:t>  : p &lt; p</a:t>
                </a:r>
                <a:r>
                  <a:rPr lang="en-US" sz="3000" baseline="-25000" dirty="0"/>
                  <a:t>0               </a:t>
                </a:r>
                <a:r>
                  <a:rPr lang="en-US" sz="3000" dirty="0"/>
                  <a:t>H</a:t>
                </a:r>
                <a:r>
                  <a:rPr lang="en-US" sz="3000" baseline="-25000" dirty="0"/>
                  <a:t>1</a:t>
                </a:r>
                <a:r>
                  <a:rPr lang="en-US" sz="3000" dirty="0"/>
                  <a:t> : p &gt; p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          H</a:t>
                </a:r>
                <a:r>
                  <a:rPr lang="en-US" sz="3000" baseline="-25000" dirty="0"/>
                  <a:t>1</a:t>
                </a:r>
                <a:r>
                  <a:rPr lang="en-US" sz="3000" dirty="0"/>
                  <a:t> : p  ≠ p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</a:t>
                </a:r>
                <a:endParaRPr lang="th-TH" sz="3000" dirty="0"/>
              </a:p>
              <a:p>
                <a:pPr marL="0" indent="0">
                  <a:buNone/>
                </a:pPr>
                <a:r>
                  <a:rPr lang="th-TH" sz="3000" b="1" dirty="0"/>
                  <a:t>สถิติทดสอบ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20875-126E-4576-B039-94B32CB9E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03" t="-3788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822A2-2B55-4860-AB42-E8AD70AB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81A33-A2ED-43C1-9094-8AD6B93E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24BB44-1314-4AA1-B88A-F2C3E3B1D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52090"/>
              </p:ext>
            </p:extLst>
          </p:nvPr>
        </p:nvGraphicFramePr>
        <p:xfrm>
          <a:off x="4680721" y="4817534"/>
          <a:ext cx="289151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สมการ" r:id="rId4" imgW="1079280" imgH="533160" progId="Equation.3">
                  <p:embed/>
                </p:oleObj>
              </mc:Choice>
              <mc:Fallback>
                <p:oleObj name="สมการ" r:id="rId4" imgW="1079280" imgH="5331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0721" y="4817534"/>
                        <a:ext cx="2891518" cy="1428750"/>
                      </a:xfrm>
                      <a:prstGeom prst="rect">
                        <a:avLst/>
                      </a:prstGeom>
                      <a:ln w="222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E69AB1-A0E0-49FF-9759-4CFAFDD35E7A}"/>
              </a:ext>
            </a:extLst>
          </p:cNvPr>
          <p:cNvSpPr txBox="1"/>
          <p:nvPr/>
        </p:nvSpPr>
        <p:spPr>
          <a:xfrm>
            <a:off x="7761990" y="5120641"/>
            <a:ext cx="3922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000" dirty="0"/>
              <a:t>ตัวอย่างมีขนาดใหญ่ ถ้า </a:t>
            </a:r>
            <a:r>
              <a:rPr lang="en-US" sz="3000" dirty="0"/>
              <a:t>np</a:t>
            </a:r>
            <a:r>
              <a:rPr lang="en-US" sz="3000" baseline="-25000" dirty="0"/>
              <a:t>0</a:t>
            </a:r>
            <a:r>
              <a:rPr lang="en-US" sz="3000" dirty="0"/>
              <a:t> ≥ 5 </a:t>
            </a:r>
          </a:p>
          <a:p>
            <a:r>
              <a:rPr lang="th-TH" sz="3000" dirty="0"/>
              <a:t>และ </a:t>
            </a:r>
            <a:r>
              <a:rPr lang="en-US" sz="3000" dirty="0"/>
              <a:t>nq</a:t>
            </a:r>
            <a:r>
              <a:rPr lang="en-US" sz="3000" baseline="-25000" dirty="0"/>
              <a:t>0</a:t>
            </a:r>
            <a:r>
              <a:rPr lang="en-US" sz="3000" dirty="0"/>
              <a:t> ≥5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1312AB3-EEA7-4C1A-8844-601D876DA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49241"/>
              </p:ext>
            </p:extLst>
          </p:nvPr>
        </p:nvGraphicFramePr>
        <p:xfrm>
          <a:off x="5976461" y="4817534"/>
          <a:ext cx="30003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สมการ" r:id="rId6" imgW="114120" imgH="101520" progId="Equation.3">
                  <p:embed/>
                </p:oleObj>
              </mc:Choice>
              <mc:Fallback>
                <p:oleObj name="สมการ" r:id="rId6" imgW="114120" imgH="10152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461" y="4817534"/>
                        <a:ext cx="300038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ตัวเชื่อมต่อตรง 3">
            <a:extLst>
              <a:ext uri="{FF2B5EF4-FFF2-40B4-BE49-F238E27FC236}">
                <a16:creationId xmlns:a16="http://schemas.microsoft.com/office/drawing/2014/main" id="{3A8A293E-16BE-4B57-9366-0505FA2BCF73}"/>
              </a:ext>
            </a:extLst>
          </p:cNvPr>
          <p:cNvCxnSpPr/>
          <p:nvPr/>
        </p:nvCxnSpPr>
        <p:spPr>
          <a:xfrm>
            <a:off x="4896555" y="2875002"/>
            <a:ext cx="0" cy="1742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4">
            <a:extLst>
              <a:ext uri="{FF2B5EF4-FFF2-40B4-BE49-F238E27FC236}">
                <a16:creationId xmlns:a16="http://schemas.microsoft.com/office/drawing/2014/main" id="{AFD8A675-FFD7-4EB5-ACB6-97A461EB6696}"/>
              </a:ext>
            </a:extLst>
          </p:cNvPr>
          <p:cNvCxnSpPr/>
          <p:nvPr/>
        </p:nvCxnSpPr>
        <p:spPr>
          <a:xfrm>
            <a:off x="7563555" y="2875002"/>
            <a:ext cx="0" cy="1726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996511-07C5-409F-AD4C-D51E120BD9BB}"/>
              </a:ext>
            </a:extLst>
          </p:cNvPr>
          <p:cNvSpPr txBox="1"/>
          <p:nvPr/>
        </p:nvSpPr>
        <p:spPr>
          <a:xfrm>
            <a:off x="2963117" y="2851191"/>
            <a:ext cx="1417183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Left-tail</a:t>
            </a:r>
            <a:endParaRPr lang="th-T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DAEA9-3C80-44AE-9E8D-B15471FAE448}"/>
              </a:ext>
            </a:extLst>
          </p:cNvPr>
          <p:cNvSpPr txBox="1"/>
          <p:nvPr/>
        </p:nvSpPr>
        <p:spPr>
          <a:xfrm>
            <a:off x="5433322" y="2851191"/>
            <a:ext cx="163923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Right-tail</a:t>
            </a:r>
            <a:endParaRPr lang="th-TH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0769F-B2AB-448A-B39D-B485AC1BB798}"/>
              </a:ext>
            </a:extLst>
          </p:cNvPr>
          <p:cNvSpPr txBox="1"/>
          <p:nvPr/>
        </p:nvSpPr>
        <p:spPr>
          <a:xfrm>
            <a:off x="7938697" y="2875002"/>
            <a:ext cx="147925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Two-tail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116509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959-FD7D-4D92-825A-A3F7377E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การทดสอบสมมติฐานค่าสัดส่วนประชากร</a:t>
            </a:r>
            <a:r>
              <a:rPr lang="en-US" b="1" dirty="0"/>
              <a:t> (p)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6EEC-67E0-45D3-A591-20919B7D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เขตปฏิเสธ </a:t>
            </a:r>
            <a:r>
              <a:rPr lang="en-US" sz="3000" b="1" dirty="0"/>
              <a:t>H</a:t>
            </a:r>
            <a:r>
              <a:rPr lang="en-US" sz="3000" b="1" baseline="-25000" dirty="0"/>
              <a:t>0 </a:t>
            </a:r>
            <a:r>
              <a:rPr lang="en-US" sz="3000" b="1" dirty="0"/>
              <a:t>(</a:t>
            </a:r>
            <a:r>
              <a:rPr lang="th-TH" sz="3000" b="1" dirty="0"/>
              <a:t>สถิติทดสอบ</a:t>
            </a:r>
            <a:r>
              <a:rPr lang="en-US" sz="3000" b="1" dirty="0"/>
              <a:t> : Z)</a:t>
            </a:r>
          </a:p>
          <a:p>
            <a:pPr marL="0" indent="0">
              <a:buNone/>
            </a:pPr>
            <a:r>
              <a:rPr lang="en-US" sz="3000" dirty="0"/>
              <a:t>- Left-tail     (</a:t>
            </a:r>
            <a:r>
              <a:rPr lang="en-US" sz="3200" dirty="0"/>
              <a:t>Z &lt; -Z</a:t>
            </a:r>
            <a:r>
              <a:rPr lang="el-GR" sz="3200" baseline="-25000" dirty="0"/>
              <a:t>α</a:t>
            </a:r>
            <a:r>
              <a:rPr lang="en-US" sz="3200" baseline="-25000" dirty="0"/>
              <a:t> 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Right-tail (Z &gt; Z</a:t>
            </a:r>
            <a:r>
              <a:rPr lang="el-GR" sz="3200" baseline="-25000" dirty="0"/>
              <a:t>α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Two-tail   (Z &lt; -Z</a:t>
            </a:r>
            <a:r>
              <a:rPr lang="el-GR" sz="3200" baseline="-25000" dirty="0"/>
              <a:t>α </a:t>
            </a:r>
            <a:r>
              <a:rPr lang="en-US" sz="3200" baseline="-25000" dirty="0"/>
              <a:t>/2</a:t>
            </a:r>
          </a:p>
          <a:p>
            <a:pPr marL="0" indent="0">
              <a:buNone/>
            </a:pPr>
            <a:r>
              <a:rPr lang="en-US" sz="3200" dirty="0"/>
              <a:t>               </a:t>
            </a:r>
            <a:r>
              <a:rPr lang="th-TH" sz="3200" dirty="0"/>
              <a:t>หรือ</a:t>
            </a:r>
            <a:r>
              <a:rPr lang="en-US" sz="3200" dirty="0"/>
              <a:t> Z &gt; Z</a:t>
            </a:r>
            <a:r>
              <a:rPr lang="el-GR" sz="3200" baseline="-25000" dirty="0"/>
              <a:t>α </a:t>
            </a:r>
            <a:r>
              <a:rPr lang="en-US" sz="3200" baseline="-25000" dirty="0"/>
              <a:t>/2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endParaRPr lang="en-US" sz="3200" baseline="-25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3AC37-F206-4920-A3EB-3AA30FAD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4908A-39A1-4525-A33E-805FD48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B84613B-87A7-41CA-884C-E5197154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89" y="3244316"/>
            <a:ext cx="2819400" cy="126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วัตถุ 11">
            <a:extLst>
              <a:ext uri="{FF2B5EF4-FFF2-40B4-BE49-F238E27FC236}">
                <a16:creationId xmlns:a16="http://schemas.microsoft.com/office/drawing/2014/main" id="{9AB1B6F7-5232-4547-86E2-81E9459FAB3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12114" y="4380966"/>
          <a:ext cx="2587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สมการ" r:id="rId4" imgW="139680" imgH="152280" progId="Equation.3">
                  <p:embed/>
                </p:oleObj>
              </mc:Choice>
              <mc:Fallback>
                <p:oleObj name="สมการ" r:id="rId4" imgW="139680" imgH="152280" progId="Equation.3">
                  <p:embed/>
                  <p:pic>
                    <p:nvPicPr>
                      <p:cNvPr id="7" name="วัตถุ 11">
                        <a:extLst>
                          <a:ext uri="{FF2B5EF4-FFF2-40B4-BE49-F238E27FC236}">
                            <a16:creationId xmlns:a16="http://schemas.microsoft.com/office/drawing/2014/main" id="{9AB1B6F7-5232-4547-86E2-81E9459FA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2114" y="4380966"/>
                        <a:ext cx="2587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ตัวเชื่อมต่อตรง 12">
            <a:extLst>
              <a:ext uri="{FF2B5EF4-FFF2-40B4-BE49-F238E27FC236}">
                <a16:creationId xmlns:a16="http://schemas.microsoft.com/office/drawing/2014/main" id="{57069C0A-37FC-4DFE-8322-A442C309D6EC}"/>
              </a:ext>
            </a:extLst>
          </p:cNvPr>
          <p:cNvCxnSpPr/>
          <p:nvPr/>
        </p:nvCxnSpPr>
        <p:spPr>
          <a:xfrm>
            <a:off x="6726767" y="3560404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วัตถุ 13">
            <a:extLst>
              <a:ext uri="{FF2B5EF4-FFF2-40B4-BE49-F238E27FC236}">
                <a16:creationId xmlns:a16="http://schemas.microsoft.com/office/drawing/2014/main" id="{82CF4A1D-550A-4E5D-8B2A-45F98EDD282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78275" y="4387316"/>
          <a:ext cx="278414" cy="2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สมการ" r:id="rId6" imgW="164880" imgH="177480" progId="Equation.3">
                  <p:embed/>
                </p:oleObj>
              </mc:Choice>
              <mc:Fallback>
                <p:oleObj name="สมการ" r:id="rId6" imgW="164880" imgH="177480" progId="Equation.3">
                  <p:embed/>
                  <p:pic>
                    <p:nvPicPr>
                      <p:cNvPr id="9" name="วัตถุ 13">
                        <a:extLst>
                          <a:ext uri="{FF2B5EF4-FFF2-40B4-BE49-F238E27FC236}">
                            <a16:creationId xmlns:a16="http://schemas.microsoft.com/office/drawing/2014/main" id="{82CF4A1D-550A-4E5D-8B2A-45F98EDD2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5" y="4387316"/>
                        <a:ext cx="278414" cy="29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E483A102-D930-424A-B3AA-2D6A1376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209" y="3261189"/>
            <a:ext cx="2819400" cy="126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วัตถุ 15">
            <a:extLst>
              <a:ext uri="{FF2B5EF4-FFF2-40B4-BE49-F238E27FC236}">
                <a16:creationId xmlns:a16="http://schemas.microsoft.com/office/drawing/2014/main" id="{F200D81D-E54F-4182-BE24-AE7D3B2CFB3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49301" y="4341616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สมการ" r:id="rId8" imgW="126720" imgH="177480" progId="Equation.3">
                  <p:embed/>
                </p:oleObj>
              </mc:Choice>
              <mc:Fallback>
                <p:oleObj name="สมการ" r:id="rId8" imgW="126720" imgH="177480" progId="Equation.3">
                  <p:embed/>
                  <p:pic>
                    <p:nvPicPr>
                      <p:cNvPr id="11" name="วัตถุ 15">
                        <a:extLst>
                          <a:ext uri="{FF2B5EF4-FFF2-40B4-BE49-F238E27FC236}">
                            <a16:creationId xmlns:a16="http://schemas.microsoft.com/office/drawing/2014/main" id="{F200D81D-E54F-4182-BE24-AE7D3B2CF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49301" y="4341616"/>
                        <a:ext cx="2349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ตัวเชื่อมต่อตรง 16">
            <a:extLst>
              <a:ext uri="{FF2B5EF4-FFF2-40B4-BE49-F238E27FC236}">
                <a16:creationId xmlns:a16="http://schemas.microsoft.com/office/drawing/2014/main" id="{7B372F51-84E1-4765-BC29-B2FC2ED90955}"/>
              </a:ext>
            </a:extLst>
          </p:cNvPr>
          <p:cNvCxnSpPr/>
          <p:nvPr/>
        </p:nvCxnSpPr>
        <p:spPr>
          <a:xfrm>
            <a:off x="10444544" y="3604402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วัตถุ 17">
            <a:extLst>
              <a:ext uri="{FF2B5EF4-FFF2-40B4-BE49-F238E27FC236}">
                <a16:creationId xmlns:a16="http://schemas.microsoft.com/office/drawing/2014/main" id="{3E66C2E4-5DAE-4A20-9172-276F3E47129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066639" y="4254968"/>
          <a:ext cx="400050" cy="49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สมการ" r:id="rId10" imgW="203040" imgH="253800" progId="Equation.3">
                  <p:embed/>
                </p:oleObj>
              </mc:Choice>
              <mc:Fallback>
                <p:oleObj name="สมการ" r:id="rId10" imgW="203040" imgH="253800" progId="Equation.3">
                  <p:embed/>
                  <p:pic>
                    <p:nvPicPr>
                      <p:cNvPr id="13" name="วัตถุ 17">
                        <a:extLst>
                          <a:ext uri="{FF2B5EF4-FFF2-40B4-BE49-F238E27FC236}">
                            <a16:creationId xmlns:a16="http://schemas.microsoft.com/office/drawing/2014/main" id="{3E66C2E4-5DAE-4A20-9172-276F3E471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639" y="4254968"/>
                        <a:ext cx="400050" cy="496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6BD45B1-DD6D-4A65-A80B-B910A8DDF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63" y="1936487"/>
            <a:ext cx="3140525" cy="128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วัตถุ 27">
            <a:extLst>
              <a:ext uri="{FF2B5EF4-FFF2-40B4-BE49-F238E27FC236}">
                <a16:creationId xmlns:a16="http://schemas.microsoft.com/office/drawing/2014/main" id="{1F467578-05D9-49BA-888C-30C76E824A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43682" y="2864456"/>
          <a:ext cx="251570" cy="29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สมการ" r:id="rId13" imgW="139680" imgH="164880" progId="Equation.3">
                  <p:embed/>
                </p:oleObj>
              </mc:Choice>
              <mc:Fallback>
                <p:oleObj name="สมการ" r:id="rId13" imgW="139680" imgH="164880" progId="Equation.3">
                  <p:embed/>
                  <p:pic>
                    <p:nvPicPr>
                      <p:cNvPr id="15" name="วัตถุ 27">
                        <a:extLst>
                          <a:ext uri="{FF2B5EF4-FFF2-40B4-BE49-F238E27FC236}">
                            <a16:creationId xmlns:a16="http://schemas.microsoft.com/office/drawing/2014/main" id="{1F467578-05D9-49BA-888C-30C76E824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682" y="2864456"/>
                        <a:ext cx="251570" cy="295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วัตถุ 33">
            <a:extLst>
              <a:ext uri="{FF2B5EF4-FFF2-40B4-BE49-F238E27FC236}">
                <a16:creationId xmlns:a16="http://schemas.microsoft.com/office/drawing/2014/main" id="{CB1CC72B-DAD7-4D18-9C90-57511EF743B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46834" y="2921151"/>
          <a:ext cx="2587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สมการ" r:id="rId15" imgW="139680" imgH="152280" progId="Equation.3">
                  <p:embed/>
                </p:oleObj>
              </mc:Choice>
              <mc:Fallback>
                <p:oleObj name="สมการ" r:id="rId15" imgW="139680" imgH="152280" progId="Equation.3">
                  <p:embed/>
                  <p:pic>
                    <p:nvPicPr>
                      <p:cNvPr id="16" name="วัตถุ 33">
                        <a:extLst>
                          <a:ext uri="{FF2B5EF4-FFF2-40B4-BE49-F238E27FC236}">
                            <a16:creationId xmlns:a16="http://schemas.microsoft.com/office/drawing/2014/main" id="{CB1CC72B-DAD7-4D18-9C90-57511EF74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34" y="2921151"/>
                        <a:ext cx="2587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3">
            <a:extLst>
              <a:ext uri="{FF2B5EF4-FFF2-40B4-BE49-F238E27FC236}">
                <a16:creationId xmlns:a16="http://schemas.microsoft.com/office/drawing/2014/main" id="{8291422B-B9AE-4556-8AA9-A2221E5B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64" y="1936046"/>
            <a:ext cx="3140525" cy="128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วัตถุ 43">
            <a:extLst>
              <a:ext uri="{FF2B5EF4-FFF2-40B4-BE49-F238E27FC236}">
                <a16:creationId xmlns:a16="http://schemas.microsoft.com/office/drawing/2014/main" id="{AB0E3CE5-6F16-40C6-8878-06C65A2D0B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56889" y="2865541"/>
          <a:ext cx="577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สมการ" r:id="rId17" imgW="342720" imgH="253800" progId="Equation.3">
                  <p:embed/>
                </p:oleObj>
              </mc:Choice>
              <mc:Fallback>
                <p:oleObj name="สมการ" r:id="rId17" imgW="342720" imgH="253800" progId="Equation.3">
                  <p:embed/>
                  <p:pic>
                    <p:nvPicPr>
                      <p:cNvPr id="19" name="วัตถุ 43">
                        <a:extLst>
                          <a:ext uri="{FF2B5EF4-FFF2-40B4-BE49-F238E27FC236}">
                            <a16:creationId xmlns:a16="http://schemas.microsoft.com/office/drawing/2014/main" id="{AB0E3CE5-6F16-40C6-8878-06C65A2D0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889" y="2865541"/>
                        <a:ext cx="5778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วัตถุ 44">
            <a:extLst>
              <a:ext uri="{FF2B5EF4-FFF2-40B4-BE49-F238E27FC236}">
                <a16:creationId xmlns:a16="http://schemas.microsoft.com/office/drawing/2014/main" id="{1FD7ED3A-D33A-4C12-87F6-C6DD768821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68796" y="2902604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สมการ" r:id="rId19" imgW="126720" imgH="177480" progId="Equation.3">
                  <p:embed/>
                </p:oleObj>
              </mc:Choice>
              <mc:Fallback>
                <p:oleObj name="สมการ" r:id="rId19" imgW="126720" imgH="177480" progId="Equation.3">
                  <p:embed/>
                  <p:pic>
                    <p:nvPicPr>
                      <p:cNvPr id="20" name="วัตถุ 44">
                        <a:extLst>
                          <a:ext uri="{FF2B5EF4-FFF2-40B4-BE49-F238E27FC236}">
                            <a16:creationId xmlns:a16="http://schemas.microsoft.com/office/drawing/2014/main" id="{1FD7ED3A-D33A-4C12-87F6-C6DD76882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8796" y="2902604"/>
                        <a:ext cx="234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EDDD954-702F-4B90-A2D6-2DD03F61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988031"/>
            <a:ext cx="3292674" cy="10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FEC265C0-47EC-460C-AE5A-3E3B8571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598" y="5006335"/>
            <a:ext cx="3292674" cy="10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ลูกศรขวา 64">
            <a:extLst>
              <a:ext uri="{FF2B5EF4-FFF2-40B4-BE49-F238E27FC236}">
                <a16:creationId xmlns:a16="http://schemas.microsoft.com/office/drawing/2014/main" id="{ACD2DFD3-66C5-4F55-99CB-40AEB8E39909}"/>
              </a:ext>
            </a:extLst>
          </p:cNvPr>
          <p:cNvSpPr/>
          <p:nvPr/>
        </p:nvSpPr>
        <p:spPr>
          <a:xfrm>
            <a:off x="8198124" y="5199137"/>
            <a:ext cx="680764" cy="154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4" name="วัตถุ 66">
            <a:extLst>
              <a:ext uri="{FF2B5EF4-FFF2-40B4-BE49-F238E27FC236}">
                <a16:creationId xmlns:a16="http://schemas.microsoft.com/office/drawing/2014/main" id="{487E8D0D-5728-411D-B579-612C30960C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534378" y="5883376"/>
          <a:ext cx="250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สมการ" r:id="rId22" imgW="139680" imgH="164880" progId="Equation.3">
                  <p:embed/>
                </p:oleObj>
              </mc:Choice>
              <mc:Fallback>
                <p:oleObj name="สมการ" r:id="rId22" imgW="139680" imgH="164880" progId="Equation.3">
                  <p:embed/>
                  <p:pic>
                    <p:nvPicPr>
                      <p:cNvPr id="24" name="วัตถุ 66">
                        <a:extLst>
                          <a:ext uri="{FF2B5EF4-FFF2-40B4-BE49-F238E27FC236}">
                            <a16:creationId xmlns:a16="http://schemas.microsoft.com/office/drawing/2014/main" id="{487E8D0D-5728-411D-B579-612C30960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378" y="5883376"/>
                        <a:ext cx="250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วัตถุ 67">
            <a:extLst>
              <a:ext uri="{FF2B5EF4-FFF2-40B4-BE49-F238E27FC236}">
                <a16:creationId xmlns:a16="http://schemas.microsoft.com/office/drawing/2014/main" id="{6D1B710C-BD9B-416B-8777-B591002D05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33104" y="5959048"/>
          <a:ext cx="25876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สมการ" r:id="rId24" imgW="139680" imgH="152280" progId="Equation.3">
                  <p:embed/>
                </p:oleObj>
              </mc:Choice>
              <mc:Fallback>
                <p:oleObj name="สมการ" r:id="rId24" imgW="139680" imgH="152280" progId="Equation.3">
                  <p:embed/>
                  <p:pic>
                    <p:nvPicPr>
                      <p:cNvPr id="25" name="วัตถุ 67">
                        <a:extLst>
                          <a:ext uri="{FF2B5EF4-FFF2-40B4-BE49-F238E27FC236}">
                            <a16:creationId xmlns:a16="http://schemas.microsoft.com/office/drawing/2014/main" id="{6D1B710C-BD9B-416B-8777-B591002D0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104" y="5959048"/>
                        <a:ext cx="25876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วัตถุ 68">
            <a:extLst>
              <a:ext uri="{FF2B5EF4-FFF2-40B4-BE49-F238E27FC236}">
                <a16:creationId xmlns:a16="http://schemas.microsoft.com/office/drawing/2014/main" id="{D44F89E8-BAF5-44B6-9BC6-1AA796A8718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878888" y="5863092"/>
          <a:ext cx="728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สมการ" r:id="rId26" imgW="431640" imgH="253800" progId="Equation.3">
                  <p:embed/>
                </p:oleObj>
              </mc:Choice>
              <mc:Fallback>
                <p:oleObj name="สมการ" r:id="rId26" imgW="431640" imgH="253800" progId="Equation.3">
                  <p:embed/>
                  <p:pic>
                    <p:nvPicPr>
                      <p:cNvPr id="26" name="วัตถุ 68">
                        <a:extLst>
                          <a:ext uri="{FF2B5EF4-FFF2-40B4-BE49-F238E27FC236}">
                            <a16:creationId xmlns:a16="http://schemas.microsoft.com/office/drawing/2014/main" id="{D44F89E8-BAF5-44B6-9BC6-1AA796A87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8888" y="5863092"/>
                        <a:ext cx="728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วัตถุ 69">
            <a:extLst>
              <a:ext uri="{FF2B5EF4-FFF2-40B4-BE49-F238E27FC236}">
                <a16:creationId xmlns:a16="http://schemas.microsoft.com/office/drawing/2014/main" id="{CB9C4778-FC76-47AC-AE0F-96A3EC4C21C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62495" y="5906660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สมการ" r:id="rId28" imgW="126725" imgH="177415" progId="Equation.3">
                  <p:embed/>
                </p:oleObj>
              </mc:Choice>
              <mc:Fallback>
                <p:oleObj name="สมการ" r:id="rId28" imgW="126725" imgH="177415" progId="Equation.3">
                  <p:embed/>
                  <p:pic>
                    <p:nvPicPr>
                      <p:cNvPr id="27" name="วัตถุ 69">
                        <a:extLst>
                          <a:ext uri="{FF2B5EF4-FFF2-40B4-BE49-F238E27FC236}">
                            <a16:creationId xmlns:a16="http://schemas.microsoft.com/office/drawing/2014/main" id="{CB9C4778-FC76-47AC-AE0F-96A3EC4C2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2495" y="5906660"/>
                        <a:ext cx="234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วัตถุ 71">
            <a:extLst>
              <a:ext uri="{FF2B5EF4-FFF2-40B4-BE49-F238E27FC236}">
                <a16:creationId xmlns:a16="http://schemas.microsoft.com/office/drawing/2014/main" id="{7378A629-CD16-44B4-A46E-F4AE79EB1CA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09089" y="5895018"/>
          <a:ext cx="304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สมการ" r:id="rId29" imgW="164880" imgH="177480" progId="Equation.3">
                  <p:embed/>
                </p:oleObj>
              </mc:Choice>
              <mc:Fallback>
                <p:oleObj name="สมการ" r:id="rId29" imgW="164880" imgH="177480" progId="Equation.3">
                  <p:embed/>
                  <p:pic>
                    <p:nvPicPr>
                      <p:cNvPr id="28" name="วัตถุ 71">
                        <a:extLst>
                          <a:ext uri="{FF2B5EF4-FFF2-40B4-BE49-F238E27FC236}">
                            <a16:creationId xmlns:a16="http://schemas.microsoft.com/office/drawing/2014/main" id="{7378A629-CD16-44B4-A46E-F4AE79EB1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089" y="5895018"/>
                        <a:ext cx="304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วัตถุ 73">
            <a:extLst>
              <a:ext uri="{FF2B5EF4-FFF2-40B4-BE49-F238E27FC236}">
                <a16:creationId xmlns:a16="http://schemas.microsoft.com/office/drawing/2014/main" id="{58B85E32-F4AB-41BE-8CB4-A25E0FF518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361209" y="5853038"/>
          <a:ext cx="4889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สมการ" r:id="rId31" imgW="291960" imgH="253800" progId="Equation.3">
                  <p:embed/>
                </p:oleObj>
              </mc:Choice>
              <mc:Fallback>
                <p:oleObj name="สมการ" r:id="rId31" imgW="291960" imgH="253800" progId="Equation.3">
                  <p:embed/>
                  <p:pic>
                    <p:nvPicPr>
                      <p:cNvPr id="29" name="วัตถุ 73">
                        <a:extLst>
                          <a:ext uri="{FF2B5EF4-FFF2-40B4-BE49-F238E27FC236}">
                            <a16:creationId xmlns:a16="http://schemas.microsoft.com/office/drawing/2014/main" id="{58B85E32-F4AB-41BE-8CB4-A25E0FF51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1209" y="5853038"/>
                        <a:ext cx="4889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ลูกศรขวา 64">
            <a:extLst>
              <a:ext uri="{FF2B5EF4-FFF2-40B4-BE49-F238E27FC236}">
                <a16:creationId xmlns:a16="http://schemas.microsoft.com/office/drawing/2014/main" id="{FBD5080E-5BE0-4675-A05E-89326D20CAE3}"/>
              </a:ext>
            </a:extLst>
          </p:cNvPr>
          <p:cNvSpPr/>
          <p:nvPr/>
        </p:nvSpPr>
        <p:spPr>
          <a:xfrm>
            <a:off x="8228167" y="3860243"/>
            <a:ext cx="680764" cy="1009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ลูกศรขวา 64">
            <a:extLst>
              <a:ext uri="{FF2B5EF4-FFF2-40B4-BE49-F238E27FC236}">
                <a16:creationId xmlns:a16="http://schemas.microsoft.com/office/drawing/2014/main" id="{5DCF9D12-7B69-4797-8895-20CF0875D643}"/>
              </a:ext>
            </a:extLst>
          </p:cNvPr>
          <p:cNvSpPr/>
          <p:nvPr/>
        </p:nvSpPr>
        <p:spPr>
          <a:xfrm>
            <a:off x="8230582" y="2311222"/>
            <a:ext cx="680764" cy="154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ตัวเชื่อมต่อตรง 12">
            <a:extLst>
              <a:ext uri="{FF2B5EF4-FFF2-40B4-BE49-F238E27FC236}">
                <a16:creationId xmlns:a16="http://schemas.microsoft.com/office/drawing/2014/main" id="{099FF140-AA04-4E33-8C0B-436DD878F136}"/>
              </a:ext>
            </a:extLst>
          </p:cNvPr>
          <p:cNvCxnSpPr/>
          <p:nvPr/>
        </p:nvCxnSpPr>
        <p:spPr>
          <a:xfrm>
            <a:off x="6763873" y="5114960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ตัวเชื่อมต่อตรง 12">
            <a:extLst>
              <a:ext uri="{FF2B5EF4-FFF2-40B4-BE49-F238E27FC236}">
                <a16:creationId xmlns:a16="http://schemas.microsoft.com/office/drawing/2014/main" id="{721BA600-A681-4795-AB1D-297B0A85585A}"/>
              </a:ext>
            </a:extLst>
          </p:cNvPr>
          <p:cNvCxnSpPr/>
          <p:nvPr/>
        </p:nvCxnSpPr>
        <p:spPr>
          <a:xfrm>
            <a:off x="6771799" y="2193178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ตรง 16">
            <a:extLst>
              <a:ext uri="{FF2B5EF4-FFF2-40B4-BE49-F238E27FC236}">
                <a16:creationId xmlns:a16="http://schemas.microsoft.com/office/drawing/2014/main" id="{1CC1B2F1-6A37-4241-BEE1-6CA7B6E75279}"/>
              </a:ext>
            </a:extLst>
          </p:cNvPr>
          <p:cNvCxnSpPr/>
          <p:nvPr/>
        </p:nvCxnSpPr>
        <p:spPr>
          <a:xfrm>
            <a:off x="10437989" y="2193177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ตัวเชื่อมต่อตรง 16">
            <a:extLst>
              <a:ext uri="{FF2B5EF4-FFF2-40B4-BE49-F238E27FC236}">
                <a16:creationId xmlns:a16="http://schemas.microsoft.com/office/drawing/2014/main" id="{E6830936-F760-4FBD-948B-7B613B6A87D5}"/>
              </a:ext>
            </a:extLst>
          </p:cNvPr>
          <p:cNvCxnSpPr/>
          <p:nvPr/>
        </p:nvCxnSpPr>
        <p:spPr>
          <a:xfrm>
            <a:off x="10442873" y="5139315"/>
            <a:ext cx="0" cy="68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5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29E2-0BFE-4EDF-B34B-1D5B0DCF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การทดสอบสมมติฐานค่าสัดส่วนประชากร </a:t>
            </a:r>
            <a:r>
              <a:rPr lang="en-US" b="1" dirty="0"/>
              <a:t>(p)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0B9D-2753-4D33-AECD-A95C0A7D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Ex</a:t>
            </a:r>
            <a:r>
              <a:rPr lang="en-US" sz="3000" dirty="0"/>
              <a:t> </a:t>
            </a:r>
            <a:r>
              <a:rPr lang="th-TH" sz="3000" dirty="0"/>
              <a:t>ในการรับปริญญา คาดว่าจะมีนักศึกษาจาก </a:t>
            </a:r>
            <a:r>
              <a:rPr lang="en-US" sz="3000" dirty="0" err="1"/>
              <a:t>CoC</a:t>
            </a:r>
            <a:r>
              <a:rPr lang="en-US" sz="3000" dirty="0"/>
              <a:t> </a:t>
            </a:r>
            <a:r>
              <a:rPr lang="th-TH" sz="3000" dirty="0"/>
              <a:t>อย่างน้อย </a:t>
            </a:r>
            <a:r>
              <a:rPr lang="en-US" sz="3000" dirty="0"/>
              <a:t>20% </a:t>
            </a:r>
            <a:r>
              <a:rPr lang="th-TH" sz="3000" dirty="0"/>
              <a:t>จึงเลือกตัวอย่างนักศึกษามา </a:t>
            </a:r>
            <a:r>
              <a:rPr lang="en-US" sz="3000" dirty="0"/>
              <a:t>500 </a:t>
            </a:r>
            <a:r>
              <a:rPr lang="th-TH" sz="3000" dirty="0"/>
              <a:t>คน ปรากฏว่าจากที่เลือกมามีนักศึกษาคณะวิศวกรรม </a:t>
            </a:r>
            <a:r>
              <a:rPr lang="en-US" sz="3000" dirty="0"/>
              <a:t>95 </a:t>
            </a:r>
            <a:r>
              <a:rPr lang="th-TH" sz="3000" dirty="0"/>
              <a:t>คน อยากทราบว่าสิ่งที่คาดการณ์ไว้จะเป็นจริงหรือไม่ที่ระดับนัยสำคัญเป็น </a:t>
            </a:r>
            <a:r>
              <a:rPr lang="en-US" sz="3000" dirty="0"/>
              <a:t>.10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F1A47-C569-4EBC-AA5D-CBB69C16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B9A64-41C3-4851-A4BF-43187306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B11D-4660-4A8E-B0B4-AB2FD50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การใช้ค่า </a:t>
            </a:r>
            <a:r>
              <a:rPr lang="en-US" b="1" dirty="0"/>
              <a:t>p-value </a:t>
            </a:r>
            <a:r>
              <a:rPr lang="th-TH" b="1" dirty="0"/>
              <a:t>ในการทดสอบสมมติฐาน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C1CE-AB2F-4058-A8B3-7EEB5FFB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3000" b="1" dirty="0"/>
              <a:t> ค่า </a:t>
            </a:r>
            <a:r>
              <a:rPr lang="en-US" sz="3000" b="1" dirty="0"/>
              <a:t>p-value : </a:t>
            </a:r>
            <a:r>
              <a:rPr lang="th-TH" sz="3000" b="1" dirty="0">
                <a:solidFill>
                  <a:srgbClr val="FF0000"/>
                </a:solidFill>
              </a:rPr>
              <a:t>ค่าความน่าจะเป็นหรือพื้นที่ใต้กราฟของ </a:t>
            </a:r>
            <a:r>
              <a:rPr lang="en-US" sz="3000" b="1" dirty="0">
                <a:solidFill>
                  <a:srgbClr val="FF0000"/>
                </a:solidFill>
              </a:rPr>
              <a:t>Z </a:t>
            </a:r>
            <a:r>
              <a:rPr lang="th-TH" sz="3000" b="1" dirty="0">
                <a:solidFill>
                  <a:srgbClr val="FF0000"/>
                </a:solidFill>
              </a:rPr>
              <a:t>หรือ </a:t>
            </a:r>
            <a:r>
              <a:rPr lang="en-US" sz="3000" b="1" dirty="0">
                <a:solidFill>
                  <a:srgbClr val="FF0000"/>
                </a:solidFill>
              </a:rPr>
              <a:t>t</a:t>
            </a:r>
            <a:r>
              <a:rPr lang="en-US" sz="3000" dirty="0"/>
              <a:t> </a:t>
            </a:r>
            <a:r>
              <a:rPr lang="th-TH" sz="3000" dirty="0"/>
              <a:t>ที่จะใช้ในการตัดสินใจว่าจะยอมรับสมมติฐาน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r>
              <a:rPr lang="th-TH" sz="3000" dirty="0"/>
              <a:t> หรือปฏิเสธสมมติฐาน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endParaRPr lang="th-TH" sz="3000" dirty="0"/>
          </a:p>
          <a:p>
            <a:pPr marL="0" indent="0">
              <a:buNone/>
            </a:pPr>
            <a:r>
              <a:rPr lang="en-US" sz="3000" dirty="0"/>
              <a:t>	1). </a:t>
            </a:r>
            <a:r>
              <a:rPr lang="en-US" sz="3000" b="1" dirty="0"/>
              <a:t>p-value (Left-tail) </a:t>
            </a:r>
            <a:r>
              <a:rPr lang="en-US" sz="3000" dirty="0"/>
              <a:t>: P(Z &lt; </a:t>
            </a:r>
            <a:r>
              <a:rPr lang="el-GR" sz="3000" dirty="0"/>
              <a:t>θ</a:t>
            </a:r>
            <a:r>
              <a:rPr lang="en-US" sz="3000" dirty="0"/>
              <a:t>) </a:t>
            </a:r>
            <a:r>
              <a:rPr lang="th-TH" sz="3000" dirty="0"/>
              <a:t>หรือ </a:t>
            </a:r>
            <a:r>
              <a:rPr lang="en-US" sz="3000" dirty="0"/>
              <a:t>P(t &lt; </a:t>
            </a:r>
            <a:r>
              <a:rPr lang="el-GR" sz="3000" dirty="0"/>
              <a:t>θ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	      </a:t>
            </a:r>
            <a:r>
              <a:rPr lang="th-TH" sz="3000" dirty="0"/>
              <a:t>ปฏิเสธ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r>
              <a:rPr lang="th-TH" sz="3000" dirty="0"/>
              <a:t>เมื่อ </a:t>
            </a:r>
            <a:r>
              <a:rPr lang="en-US" sz="3000" b="1" dirty="0"/>
              <a:t>p-value</a:t>
            </a:r>
            <a:r>
              <a:rPr lang="th-TH" sz="3000" dirty="0"/>
              <a:t> </a:t>
            </a:r>
            <a:r>
              <a:rPr lang="en-US" sz="3000" dirty="0"/>
              <a:t>&lt; </a:t>
            </a:r>
            <a:r>
              <a:rPr lang="el-GR" sz="3000" dirty="0"/>
              <a:t>α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2). </a:t>
            </a:r>
            <a:r>
              <a:rPr lang="en-US" sz="3000" b="1" dirty="0"/>
              <a:t>p-value (Right-tail) </a:t>
            </a:r>
            <a:r>
              <a:rPr lang="en-US" sz="3000" dirty="0"/>
              <a:t>: P(Z &gt; </a:t>
            </a:r>
            <a:r>
              <a:rPr lang="el-GR" sz="3000" dirty="0"/>
              <a:t>θ</a:t>
            </a:r>
            <a:r>
              <a:rPr lang="en-US" sz="3000" dirty="0"/>
              <a:t>) </a:t>
            </a:r>
            <a:r>
              <a:rPr lang="th-TH" sz="3000" dirty="0"/>
              <a:t>หรือ </a:t>
            </a:r>
            <a:r>
              <a:rPr lang="en-US" sz="3000" dirty="0"/>
              <a:t>P(t &gt; </a:t>
            </a:r>
            <a:r>
              <a:rPr lang="el-GR" sz="3000" dirty="0"/>
              <a:t>θ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	      </a:t>
            </a:r>
            <a:r>
              <a:rPr lang="th-TH" sz="3000" dirty="0"/>
              <a:t>ปฏิเสธ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r>
              <a:rPr lang="th-TH" sz="3000" dirty="0"/>
              <a:t>เมื่อ </a:t>
            </a:r>
            <a:r>
              <a:rPr lang="en-US" sz="3000" b="1" dirty="0"/>
              <a:t>p-value</a:t>
            </a:r>
            <a:r>
              <a:rPr lang="th-TH" sz="3000" dirty="0"/>
              <a:t> </a:t>
            </a:r>
            <a:r>
              <a:rPr lang="en-US" sz="3000" dirty="0"/>
              <a:t>&lt; </a:t>
            </a:r>
            <a:r>
              <a:rPr lang="el-GR" sz="3000" dirty="0"/>
              <a:t>α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3). </a:t>
            </a:r>
            <a:r>
              <a:rPr lang="en-US" sz="3000" b="1" dirty="0"/>
              <a:t>p-value (Two-tail) </a:t>
            </a:r>
            <a:r>
              <a:rPr lang="en-US" sz="3000" dirty="0"/>
              <a:t>: P(Z &lt; -</a:t>
            </a:r>
            <a:r>
              <a:rPr lang="el-GR" sz="3000" dirty="0"/>
              <a:t>θ</a:t>
            </a:r>
            <a:r>
              <a:rPr lang="en-US" sz="3000" dirty="0"/>
              <a:t>) + P(Z &gt; </a:t>
            </a:r>
            <a:r>
              <a:rPr lang="el-GR" sz="3000" dirty="0"/>
              <a:t>θ</a:t>
            </a:r>
            <a:r>
              <a:rPr lang="en-US" sz="3000" dirty="0"/>
              <a:t>) </a:t>
            </a:r>
            <a:r>
              <a:rPr lang="th-TH" sz="3000" dirty="0"/>
              <a:t>หรือ 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      </a:t>
            </a:r>
            <a:r>
              <a:rPr lang="th-TH" sz="3000" dirty="0"/>
              <a:t>ปฏิเสธ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r>
              <a:rPr lang="th-TH" sz="3000" dirty="0"/>
              <a:t>เมื่อ </a:t>
            </a:r>
            <a:r>
              <a:rPr lang="en-US" sz="3000" b="1" dirty="0"/>
              <a:t>p-value</a:t>
            </a:r>
            <a:r>
              <a:rPr lang="th-TH" sz="3000" dirty="0"/>
              <a:t> </a:t>
            </a:r>
            <a:r>
              <a:rPr lang="en-US" sz="3000" dirty="0"/>
              <a:t>&lt; </a:t>
            </a:r>
            <a:r>
              <a:rPr lang="el-GR" sz="3000" dirty="0"/>
              <a:t>α</a:t>
            </a:r>
            <a:endParaRPr lang="en-US" sz="3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6FCF-8E7F-406B-B3E1-A0839625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24BC-080A-4B29-AFC0-3C22DD2E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53C64-9822-4DD1-B43B-5B2337F77E59}"/>
              </a:ext>
            </a:extLst>
          </p:cNvPr>
          <p:cNvSpPr txBox="1"/>
          <p:nvPr/>
        </p:nvSpPr>
        <p:spPr>
          <a:xfrm>
            <a:off x="8899562" y="5123185"/>
            <a:ext cx="2930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P(t &lt; -</a:t>
            </a:r>
            <a:r>
              <a:rPr lang="el-G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θ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+ P(t &gt; </a:t>
            </a:r>
            <a:r>
              <a:rPr lang="el-G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θ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7268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595F-CFD2-407E-87F8-8092DE70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การใช้ค่า </a:t>
            </a:r>
            <a:r>
              <a:rPr lang="en-US" b="1" dirty="0"/>
              <a:t>p-value </a:t>
            </a:r>
            <a:r>
              <a:rPr lang="th-TH" b="1" dirty="0"/>
              <a:t>ในการทดสอบสมมติฐาน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1CB7-7E1E-4973-9FBC-577A0AD3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p-value (Left-tail)</a:t>
            </a:r>
            <a:endParaRPr lang="th-TH" sz="3000" b="1" dirty="0"/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จากตัวอย่าง </a:t>
            </a:r>
            <a:r>
              <a:rPr lang="en-US" sz="3000" b="1" dirty="0">
                <a:solidFill>
                  <a:srgbClr val="FF0000"/>
                </a:solidFill>
              </a:rPr>
              <a:t>EX1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		</a:t>
            </a:r>
            <a:r>
              <a:rPr lang="th-TH" sz="3000" dirty="0"/>
              <a:t>สถิติทดสอบ</a:t>
            </a:r>
          </a:p>
          <a:p>
            <a:pPr marL="0" indent="0">
              <a:buNone/>
            </a:pPr>
            <a:endParaRPr lang="th-TH" sz="3000" dirty="0"/>
          </a:p>
          <a:p>
            <a:pPr marL="0" indent="0">
              <a:buNone/>
            </a:pPr>
            <a:r>
              <a:rPr lang="th-TH" sz="3000" dirty="0"/>
              <a:t> 		ค่า </a:t>
            </a:r>
            <a:r>
              <a:rPr lang="en-US" sz="3000" dirty="0"/>
              <a:t>p-value = P(Z &lt; -3.0) = 0.0013</a:t>
            </a:r>
            <a:endParaRPr lang="th-TH" sz="30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th-TH" sz="3200" dirty="0"/>
              <a:t>		</a:t>
            </a:r>
            <a:r>
              <a:rPr lang="el-GR" sz="3200" dirty="0"/>
              <a:t>α</a:t>
            </a:r>
            <a:r>
              <a:rPr lang="en-US" sz="3200" dirty="0"/>
              <a:t> = 0.05</a:t>
            </a:r>
          </a:p>
          <a:p>
            <a:pPr marL="0" indent="0">
              <a:buNone/>
            </a:pPr>
            <a:r>
              <a:rPr lang="en-US" sz="3200" dirty="0"/>
              <a:t>      </a:t>
            </a:r>
            <a:r>
              <a:rPr lang="th-TH" sz="3200" dirty="0"/>
              <a:t>		</a:t>
            </a:r>
            <a:r>
              <a:rPr lang="en-US" sz="3200" dirty="0"/>
              <a:t>p-value &lt; </a:t>
            </a:r>
            <a:r>
              <a:rPr lang="el-GR" sz="3200" dirty="0"/>
              <a:t>α</a:t>
            </a:r>
            <a:r>
              <a:rPr lang="th-TH" sz="3200" dirty="0"/>
              <a:t>  ดังนั้นจึงปฏิเสธ </a:t>
            </a: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th-TH" sz="3200" dirty="0"/>
              <a:t>                          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B3781-8B4D-4CC4-9F3D-0AE67E31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59FF2-B32A-4618-BA46-1470C61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002A61-97A6-4F6D-96EB-AB733128F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39394"/>
              </p:ext>
            </p:extLst>
          </p:nvPr>
        </p:nvGraphicFramePr>
        <p:xfrm>
          <a:off x="4383618" y="2954061"/>
          <a:ext cx="47117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สมการ" r:id="rId3" imgW="1701720" imgH="406080" progId="Equation.3">
                  <p:embed/>
                </p:oleObj>
              </mc:Choice>
              <mc:Fallback>
                <p:oleObj name="สมการ" r:id="rId3" imgW="1701720" imgH="406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618" y="2954061"/>
                        <a:ext cx="4711700" cy="1125538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53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595F-CFD2-407E-87F8-8092DE70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การใช้ค่า </a:t>
            </a:r>
            <a:r>
              <a:rPr lang="en-US" b="1" dirty="0"/>
              <a:t>p-value </a:t>
            </a:r>
            <a:r>
              <a:rPr lang="th-TH" b="1" dirty="0"/>
              <a:t>ในการทดสอบสมมติฐาน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1CB7-7E1E-4973-9FBC-577A0AD3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p-value (Right-tail)</a:t>
            </a:r>
            <a:endParaRPr lang="th-TH" sz="3000" b="1" dirty="0"/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จากตัวอย่าง </a:t>
            </a:r>
            <a:r>
              <a:rPr lang="en-US" sz="3000" b="1" dirty="0">
                <a:solidFill>
                  <a:srgbClr val="FF0000"/>
                </a:solidFill>
              </a:rPr>
              <a:t>EX2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		</a:t>
            </a:r>
            <a:r>
              <a:rPr lang="th-TH" sz="3000" dirty="0"/>
              <a:t>สถิติทดสอบ</a:t>
            </a:r>
          </a:p>
          <a:p>
            <a:pPr marL="0" indent="0">
              <a:buNone/>
            </a:pPr>
            <a:endParaRPr lang="th-TH" sz="3000" dirty="0"/>
          </a:p>
          <a:p>
            <a:pPr marL="0" indent="0">
              <a:buNone/>
            </a:pPr>
            <a:r>
              <a:rPr lang="th-TH" sz="3000" dirty="0"/>
              <a:t> 		ค่า </a:t>
            </a:r>
            <a:r>
              <a:rPr lang="en-US" sz="3000" dirty="0"/>
              <a:t>p-value = P(Z &gt; 3.0) = 0.0013</a:t>
            </a:r>
            <a:endParaRPr lang="th-TH" sz="30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th-TH" sz="3200" dirty="0"/>
              <a:t>		</a:t>
            </a:r>
            <a:r>
              <a:rPr lang="el-GR" sz="3200" dirty="0"/>
              <a:t>α</a:t>
            </a:r>
            <a:r>
              <a:rPr lang="en-US" sz="3200" dirty="0"/>
              <a:t> = 0.05</a:t>
            </a:r>
          </a:p>
          <a:p>
            <a:pPr marL="0" indent="0">
              <a:buNone/>
            </a:pPr>
            <a:r>
              <a:rPr lang="en-US" sz="3200" dirty="0"/>
              <a:t>      </a:t>
            </a:r>
            <a:r>
              <a:rPr lang="th-TH" sz="3200" dirty="0"/>
              <a:t>		</a:t>
            </a:r>
            <a:r>
              <a:rPr lang="en-US" sz="3200" dirty="0"/>
              <a:t>p-value &lt; </a:t>
            </a:r>
            <a:r>
              <a:rPr lang="el-GR" sz="3200" dirty="0"/>
              <a:t>α</a:t>
            </a:r>
            <a:r>
              <a:rPr lang="th-TH" sz="3200" dirty="0"/>
              <a:t>  ดังนั้นจึงปฏิเสธ </a:t>
            </a: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th-TH" sz="3200" dirty="0"/>
              <a:t>                          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B3781-8B4D-4CC4-9F3D-0AE67E31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59FF2-B32A-4618-BA46-1470C61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2C3B7C9-6BAC-4E61-9A40-0B85A1031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34124"/>
              </p:ext>
            </p:extLst>
          </p:nvPr>
        </p:nvGraphicFramePr>
        <p:xfrm>
          <a:off x="4398634" y="2866514"/>
          <a:ext cx="4572001" cy="112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สมการ" r:id="rId3" imgW="1650960" imgH="406080" progId="Equation.3">
                  <p:embed/>
                </p:oleObj>
              </mc:Choice>
              <mc:Fallback>
                <p:oleObj name="สมการ" r:id="rId3" imgW="1650960" imgH="4060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8634" y="2866514"/>
                        <a:ext cx="4572001" cy="1124972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499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595F-CFD2-407E-87F8-8092DE70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การใช้ค่า </a:t>
            </a:r>
            <a:r>
              <a:rPr lang="en-US" b="1" dirty="0"/>
              <a:t>p-value </a:t>
            </a:r>
            <a:r>
              <a:rPr lang="th-TH" b="1" dirty="0"/>
              <a:t>ในการทดสอบสมมติฐาน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1CB7-7E1E-4973-9FBC-577A0AD3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p-value (Two-tail)</a:t>
            </a:r>
            <a:endParaRPr lang="th-TH" sz="3000" b="1" dirty="0"/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dirty="0"/>
              <a:t>จากตัวอย่าง </a:t>
            </a:r>
            <a:r>
              <a:rPr lang="en-US" sz="3000" b="1" dirty="0">
                <a:solidFill>
                  <a:srgbClr val="FF0000"/>
                </a:solidFill>
              </a:rPr>
              <a:t>EX3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		</a:t>
            </a:r>
            <a:r>
              <a:rPr lang="th-TH" sz="3000" dirty="0"/>
              <a:t>สถิติทดสอบ</a:t>
            </a:r>
          </a:p>
          <a:p>
            <a:pPr marL="0" indent="0">
              <a:buNone/>
            </a:pPr>
            <a:endParaRPr lang="th-TH" sz="3000" dirty="0"/>
          </a:p>
          <a:p>
            <a:pPr marL="0" indent="0">
              <a:buNone/>
            </a:pPr>
            <a:r>
              <a:rPr lang="th-TH" sz="3000" dirty="0"/>
              <a:t> 		ค่า </a:t>
            </a:r>
            <a:r>
              <a:rPr lang="en-US" sz="3000" dirty="0"/>
              <a:t>p-value = P(t &lt; -2.17) + P(t &gt; 2.17) = 0.04</a:t>
            </a:r>
            <a:endParaRPr lang="th-TH" sz="30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th-TH" sz="3200" dirty="0"/>
              <a:t>		</a:t>
            </a:r>
            <a:r>
              <a:rPr lang="el-GR" sz="3200" dirty="0"/>
              <a:t>α</a:t>
            </a:r>
            <a:r>
              <a:rPr lang="en-US" sz="3200" dirty="0"/>
              <a:t> = 0.05</a:t>
            </a:r>
          </a:p>
          <a:p>
            <a:pPr marL="0" indent="0">
              <a:buNone/>
            </a:pPr>
            <a:r>
              <a:rPr lang="en-US" sz="3200" dirty="0"/>
              <a:t>      </a:t>
            </a:r>
            <a:r>
              <a:rPr lang="th-TH" sz="3200" dirty="0"/>
              <a:t>		</a:t>
            </a:r>
            <a:r>
              <a:rPr lang="en-US" sz="3200" dirty="0"/>
              <a:t>p-value &lt; </a:t>
            </a:r>
            <a:r>
              <a:rPr lang="el-GR" sz="3200" dirty="0"/>
              <a:t>α</a:t>
            </a:r>
            <a:r>
              <a:rPr lang="th-TH" sz="3200" dirty="0"/>
              <a:t>  ดังนั้นจึงปฏิเสธ </a:t>
            </a: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th-TH" sz="3200" dirty="0"/>
              <a:t>                          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B3781-8B4D-4CC4-9F3D-0AE67E31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59FF2-B32A-4618-BA46-1470C61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E5CA257-C7B7-4FDD-B7C4-AC346CEA7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38713"/>
              </p:ext>
            </p:extLst>
          </p:nvPr>
        </p:nvGraphicFramePr>
        <p:xfrm>
          <a:off x="4386616" y="2866231"/>
          <a:ext cx="44656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สมการ" r:id="rId3" imgW="1612800" imgH="406080" progId="Equation.3">
                  <p:embed/>
                </p:oleObj>
              </mc:Choice>
              <mc:Fallback>
                <p:oleObj name="สมการ" r:id="rId3" imgW="1612800" imgH="4060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616" y="2866231"/>
                        <a:ext cx="4465637" cy="1125538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4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6CC-B198-4FA7-A33E-16C21072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การทดสอบสมมติฐานทางสถิติ </a:t>
            </a:r>
            <a:r>
              <a:rPr lang="en-US" b="1" dirty="0"/>
              <a:t>(Hypothesis Testing)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3508-8383-465D-A2E8-9CE9FEDC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3000" b="1" dirty="0"/>
              <a:t> การทดสอบสมมติฐาน </a:t>
            </a:r>
            <a:endParaRPr lang="en-US" sz="3000" b="1" dirty="0"/>
          </a:p>
          <a:p>
            <a:pPr marL="0" indent="0">
              <a:buNone/>
            </a:pPr>
            <a:r>
              <a:rPr lang="th-TH" sz="3000" dirty="0"/>
              <a:t>	</a:t>
            </a:r>
            <a:r>
              <a:rPr lang="en-US" sz="3000" dirty="0"/>
              <a:t>- </a:t>
            </a:r>
            <a:r>
              <a:rPr lang="th-TH" sz="3000" dirty="0"/>
              <a:t>การทดสอบสมมติฐานค่าเฉลี่ยประชากร </a:t>
            </a:r>
            <a:r>
              <a:rPr lang="en-US" sz="3000" dirty="0"/>
              <a:t>(µ) </a:t>
            </a:r>
            <a:endParaRPr lang="th-TH" sz="3000" b="1" dirty="0"/>
          </a:p>
          <a:p>
            <a:pPr marL="0" indent="0">
              <a:buNone/>
            </a:pPr>
            <a:r>
              <a:rPr lang="th-TH" sz="3000" dirty="0"/>
              <a:t>	</a:t>
            </a:r>
            <a:r>
              <a:rPr lang="en-US" sz="3000" dirty="0"/>
              <a:t>- </a:t>
            </a:r>
            <a:r>
              <a:rPr lang="th-TH" sz="3000" dirty="0"/>
              <a:t>การทดสอบสมมติฐานค่าสัดส่วนประชากร </a:t>
            </a:r>
            <a:r>
              <a:rPr lang="en-US" sz="3000" dirty="0"/>
              <a:t>(p)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18D7D-3720-47E3-A39A-26414251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4BD8-3D11-4947-8C48-FF940EE8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8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A5D3-6E78-4875-BBFC-506FB0CB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ความผิดพลาดในการทดสอบสมมติฐาน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A131-D1A1-40C2-BF2C-4CD0E8F8B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ความผิดพลาดแบ่งเป็น </a:t>
            </a:r>
            <a:r>
              <a:rPr lang="en-US" sz="3000" b="1" dirty="0"/>
              <a:t>2 </a:t>
            </a:r>
            <a:r>
              <a:rPr lang="th-TH" sz="3000" b="1" dirty="0"/>
              <a:t>ประเภท</a:t>
            </a:r>
            <a:endParaRPr lang="en-US" sz="3000" b="1" dirty="0"/>
          </a:p>
          <a:p>
            <a:pPr marL="0" indent="0">
              <a:buNone/>
            </a:pPr>
            <a:r>
              <a:rPr lang="th-TH" sz="3000" dirty="0"/>
              <a:t> </a:t>
            </a:r>
            <a:r>
              <a:rPr lang="en-US" sz="3000" dirty="0"/>
              <a:t>	- </a:t>
            </a:r>
            <a:r>
              <a:rPr lang="th-TH" sz="3000" b="1" dirty="0"/>
              <a:t>ความผิดพลาดประเภทที่ </a:t>
            </a:r>
            <a:r>
              <a:rPr lang="en-US" sz="3000" b="1" dirty="0"/>
              <a:t>1 </a:t>
            </a:r>
            <a:r>
              <a:rPr lang="th-TH" sz="3000" dirty="0"/>
              <a:t>คือ ความผิดพลาดเนื่องจาก</a:t>
            </a:r>
            <a:r>
              <a:rPr lang="th-TH" sz="3000" b="1" dirty="0">
                <a:solidFill>
                  <a:srgbClr val="FF0000"/>
                </a:solidFill>
              </a:rPr>
              <a:t>ปฏิเสธ </a:t>
            </a:r>
            <a:r>
              <a:rPr lang="en-US" sz="3000" b="1" dirty="0">
                <a:solidFill>
                  <a:srgbClr val="FF0000"/>
                </a:solidFill>
              </a:rPr>
              <a:t>H</a:t>
            </a:r>
            <a:r>
              <a:rPr lang="en-US" sz="3000" b="1" baseline="-25000" dirty="0">
                <a:solidFill>
                  <a:srgbClr val="FF0000"/>
                </a:solidFill>
              </a:rPr>
              <a:t>0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th-TH" sz="3000" b="1" dirty="0">
                <a:solidFill>
                  <a:srgbClr val="FF0000"/>
                </a:solidFill>
              </a:rPr>
              <a:t>แต่ </a:t>
            </a:r>
            <a:r>
              <a:rPr lang="en-US" sz="3000" b="1" dirty="0">
                <a:solidFill>
                  <a:srgbClr val="FF0000"/>
                </a:solidFill>
              </a:rPr>
              <a:t>H</a:t>
            </a:r>
            <a:r>
              <a:rPr lang="en-US" sz="3000" b="1" baseline="-25000" dirty="0">
                <a:solidFill>
                  <a:srgbClr val="FF0000"/>
                </a:solidFill>
              </a:rPr>
              <a:t>0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th-TH" sz="3000" b="1" dirty="0">
                <a:solidFill>
                  <a:srgbClr val="FF0000"/>
                </a:solidFill>
              </a:rPr>
              <a:t>เป็นจริง</a:t>
            </a:r>
            <a:r>
              <a:rPr lang="th-TH" sz="3000" dirty="0"/>
              <a:t> และมักจะเรียกความผิดพลาดนี้ว่า </a:t>
            </a:r>
            <a:r>
              <a:rPr lang="en-US" sz="3000" dirty="0">
                <a:solidFill>
                  <a:srgbClr val="FF0000"/>
                </a:solidFill>
              </a:rPr>
              <a:t>“</a:t>
            </a:r>
            <a:r>
              <a:rPr lang="th-TH" sz="3000" b="1" dirty="0">
                <a:solidFill>
                  <a:srgbClr val="FF0000"/>
                </a:solidFill>
              </a:rPr>
              <a:t>ระดับนัยสำคัญ</a:t>
            </a:r>
            <a:r>
              <a:rPr lang="en-US" sz="3000" dirty="0">
                <a:solidFill>
                  <a:srgbClr val="FF0000"/>
                </a:solidFill>
              </a:rPr>
              <a:t>”</a:t>
            </a:r>
            <a:r>
              <a:rPr lang="th-TH" sz="3000" dirty="0">
                <a:solidFill>
                  <a:srgbClr val="FF0000"/>
                </a:solidFill>
              </a:rPr>
              <a:t> 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 dirty="0"/>
              <a:t>     	  (Significance level) </a:t>
            </a:r>
            <a:r>
              <a:rPr lang="th-TH" sz="3000" dirty="0"/>
              <a:t>ใช้สัญลักษณ์ </a:t>
            </a:r>
            <a:r>
              <a:rPr lang="el-GR" sz="3000" dirty="0"/>
              <a:t>α</a:t>
            </a:r>
            <a:r>
              <a:rPr lang="th-TH" sz="3000" dirty="0"/>
              <a:t> โดยที่</a:t>
            </a:r>
          </a:p>
          <a:p>
            <a:pPr marL="0" indent="0">
              <a:buNone/>
            </a:pPr>
            <a:r>
              <a:rPr lang="th-TH" sz="3000" dirty="0"/>
              <a:t> </a:t>
            </a:r>
            <a:r>
              <a:rPr lang="en-US" sz="3000" dirty="0"/>
              <a:t>                            </a:t>
            </a:r>
            <a:r>
              <a:rPr lang="el-GR" sz="3000" dirty="0"/>
              <a:t>α</a:t>
            </a:r>
            <a:r>
              <a:rPr lang="th-TH" sz="3000" dirty="0"/>
              <a:t>  </a:t>
            </a:r>
            <a:r>
              <a:rPr lang="en-US" sz="3000" dirty="0"/>
              <a:t>= P(</a:t>
            </a:r>
            <a:r>
              <a:rPr lang="th-TH" sz="3000" dirty="0"/>
              <a:t>ปฏิเสธ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|H</a:t>
            </a:r>
            <a:r>
              <a:rPr lang="en-US" sz="3000" baseline="-25000" dirty="0"/>
              <a:t>0</a:t>
            </a:r>
            <a:r>
              <a:rPr lang="th-TH" sz="3000" dirty="0"/>
              <a:t>เป็นจริง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 	- </a:t>
            </a:r>
            <a:r>
              <a:rPr lang="th-TH" sz="3000" dirty="0"/>
              <a:t>ความผิดพลาดประเภทที่ </a:t>
            </a:r>
            <a:r>
              <a:rPr lang="en-US" sz="3000" dirty="0"/>
              <a:t>2 </a:t>
            </a:r>
            <a:r>
              <a:rPr lang="th-TH" sz="3000" dirty="0"/>
              <a:t>คือ ความผิดพลาดเนื่องจาก</a:t>
            </a:r>
            <a:r>
              <a:rPr lang="th-TH" sz="3000" b="1" dirty="0">
                <a:solidFill>
                  <a:srgbClr val="FF0000"/>
                </a:solidFill>
              </a:rPr>
              <a:t>ยอมรับ </a:t>
            </a:r>
            <a:r>
              <a:rPr lang="en-US" sz="3000" b="1" dirty="0">
                <a:solidFill>
                  <a:srgbClr val="FF0000"/>
                </a:solidFill>
              </a:rPr>
              <a:t>H</a:t>
            </a:r>
            <a:r>
              <a:rPr lang="en-US" sz="3000" b="1" baseline="-25000" dirty="0">
                <a:solidFill>
                  <a:srgbClr val="FF0000"/>
                </a:solidFill>
              </a:rPr>
              <a:t>0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th-TH" sz="3000" b="1" dirty="0">
                <a:solidFill>
                  <a:srgbClr val="FF0000"/>
                </a:solidFill>
              </a:rPr>
              <a:t>แต่ </a:t>
            </a:r>
            <a:r>
              <a:rPr lang="en-US" sz="3000" b="1" dirty="0">
                <a:solidFill>
                  <a:srgbClr val="FF0000"/>
                </a:solidFill>
              </a:rPr>
              <a:t>H</a:t>
            </a:r>
            <a:r>
              <a:rPr lang="en-US" sz="3000" b="1" baseline="-25000" dirty="0">
                <a:solidFill>
                  <a:srgbClr val="FF0000"/>
                </a:solidFill>
              </a:rPr>
              <a:t>0</a:t>
            </a:r>
            <a:r>
              <a:rPr lang="th-TH" sz="3000" b="1" dirty="0">
                <a:solidFill>
                  <a:srgbClr val="FF0000"/>
                </a:solidFill>
              </a:rPr>
              <a:t>ไม่เป็นจริง</a:t>
            </a:r>
            <a:r>
              <a:rPr lang="th-TH" sz="3000" dirty="0"/>
              <a:t> ใช้สัญลักษณ์ </a:t>
            </a:r>
            <a:r>
              <a:rPr lang="el-GR" sz="3000" dirty="0"/>
              <a:t>β</a:t>
            </a:r>
            <a:r>
              <a:rPr lang="th-TH" sz="3000" dirty="0"/>
              <a:t> โดยที่</a:t>
            </a:r>
          </a:p>
          <a:p>
            <a:pPr marL="0" indent="0">
              <a:buNone/>
            </a:pPr>
            <a:r>
              <a:rPr lang="th-TH" sz="3000" dirty="0"/>
              <a:t>                                     </a:t>
            </a:r>
            <a:r>
              <a:rPr lang="el-GR" sz="3000" dirty="0"/>
              <a:t>β</a:t>
            </a:r>
            <a:r>
              <a:rPr lang="th-TH" sz="3000" dirty="0"/>
              <a:t>  </a:t>
            </a:r>
            <a:r>
              <a:rPr lang="en-US" sz="3000" dirty="0"/>
              <a:t>= P(</a:t>
            </a:r>
            <a:r>
              <a:rPr lang="th-TH" sz="3000" dirty="0"/>
              <a:t>ยอมรับ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|H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r>
              <a:rPr lang="th-TH" sz="3000" dirty="0"/>
              <a:t>ไม่เป็นจริง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th-TH" sz="3000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EE96-F4B1-4A51-8C43-F5A336F4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38CD-C2D9-41CB-A194-04D2F1BA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5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70B0-0251-43F4-81F5-AFB99D07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ความผิดพลาดในการทดสอบสมมติฐาน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905D-D4E6-4E12-A665-C5449D88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th-TH" sz="3200" dirty="0"/>
              <a:t>ตารางแสดงผลการทดสอบและความผิดพลาดในการทดสอบ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P(</a:t>
            </a:r>
            <a:r>
              <a:rPr lang="th-TH" sz="3200" dirty="0"/>
              <a:t>ยอมรับ </a:t>
            </a: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en-US" sz="3200" dirty="0"/>
              <a:t>|H</a:t>
            </a:r>
            <a:r>
              <a:rPr lang="en-US" sz="3200" baseline="-25000" dirty="0"/>
              <a:t>0</a:t>
            </a:r>
            <a:r>
              <a:rPr lang="en-US" sz="3200" dirty="0"/>
              <a:t> </a:t>
            </a:r>
            <a:r>
              <a:rPr lang="th-TH" sz="3200" dirty="0"/>
              <a:t>เป็นจริง</a:t>
            </a:r>
            <a:r>
              <a:rPr lang="en-US" sz="3200" dirty="0"/>
              <a:t>) =</a:t>
            </a:r>
            <a:r>
              <a:rPr lang="th-TH" sz="3200" dirty="0"/>
              <a:t> </a:t>
            </a:r>
            <a:r>
              <a:rPr lang="en-US" sz="3200" dirty="0"/>
              <a:t>1-</a:t>
            </a:r>
            <a:r>
              <a:rPr lang="el-GR" sz="3200" dirty="0"/>
              <a:t>α</a:t>
            </a:r>
            <a:r>
              <a:rPr lang="en-US" sz="3200" dirty="0"/>
              <a:t> (Confident Level)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P(</a:t>
            </a:r>
            <a:r>
              <a:rPr lang="th-TH" sz="3200" dirty="0"/>
              <a:t>ปฏิเสธ </a:t>
            </a: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en-US" sz="3200" dirty="0"/>
              <a:t>|H</a:t>
            </a:r>
            <a:r>
              <a:rPr lang="en-US" sz="3200" baseline="-25000" dirty="0"/>
              <a:t>0</a:t>
            </a:r>
            <a:r>
              <a:rPr lang="en-US" sz="3200" dirty="0"/>
              <a:t> </a:t>
            </a:r>
            <a:r>
              <a:rPr lang="th-TH" sz="3200" dirty="0"/>
              <a:t>ไม่เป็นจริง</a:t>
            </a:r>
            <a:r>
              <a:rPr lang="en-US" sz="3200" dirty="0"/>
              <a:t>) = 1-</a:t>
            </a:r>
            <a:r>
              <a:rPr lang="el-GR" sz="3200" dirty="0"/>
              <a:t>β</a:t>
            </a:r>
            <a:r>
              <a:rPr lang="th-TH" sz="3200" dirty="0"/>
              <a:t> </a:t>
            </a:r>
            <a:r>
              <a:rPr lang="en-US" sz="3200" dirty="0"/>
              <a:t>(power of testing)</a:t>
            </a:r>
            <a:endParaRPr lang="th-TH" sz="3200" dirty="0"/>
          </a:p>
          <a:p>
            <a:pPr>
              <a:buFont typeface="Wingdings" panose="05000000000000000000" pitchFamily="2" charset="2"/>
              <a:buChar char="§"/>
            </a:pPr>
            <a:endParaRPr lang="th-TH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D621C-012F-418B-9D47-D4204F67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2F02-DBE2-4630-BA7A-53A9CF6A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DC61AE-6321-4311-A995-EEF592C3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0788"/>
              </p:ext>
            </p:extLst>
          </p:nvPr>
        </p:nvGraphicFramePr>
        <p:xfrm>
          <a:off x="2082800" y="2328051"/>
          <a:ext cx="8305800" cy="2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 rowSpan="2">
                  <a:txBody>
                    <a:bodyPr/>
                    <a:lstStyle/>
                    <a:p>
                      <a:pPr algn="ctr"/>
                      <a:r>
                        <a:rPr lang="th-TH" sz="3000" dirty="0">
                          <a:solidFill>
                            <a:schemeClr val="tx1"/>
                          </a:solidFill>
                        </a:rPr>
                        <a:t>ผลการทดสอบ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3000" dirty="0">
                          <a:solidFill>
                            <a:schemeClr val="tx1"/>
                          </a:solidFill>
                        </a:rPr>
                        <a:t>ความเป็นจริง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71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000" dirty="0"/>
                        <a:t> </a:t>
                      </a:r>
                      <a:r>
                        <a:rPr lang="en-US" sz="3000" dirty="0"/>
                        <a:t>H</a:t>
                      </a:r>
                      <a:r>
                        <a:rPr lang="en-US" sz="3000" baseline="-25000" dirty="0"/>
                        <a:t>0 </a:t>
                      </a:r>
                      <a:r>
                        <a:rPr lang="th-TH" sz="3000" dirty="0"/>
                        <a:t>เป็นจริง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H</a:t>
                      </a:r>
                      <a:r>
                        <a:rPr lang="en-US" sz="3000" baseline="-25000" dirty="0"/>
                        <a:t>0</a:t>
                      </a:r>
                      <a:r>
                        <a:rPr lang="en-US" sz="3000" baseline="0" dirty="0"/>
                        <a:t> </a:t>
                      </a:r>
                      <a:r>
                        <a:rPr lang="th-TH" sz="3000" baseline="0" dirty="0"/>
                        <a:t>ไม่เป็นจริง</a:t>
                      </a:r>
                      <a:endParaRPr lang="th-TH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th-TH" sz="3000" dirty="0"/>
                        <a:t>ยอมรับ </a:t>
                      </a:r>
                      <a:r>
                        <a:rPr lang="en-US" sz="3000" dirty="0"/>
                        <a:t>H</a:t>
                      </a:r>
                      <a:r>
                        <a:rPr lang="en-US" sz="3000" baseline="-25000" dirty="0"/>
                        <a:t>0</a:t>
                      </a:r>
                      <a:endParaRPr lang="th-TH" sz="3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000" dirty="0"/>
                        <a:t>ตัดสินใจถูกต้อง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000" dirty="0"/>
                        <a:t>β</a:t>
                      </a:r>
                      <a:endParaRPr lang="th-TH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342">
                <a:tc>
                  <a:txBody>
                    <a:bodyPr/>
                    <a:lstStyle/>
                    <a:p>
                      <a:pPr algn="ctr"/>
                      <a:r>
                        <a:rPr lang="th-TH" sz="3000" dirty="0"/>
                        <a:t>ปฏิเสธ </a:t>
                      </a:r>
                      <a:r>
                        <a:rPr lang="en-US" sz="3000" dirty="0"/>
                        <a:t>H</a:t>
                      </a:r>
                      <a:r>
                        <a:rPr lang="en-US" sz="3000" baseline="-25000" dirty="0"/>
                        <a:t>0</a:t>
                      </a:r>
                      <a:endParaRPr lang="th-TH" sz="3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000" dirty="0"/>
                        <a:t>α</a:t>
                      </a:r>
                      <a:endParaRPr lang="th-TH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000" dirty="0"/>
                        <a:t>การตัดสินใจถูกต้อง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74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F7ED-FDFD-4DBF-B52A-A76FDCC5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ความผิดพลาดในการทดสอบสมมติฐาน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80AD-BB2F-4DD1-BE5F-B7A8CBA1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3000" dirty="0"/>
              <a:t> ความผิดพลาดในการทดสอบ </a:t>
            </a:r>
            <a:r>
              <a:rPr lang="en-US" sz="3000" dirty="0"/>
              <a:t>(Left-tail)</a:t>
            </a:r>
            <a:endParaRPr lang="th-TH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05A45-5061-436D-8A5C-F1833980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17B21-97AC-447B-9CA2-30524B0C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32</a:t>
            </a:fld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5FF65936-A2AF-4DB2-99F0-EDF454A6D142}"/>
              </a:ext>
            </a:extLst>
          </p:cNvPr>
          <p:cNvSpPr/>
          <p:nvPr/>
        </p:nvSpPr>
        <p:spPr>
          <a:xfrm>
            <a:off x="3865036" y="3235369"/>
            <a:ext cx="2400300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6082F05D-D814-4505-8E92-BF4203DBF969}"/>
              </a:ext>
            </a:extLst>
          </p:cNvPr>
          <p:cNvSpPr/>
          <p:nvPr/>
        </p:nvSpPr>
        <p:spPr>
          <a:xfrm>
            <a:off x="7294036" y="3235369"/>
            <a:ext cx="2355602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ln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316040FD-8CF0-4A37-80F9-B39574F6E9F4}"/>
              </a:ext>
            </a:extLst>
          </p:cNvPr>
          <p:cNvSpPr/>
          <p:nvPr/>
        </p:nvSpPr>
        <p:spPr>
          <a:xfrm>
            <a:off x="6251675" y="2555242"/>
            <a:ext cx="1118561" cy="833251"/>
          </a:xfrm>
          <a:custGeom>
            <a:avLst/>
            <a:gdLst>
              <a:gd name="connsiteX0" fmla="*/ 0 w 1118561"/>
              <a:gd name="connsiteY0" fmla="*/ 697907 h 833251"/>
              <a:gd name="connsiteX1" fmla="*/ 406400 w 1118561"/>
              <a:gd name="connsiteY1" fmla="*/ 98467 h 833251"/>
              <a:gd name="connsiteX2" fmla="*/ 680720 w 1118561"/>
              <a:gd name="connsiteY2" fmla="*/ 67987 h 833251"/>
              <a:gd name="connsiteX3" fmla="*/ 1076960 w 1118561"/>
              <a:gd name="connsiteY3" fmla="*/ 769027 h 833251"/>
              <a:gd name="connsiteX4" fmla="*/ 1087120 w 1118561"/>
              <a:gd name="connsiteY4" fmla="*/ 758867 h 83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61" h="833251">
                <a:moveTo>
                  <a:pt x="0" y="697907"/>
                </a:moveTo>
                <a:cubicBezTo>
                  <a:pt x="146473" y="450680"/>
                  <a:pt x="292947" y="203454"/>
                  <a:pt x="406400" y="98467"/>
                </a:cubicBezTo>
                <a:cubicBezTo>
                  <a:pt x="519853" y="-6520"/>
                  <a:pt x="568960" y="-43773"/>
                  <a:pt x="680720" y="67987"/>
                </a:cubicBezTo>
                <a:cubicBezTo>
                  <a:pt x="792480" y="179747"/>
                  <a:pt x="1009227" y="653880"/>
                  <a:pt x="1076960" y="769027"/>
                </a:cubicBezTo>
                <a:cubicBezTo>
                  <a:pt x="1144693" y="884174"/>
                  <a:pt x="1115906" y="821520"/>
                  <a:pt x="1087120" y="75886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B7AD0BE0-8DDA-41D2-BD42-189BDB819251}"/>
              </a:ext>
            </a:extLst>
          </p:cNvPr>
          <p:cNvSpPr/>
          <p:nvPr/>
        </p:nvSpPr>
        <p:spPr>
          <a:xfrm>
            <a:off x="5211236" y="3220129"/>
            <a:ext cx="2400300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64830A4D-DEB9-4B0A-9C6C-1483593A7139}"/>
              </a:ext>
            </a:extLst>
          </p:cNvPr>
          <p:cNvSpPr/>
          <p:nvPr/>
        </p:nvSpPr>
        <p:spPr>
          <a:xfrm>
            <a:off x="8627536" y="3182029"/>
            <a:ext cx="2286000" cy="223520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82CE0C4D-E234-440C-96A4-09C6DC9F2614}"/>
              </a:ext>
            </a:extLst>
          </p:cNvPr>
          <p:cNvSpPr/>
          <p:nvPr/>
        </p:nvSpPr>
        <p:spPr>
          <a:xfrm>
            <a:off x="7601376" y="2540002"/>
            <a:ext cx="1118561" cy="833251"/>
          </a:xfrm>
          <a:custGeom>
            <a:avLst/>
            <a:gdLst>
              <a:gd name="connsiteX0" fmla="*/ 0 w 1118561"/>
              <a:gd name="connsiteY0" fmla="*/ 697907 h 833251"/>
              <a:gd name="connsiteX1" fmla="*/ 406400 w 1118561"/>
              <a:gd name="connsiteY1" fmla="*/ 98467 h 833251"/>
              <a:gd name="connsiteX2" fmla="*/ 680720 w 1118561"/>
              <a:gd name="connsiteY2" fmla="*/ 67987 h 833251"/>
              <a:gd name="connsiteX3" fmla="*/ 1076960 w 1118561"/>
              <a:gd name="connsiteY3" fmla="*/ 769027 h 833251"/>
              <a:gd name="connsiteX4" fmla="*/ 1087120 w 1118561"/>
              <a:gd name="connsiteY4" fmla="*/ 758867 h 83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61" h="833251">
                <a:moveTo>
                  <a:pt x="0" y="697907"/>
                </a:moveTo>
                <a:cubicBezTo>
                  <a:pt x="146473" y="450680"/>
                  <a:pt x="292947" y="203454"/>
                  <a:pt x="406400" y="98467"/>
                </a:cubicBezTo>
                <a:cubicBezTo>
                  <a:pt x="519853" y="-6520"/>
                  <a:pt x="568960" y="-43773"/>
                  <a:pt x="680720" y="67987"/>
                </a:cubicBezTo>
                <a:cubicBezTo>
                  <a:pt x="792480" y="179747"/>
                  <a:pt x="1009227" y="653880"/>
                  <a:pt x="1076960" y="769027"/>
                </a:cubicBezTo>
                <a:cubicBezTo>
                  <a:pt x="1144693" y="884174"/>
                  <a:pt x="1115906" y="821520"/>
                  <a:pt x="1087120" y="7588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A1DA19-F5B7-42E2-A65F-90ABBB2B096B}"/>
              </a:ext>
            </a:extLst>
          </p:cNvPr>
          <p:cNvCxnSpPr/>
          <p:nvPr/>
        </p:nvCxnSpPr>
        <p:spPr>
          <a:xfrm>
            <a:off x="3163996" y="5445762"/>
            <a:ext cx="8572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C8A35-A5E5-49FF-9298-275DB403FAA3}"/>
              </a:ext>
            </a:extLst>
          </p:cNvPr>
          <p:cNvCxnSpPr/>
          <p:nvPr/>
        </p:nvCxnSpPr>
        <p:spPr>
          <a:xfrm>
            <a:off x="6501556" y="2844802"/>
            <a:ext cx="0" cy="261112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8866C-ABDC-4413-AB92-8DAA0CAA7A3A}"/>
              </a:ext>
            </a:extLst>
          </p:cNvPr>
          <p:cNvSpPr txBox="1"/>
          <p:nvPr/>
        </p:nvSpPr>
        <p:spPr>
          <a:xfrm>
            <a:off x="6309384" y="581660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B1539-8BDE-4271-8090-D4A59C8DC098}"/>
              </a:ext>
            </a:extLst>
          </p:cNvPr>
          <p:cNvSpPr txBox="1"/>
          <p:nvPr/>
        </p:nvSpPr>
        <p:spPr>
          <a:xfrm>
            <a:off x="6143788" y="5064782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α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3C429-6E70-4208-8451-11D3A312021C}"/>
              </a:ext>
            </a:extLst>
          </p:cNvPr>
          <p:cNvSpPr txBox="1"/>
          <p:nvPr/>
        </p:nvSpPr>
        <p:spPr>
          <a:xfrm>
            <a:off x="7185312" y="45313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1979F-EDF3-48D0-A370-260CC827804F}"/>
              </a:ext>
            </a:extLst>
          </p:cNvPr>
          <p:cNvSpPr txBox="1"/>
          <p:nvPr/>
        </p:nvSpPr>
        <p:spPr>
          <a:xfrm>
            <a:off x="7865536" y="384558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</a:rPr>
              <a:t>1-</a:t>
            </a:r>
            <a:r>
              <a:rPr lang="el-GR" dirty="0">
                <a:latin typeface="Calibri"/>
              </a:rPr>
              <a:t>α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0229D-0F4E-46CC-B7A4-76DCA3E6DCF9}"/>
              </a:ext>
            </a:extLst>
          </p:cNvPr>
          <p:cNvSpPr txBox="1"/>
          <p:nvPr/>
        </p:nvSpPr>
        <p:spPr>
          <a:xfrm>
            <a:off x="5863263" y="391622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r>
              <a:rPr lang="el-GR" dirty="0"/>
              <a:t>β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D8BD2-685A-4E1C-876E-FF2C043A074A}"/>
              </a:ext>
            </a:extLst>
          </p:cNvPr>
          <p:cNvSpPr txBox="1"/>
          <p:nvPr/>
        </p:nvSpPr>
        <p:spPr>
          <a:xfrm>
            <a:off x="8226510" y="5824272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endParaRPr lang="th-TH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E32EF-12F0-42E0-AFDC-E404337AFEB2}"/>
              </a:ext>
            </a:extLst>
          </p:cNvPr>
          <p:cNvSpPr txBox="1"/>
          <p:nvPr/>
        </p:nvSpPr>
        <p:spPr>
          <a:xfrm>
            <a:off x="4073076" y="5796282"/>
            <a:ext cx="152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ปฏิเสธ </a:t>
            </a:r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6D8A71-48ED-40A6-BB0A-9211E35AB977}"/>
              </a:ext>
            </a:extLst>
          </p:cNvPr>
          <p:cNvCxnSpPr/>
          <p:nvPr/>
        </p:nvCxnSpPr>
        <p:spPr>
          <a:xfrm>
            <a:off x="5457202" y="6007072"/>
            <a:ext cx="8661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BF8948-9937-4FAB-B8AE-46879530720F}"/>
              </a:ext>
            </a:extLst>
          </p:cNvPr>
          <p:cNvCxnSpPr/>
          <p:nvPr/>
        </p:nvCxnSpPr>
        <p:spPr>
          <a:xfrm>
            <a:off x="3171202" y="6024882"/>
            <a:ext cx="95504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AAD8F-A5C3-4ACC-81F5-38D1F983562C}"/>
              </a:ext>
            </a:extLst>
          </p:cNvPr>
          <p:cNvCxnSpPr/>
          <p:nvPr/>
        </p:nvCxnSpPr>
        <p:spPr>
          <a:xfrm>
            <a:off x="6661080" y="6024882"/>
            <a:ext cx="137172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9325FC-5AB1-4FD3-B24B-1620B555532E}"/>
              </a:ext>
            </a:extLst>
          </p:cNvPr>
          <p:cNvCxnSpPr/>
          <p:nvPr/>
        </p:nvCxnSpPr>
        <p:spPr>
          <a:xfrm>
            <a:off x="9649638" y="6024882"/>
            <a:ext cx="1983740" cy="1781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9A3927-F06D-4F77-8080-08ACD84FDAB8}"/>
              </a:ext>
            </a:extLst>
          </p:cNvPr>
          <p:cNvSpPr txBox="1"/>
          <p:nvPr/>
        </p:nvSpPr>
        <p:spPr>
          <a:xfrm>
            <a:off x="7636936" y="2159002"/>
            <a:ext cx="1274708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th-TH" dirty="0"/>
              <a:t>เป็นจริง</a:t>
            </a:r>
            <a:endParaRPr lang="th-TH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49221-64DE-435F-B339-5B04E5C822F3}"/>
              </a:ext>
            </a:extLst>
          </p:cNvPr>
          <p:cNvSpPr txBox="1"/>
          <p:nvPr/>
        </p:nvSpPr>
        <p:spPr>
          <a:xfrm>
            <a:off x="6214008" y="2169182"/>
            <a:ext cx="134672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th-TH" dirty="0"/>
              <a:t>เป็นเท็จ</a:t>
            </a:r>
            <a:r>
              <a:rPr lang="en-US" baseline="-25000" dirty="0"/>
              <a:t>   </a:t>
            </a:r>
            <a:endParaRPr lang="th-TH" baseline="-25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5B3233-41C8-414B-B3BA-409F5C4935C3}"/>
              </a:ext>
            </a:extLst>
          </p:cNvPr>
          <p:cNvCxnSpPr/>
          <p:nvPr/>
        </p:nvCxnSpPr>
        <p:spPr>
          <a:xfrm>
            <a:off x="8164218" y="2565402"/>
            <a:ext cx="0" cy="289052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FF32D5-52EA-4ED0-8AA0-CA951538867C}"/>
              </a:ext>
            </a:extLst>
          </p:cNvPr>
          <p:cNvCxnSpPr/>
          <p:nvPr/>
        </p:nvCxnSpPr>
        <p:spPr>
          <a:xfrm>
            <a:off x="6831260" y="2616202"/>
            <a:ext cx="0" cy="2839720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579A4B-5D5A-4469-B873-3C32AA98EAEF}"/>
              </a:ext>
            </a:extLst>
          </p:cNvPr>
          <p:cNvSpPr txBox="1"/>
          <p:nvPr/>
        </p:nvSpPr>
        <p:spPr>
          <a:xfrm>
            <a:off x="6651912" y="5440139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θ</a:t>
            </a:r>
            <a:r>
              <a:rPr lang="en-US" baseline="-25000" dirty="0">
                <a:latin typeface="Calibri"/>
              </a:rPr>
              <a:t>A</a:t>
            </a:r>
            <a:endParaRPr lang="th-TH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6F5DCE-C9D1-4DCA-B864-ACF93782899B}"/>
              </a:ext>
            </a:extLst>
          </p:cNvPr>
          <p:cNvSpPr txBox="1"/>
          <p:nvPr/>
        </p:nvSpPr>
        <p:spPr>
          <a:xfrm>
            <a:off x="7977884" y="5445782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θ</a:t>
            </a:r>
            <a:r>
              <a:rPr lang="en-US" baseline="-25000" dirty="0">
                <a:latin typeface="Calibri"/>
              </a:rPr>
              <a:t>0</a:t>
            </a:r>
            <a:endParaRPr lang="th-TH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9F2C4-8442-44FF-9EE2-E1E2E4AF7DB4}"/>
              </a:ext>
            </a:extLst>
          </p:cNvPr>
          <p:cNvSpPr txBox="1"/>
          <p:nvPr/>
        </p:nvSpPr>
        <p:spPr>
          <a:xfrm>
            <a:off x="1933577" y="2865421"/>
            <a:ext cx="17363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>
                <a:latin typeface="Calibri"/>
              </a:rPr>
              <a:t>θ</a:t>
            </a:r>
            <a:r>
              <a:rPr lang="en-US" sz="3000" dirty="0">
                <a:latin typeface="Calibri"/>
              </a:rPr>
              <a:t> ≥ </a:t>
            </a:r>
            <a:r>
              <a:rPr lang="el-GR" sz="3000" dirty="0">
                <a:latin typeface="Calibri"/>
              </a:rPr>
              <a:t>θ</a:t>
            </a:r>
            <a:r>
              <a:rPr lang="en-US" sz="3000" baseline="-25000" dirty="0">
                <a:latin typeface="Calibri"/>
              </a:rPr>
              <a:t>0</a:t>
            </a:r>
          </a:p>
          <a:p>
            <a:r>
              <a:rPr lang="en-US" sz="3000" dirty="0">
                <a:latin typeface="Calibri"/>
              </a:rPr>
              <a:t>H</a:t>
            </a:r>
            <a:r>
              <a:rPr lang="en-US" sz="3000" baseline="-25000" dirty="0">
                <a:latin typeface="Calibri"/>
              </a:rPr>
              <a:t>1</a:t>
            </a:r>
            <a:r>
              <a:rPr lang="en-US" sz="3000" dirty="0">
                <a:latin typeface="Calibri"/>
              </a:rPr>
              <a:t> : </a:t>
            </a:r>
            <a:r>
              <a:rPr lang="el-GR" sz="3000" dirty="0"/>
              <a:t>θ</a:t>
            </a:r>
            <a:r>
              <a:rPr lang="en-US" sz="3000" dirty="0"/>
              <a:t> &lt; </a:t>
            </a:r>
            <a:r>
              <a:rPr lang="el-GR" sz="3000" dirty="0"/>
              <a:t>θ</a:t>
            </a:r>
            <a:r>
              <a:rPr lang="en-US" sz="3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2160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3DD6-F8D3-4EC9-9FCD-D4FB8878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ความผิดพลาดในการทดสอบสมมติฐาน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CCD5-00EF-48AC-A60E-440BD7E6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000" dirty="0"/>
              <a:t>ความผิดพลาดในการทดสอบ </a:t>
            </a:r>
            <a:r>
              <a:rPr lang="en-US" sz="3000" dirty="0"/>
              <a:t>(Right-tail)</a:t>
            </a:r>
            <a:endParaRPr lang="th-TH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1B220-20D4-421D-ACED-EE236B55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629C-3EC3-4F4B-BD53-0FE7180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33</a:t>
            </a:fld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3F59E1E6-72DD-4FBD-8E27-89ED21A2A109}"/>
              </a:ext>
            </a:extLst>
          </p:cNvPr>
          <p:cNvSpPr/>
          <p:nvPr/>
        </p:nvSpPr>
        <p:spPr>
          <a:xfrm>
            <a:off x="4252883" y="3142037"/>
            <a:ext cx="2400300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E6F5851D-FEBD-48A2-8BD7-93240951EFBC}"/>
              </a:ext>
            </a:extLst>
          </p:cNvPr>
          <p:cNvSpPr/>
          <p:nvPr/>
        </p:nvSpPr>
        <p:spPr>
          <a:xfrm>
            <a:off x="7669183" y="3103937"/>
            <a:ext cx="2286000" cy="223520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E3A19FF7-4F73-4CB1-B02F-204616EBDA36}"/>
              </a:ext>
            </a:extLst>
          </p:cNvPr>
          <p:cNvSpPr/>
          <p:nvPr/>
        </p:nvSpPr>
        <p:spPr>
          <a:xfrm>
            <a:off x="6643023" y="2461910"/>
            <a:ext cx="1118561" cy="833251"/>
          </a:xfrm>
          <a:custGeom>
            <a:avLst/>
            <a:gdLst>
              <a:gd name="connsiteX0" fmla="*/ 0 w 1118561"/>
              <a:gd name="connsiteY0" fmla="*/ 697907 h 833251"/>
              <a:gd name="connsiteX1" fmla="*/ 406400 w 1118561"/>
              <a:gd name="connsiteY1" fmla="*/ 98467 h 833251"/>
              <a:gd name="connsiteX2" fmla="*/ 680720 w 1118561"/>
              <a:gd name="connsiteY2" fmla="*/ 67987 h 833251"/>
              <a:gd name="connsiteX3" fmla="*/ 1076960 w 1118561"/>
              <a:gd name="connsiteY3" fmla="*/ 769027 h 833251"/>
              <a:gd name="connsiteX4" fmla="*/ 1087120 w 1118561"/>
              <a:gd name="connsiteY4" fmla="*/ 758867 h 83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61" h="833251">
                <a:moveTo>
                  <a:pt x="0" y="697907"/>
                </a:moveTo>
                <a:cubicBezTo>
                  <a:pt x="146473" y="450680"/>
                  <a:pt x="292947" y="203454"/>
                  <a:pt x="406400" y="98467"/>
                </a:cubicBezTo>
                <a:cubicBezTo>
                  <a:pt x="519853" y="-6520"/>
                  <a:pt x="568960" y="-43773"/>
                  <a:pt x="680720" y="67987"/>
                </a:cubicBezTo>
                <a:cubicBezTo>
                  <a:pt x="792480" y="179747"/>
                  <a:pt x="1009227" y="653880"/>
                  <a:pt x="1076960" y="769027"/>
                </a:cubicBezTo>
                <a:cubicBezTo>
                  <a:pt x="1144693" y="884174"/>
                  <a:pt x="1115906" y="821520"/>
                  <a:pt x="1087120" y="7588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494F2A1-4EDE-40D6-BD08-6A89FA0F4465}"/>
              </a:ext>
            </a:extLst>
          </p:cNvPr>
          <p:cNvSpPr/>
          <p:nvPr/>
        </p:nvSpPr>
        <p:spPr>
          <a:xfrm>
            <a:off x="5538123" y="3126797"/>
            <a:ext cx="2400300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228050C4-F686-426B-99CC-AD011C3BEC54}"/>
              </a:ext>
            </a:extLst>
          </p:cNvPr>
          <p:cNvSpPr/>
          <p:nvPr/>
        </p:nvSpPr>
        <p:spPr>
          <a:xfrm>
            <a:off x="8926483" y="3088697"/>
            <a:ext cx="2286000" cy="223520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ln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AE765660-FC04-429B-9EE4-22C2DE44F8B0}"/>
              </a:ext>
            </a:extLst>
          </p:cNvPr>
          <p:cNvSpPr/>
          <p:nvPr/>
        </p:nvSpPr>
        <p:spPr>
          <a:xfrm>
            <a:off x="7910483" y="2446670"/>
            <a:ext cx="1118561" cy="833251"/>
          </a:xfrm>
          <a:custGeom>
            <a:avLst/>
            <a:gdLst>
              <a:gd name="connsiteX0" fmla="*/ 0 w 1118561"/>
              <a:gd name="connsiteY0" fmla="*/ 697907 h 833251"/>
              <a:gd name="connsiteX1" fmla="*/ 406400 w 1118561"/>
              <a:gd name="connsiteY1" fmla="*/ 98467 h 833251"/>
              <a:gd name="connsiteX2" fmla="*/ 680720 w 1118561"/>
              <a:gd name="connsiteY2" fmla="*/ 67987 h 833251"/>
              <a:gd name="connsiteX3" fmla="*/ 1076960 w 1118561"/>
              <a:gd name="connsiteY3" fmla="*/ 769027 h 833251"/>
              <a:gd name="connsiteX4" fmla="*/ 1087120 w 1118561"/>
              <a:gd name="connsiteY4" fmla="*/ 758867 h 83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61" h="833251">
                <a:moveTo>
                  <a:pt x="0" y="697907"/>
                </a:moveTo>
                <a:cubicBezTo>
                  <a:pt x="146473" y="450680"/>
                  <a:pt x="292947" y="203454"/>
                  <a:pt x="406400" y="98467"/>
                </a:cubicBezTo>
                <a:cubicBezTo>
                  <a:pt x="519853" y="-6520"/>
                  <a:pt x="568960" y="-43773"/>
                  <a:pt x="680720" y="67987"/>
                </a:cubicBezTo>
                <a:cubicBezTo>
                  <a:pt x="792480" y="179747"/>
                  <a:pt x="1009227" y="653880"/>
                  <a:pt x="1076960" y="769027"/>
                </a:cubicBezTo>
                <a:cubicBezTo>
                  <a:pt x="1144693" y="884174"/>
                  <a:pt x="1115906" y="821520"/>
                  <a:pt x="1087120" y="75886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92E16E-5F4C-4684-B011-9504A91A1A5A}"/>
              </a:ext>
            </a:extLst>
          </p:cNvPr>
          <p:cNvCxnSpPr/>
          <p:nvPr/>
        </p:nvCxnSpPr>
        <p:spPr>
          <a:xfrm>
            <a:off x="3208943" y="5362590"/>
            <a:ext cx="8572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5ECB76-1A6F-4A21-BDE6-C7D40A477D63}"/>
              </a:ext>
            </a:extLst>
          </p:cNvPr>
          <p:cNvCxnSpPr/>
          <p:nvPr/>
        </p:nvCxnSpPr>
        <p:spPr>
          <a:xfrm>
            <a:off x="8738771" y="2751470"/>
            <a:ext cx="23813" cy="26111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EC8319-16FE-4A5D-8A1D-72901D6D11CD}"/>
              </a:ext>
            </a:extLst>
          </p:cNvPr>
          <p:cNvSpPr txBox="1"/>
          <p:nvPr/>
        </p:nvSpPr>
        <p:spPr>
          <a:xfrm>
            <a:off x="8596283" y="5733450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E92FF-69D6-4894-BF74-82C6D063D940}"/>
              </a:ext>
            </a:extLst>
          </p:cNvPr>
          <p:cNvSpPr txBox="1"/>
          <p:nvPr/>
        </p:nvSpPr>
        <p:spPr>
          <a:xfrm>
            <a:off x="8672483" y="496637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α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61A50-8074-4E6F-9E33-5131D5AFF25C}"/>
              </a:ext>
            </a:extLst>
          </p:cNvPr>
          <p:cNvSpPr txBox="1"/>
          <p:nvPr/>
        </p:nvSpPr>
        <p:spPr>
          <a:xfrm>
            <a:off x="7687459" y="450407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956005-3CDF-4A50-B110-7179A06A5E21}"/>
              </a:ext>
            </a:extLst>
          </p:cNvPr>
          <p:cNvSpPr txBox="1"/>
          <p:nvPr/>
        </p:nvSpPr>
        <p:spPr>
          <a:xfrm>
            <a:off x="6847886" y="3523650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</a:rPr>
              <a:t>1-</a:t>
            </a:r>
            <a:r>
              <a:rPr lang="el-GR" dirty="0">
                <a:latin typeface="Calibri"/>
              </a:rPr>
              <a:t>α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1155F-9841-4BEA-8622-9AA807BD5D15}"/>
              </a:ext>
            </a:extLst>
          </p:cNvPr>
          <p:cNvSpPr txBox="1"/>
          <p:nvPr/>
        </p:nvSpPr>
        <p:spPr>
          <a:xfrm>
            <a:off x="8748683" y="412307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r>
              <a:rPr lang="el-GR" dirty="0"/>
              <a:t>β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63D28-BC41-4E10-80E3-858FEC46EF8A}"/>
              </a:ext>
            </a:extLst>
          </p:cNvPr>
          <p:cNvSpPr txBox="1"/>
          <p:nvPr/>
        </p:nvSpPr>
        <p:spPr>
          <a:xfrm>
            <a:off x="6376718" y="5723270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endParaRPr lang="th-TH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99D1D-F771-4478-A1AE-B9577656F6EC}"/>
              </a:ext>
            </a:extLst>
          </p:cNvPr>
          <p:cNvSpPr txBox="1"/>
          <p:nvPr/>
        </p:nvSpPr>
        <p:spPr>
          <a:xfrm>
            <a:off x="9968710" y="5723270"/>
            <a:ext cx="152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ปฏิเสธ </a:t>
            </a:r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BB22A8-3959-400B-AABB-F283CB87D4A6}"/>
              </a:ext>
            </a:extLst>
          </p:cNvPr>
          <p:cNvCxnSpPr/>
          <p:nvPr/>
        </p:nvCxnSpPr>
        <p:spPr>
          <a:xfrm>
            <a:off x="11263283" y="5934060"/>
            <a:ext cx="61976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B7ACC-0106-4471-98C6-1A6A8A16C097}"/>
              </a:ext>
            </a:extLst>
          </p:cNvPr>
          <p:cNvCxnSpPr/>
          <p:nvPr/>
        </p:nvCxnSpPr>
        <p:spPr>
          <a:xfrm>
            <a:off x="9012843" y="5951870"/>
            <a:ext cx="95504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ADE0AE-8592-4C18-8E09-E7C89C9C7CA1}"/>
              </a:ext>
            </a:extLst>
          </p:cNvPr>
          <p:cNvCxnSpPr/>
          <p:nvPr/>
        </p:nvCxnSpPr>
        <p:spPr>
          <a:xfrm>
            <a:off x="3483263" y="5934060"/>
            <a:ext cx="279087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456BE5-CD01-43AC-9970-6C8C6CE04530}"/>
              </a:ext>
            </a:extLst>
          </p:cNvPr>
          <p:cNvCxnSpPr/>
          <p:nvPr/>
        </p:nvCxnSpPr>
        <p:spPr>
          <a:xfrm>
            <a:off x="7548022" y="5951870"/>
            <a:ext cx="1058669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5B64E3-233B-433E-A21F-2C79F8CB1C8C}"/>
              </a:ext>
            </a:extLst>
          </p:cNvPr>
          <p:cNvSpPr txBox="1"/>
          <p:nvPr/>
        </p:nvSpPr>
        <p:spPr>
          <a:xfrm>
            <a:off x="6570167" y="2075850"/>
            <a:ext cx="1305004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th-TH" dirty="0"/>
              <a:t>เป็นจริง</a:t>
            </a:r>
            <a:r>
              <a:rPr lang="en-US" baseline="-25000" dirty="0"/>
              <a:t>   </a:t>
            </a:r>
            <a:endParaRPr lang="th-TH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6227A-A3F1-46C1-9A2B-E98D85CDDABB}"/>
              </a:ext>
            </a:extLst>
          </p:cNvPr>
          <p:cNvSpPr txBox="1"/>
          <p:nvPr/>
        </p:nvSpPr>
        <p:spPr>
          <a:xfrm>
            <a:off x="7978217" y="2075850"/>
            <a:ext cx="149912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th-TH" dirty="0"/>
              <a:t>เป็นเท็จ</a:t>
            </a:r>
            <a:r>
              <a:rPr lang="en-US" baseline="-25000" dirty="0"/>
              <a:t>   </a:t>
            </a:r>
            <a:endParaRPr lang="th-TH" baseline="-25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69F1BC-40FD-47FA-8DAA-41CBED1E592A}"/>
              </a:ext>
            </a:extLst>
          </p:cNvPr>
          <p:cNvCxnSpPr/>
          <p:nvPr/>
        </p:nvCxnSpPr>
        <p:spPr>
          <a:xfrm>
            <a:off x="8469283" y="2472070"/>
            <a:ext cx="0" cy="2890520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727B32-B510-451C-93FB-5EC3F8F2C9AF}"/>
              </a:ext>
            </a:extLst>
          </p:cNvPr>
          <p:cNvCxnSpPr/>
          <p:nvPr/>
        </p:nvCxnSpPr>
        <p:spPr>
          <a:xfrm>
            <a:off x="7202302" y="2472070"/>
            <a:ext cx="0" cy="289052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E69414-E908-4923-8A70-460609534F11}"/>
              </a:ext>
            </a:extLst>
          </p:cNvPr>
          <p:cNvSpPr txBox="1"/>
          <p:nvPr/>
        </p:nvSpPr>
        <p:spPr>
          <a:xfrm>
            <a:off x="8311601" y="5352450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θ</a:t>
            </a:r>
            <a:r>
              <a:rPr lang="en-US" baseline="-25000" dirty="0">
                <a:latin typeface="Calibri"/>
              </a:rPr>
              <a:t>A</a:t>
            </a:r>
            <a:endParaRPr lang="th-TH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5C912-FE28-4DEF-98E5-5D8D14C484E3}"/>
              </a:ext>
            </a:extLst>
          </p:cNvPr>
          <p:cNvSpPr txBox="1"/>
          <p:nvPr/>
        </p:nvSpPr>
        <p:spPr>
          <a:xfrm>
            <a:off x="7032231" y="535245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θ</a:t>
            </a:r>
            <a:r>
              <a:rPr lang="en-US" baseline="-25000" dirty="0">
                <a:latin typeface="Calibri"/>
              </a:rPr>
              <a:t>0</a:t>
            </a:r>
            <a:endParaRPr lang="th-TH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39F658-915E-460C-8A48-4EBEC0C3E00A}"/>
              </a:ext>
            </a:extLst>
          </p:cNvPr>
          <p:cNvSpPr txBox="1"/>
          <p:nvPr/>
        </p:nvSpPr>
        <p:spPr>
          <a:xfrm>
            <a:off x="2068209" y="2921168"/>
            <a:ext cx="17363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>
                <a:latin typeface="Calibri"/>
              </a:rPr>
              <a:t>θ</a:t>
            </a:r>
            <a:r>
              <a:rPr lang="en-US" sz="3000" dirty="0">
                <a:latin typeface="Calibri"/>
              </a:rPr>
              <a:t> ≤ </a:t>
            </a:r>
            <a:r>
              <a:rPr lang="el-GR" sz="3000" dirty="0">
                <a:latin typeface="Calibri"/>
              </a:rPr>
              <a:t>θ</a:t>
            </a:r>
            <a:r>
              <a:rPr lang="en-US" sz="3000" baseline="-25000" dirty="0">
                <a:latin typeface="Calibri"/>
              </a:rPr>
              <a:t>0</a:t>
            </a:r>
          </a:p>
          <a:p>
            <a:r>
              <a:rPr lang="en-US" sz="3000" dirty="0">
                <a:latin typeface="Calibri"/>
              </a:rPr>
              <a:t>H</a:t>
            </a:r>
            <a:r>
              <a:rPr lang="en-US" sz="3000" baseline="-25000" dirty="0">
                <a:latin typeface="Calibri"/>
              </a:rPr>
              <a:t>1</a:t>
            </a:r>
            <a:r>
              <a:rPr lang="en-US" sz="3000" dirty="0">
                <a:latin typeface="Calibri"/>
              </a:rPr>
              <a:t> : </a:t>
            </a:r>
            <a:r>
              <a:rPr lang="el-GR" sz="3000" dirty="0"/>
              <a:t>θ</a:t>
            </a:r>
            <a:r>
              <a:rPr lang="en-US" sz="3000" dirty="0"/>
              <a:t> &gt; </a:t>
            </a:r>
            <a:r>
              <a:rPr lang="el-GR" sz="3000" dirty="0"/>
              <a:t>θ</a:t>
            </a:r>
            <a:r>
              <a:rPr lang="en-US" sz="3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05546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6BA7-EAC3-4DE2-B667-8E0B1317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ความผิดพลาดในการทดสอบสมมติฐาน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B75-73CF-4981-9E29-80FD119C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000" dirty="0"/>
              <a:t>ความผิดพลาดในการทดสอบ </a:t>
            </a:r>
            <a:r>
              <a:rPr lang="en-US" sz="3000" dirty="0"/>
              <a:t>(Two-tail)</a:t>
            </a:r>
            <a:endParaRPr lang="th-TH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B0452-98E3-4CC3-A2DE-CF5AA30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A311E-D552-4169-BE4C-484D4036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34</a:t>
            </a:fld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531D0D9-2ED5-4454-B96C-B7AB3D25A05D}"/>
              </a:ext>
            </a:extLst>
          </p:cNvPr>
          <p:cNvSpPr/>
          <p:nvPr/>
        </p:nvSpPr>
        <p:spPr>
          <a:xfrm>
            <a:off x="3994958" y="3199047"/>
            <a:ext cx="2400300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231838E6-73E1-46AD-9B03-EA02EE50242C}"/>
              </a:ext>
            </a:extLst>
          </p:cNvPr>
          <p:cNvSpPr/>
          <p:nvPr/>
        </p:nvSpPr>
        <p:spPr>
          <a:xfrm>
            <a:off x="7423958" y="3199047"/>
            <a:ext cx="2628900" cy="217170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ln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C6D13473-35C1-43E5-9E70-FA01B331E7F4}"/>
              </a:ext>
            </a:extLst>
          </p:cNvPr>
          <p:cNvSpPr/>
          <p:nvPr/>
        </p:nvSpPr>
        <p:spPr>
          <a:xfrm>
            <a:off x="6381597" y="2518920"/>
            <a:ext cx="1118561" cy="833251"/>
          </a:xfrm>
          <a:custGeom>
            <a:avLst/>
            <a:gdLst>
              <a:gd name="connsiteX0" fmla="*/ 0 w 1118561"/>
              <a:gd name="connsiteY0" fmla="*/ 697907 h 833251"/>
              <a:gd name="connsiteX1" fmla="*/ 406400 w 1118561"/>
              <a:gd name="connsiteY1" fmla="*/ 98467 h 833251"/>
              <a:gd name="connsiteX2" fmla="*/ 680720 w 1118561"/>
              <a:gd name="connsiteY2" fmla="*/ 67987 h 833251"/>
              <a:gd name="connsiteX3" fmla="*/ 1076960 w 1118561"/>
              <a:gd name="connsiteY3" fmla="*/ 769027 h 833251"/>
              <a:gd name="connsiteX4" fmla="*/ 1087120 w 1118561"/>
              <a:gd name="connsiteY4" fmla="*/ 758867 h 83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61" h="833251">
                <a:moveTo>
                  <a:pt x="0" y="697907"/>
                </a:moveTo>
                <a:cubicBezTo>
                  <a:pt x="146473" y="450680"/>
                  <a:pt x="292947" y="203454"/>
                  <a:pt x="406400" y="98467"/>
                </a:cubicBezTo>
                <a:cubicBezTo>
                  <a:pt x="519853" y="-6520"/>
                  <a:pt x="568960" y="-43773"/>
                  <a:pt x="680720" y="67987"/>
                </a:cubicBezTo>
                <a:cubicBezTo>
                  <a:pt x="792480" y="179747"/>
                  <a:pt x="1009227" y="653880"/>
                  <a:pt x="1076960" y="769027"/>
                </a:cubicBezTo>
                <a:cubicBezTo>
                  <a:pt x="1144693" y="884174"/>
                  <a:pt x="1115906" y="821520"/>
                  <a:pt x="1087120" y="75886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B949F377-06CB-4327-8117-BE45B27F8030}"/>
              </a:ext>
            </a:extLst>
          </p:cNvPr>
          <p:cNvSpPr/>
          <p:nvPr/>
        </p:nvSpPr>
        <p:spPr>
          <a:xfrm>
            <a:off x="5341158" y="3183807"/>
            <a:ext cx="2400300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6BA84C7C-A4C6-4F14-8D2E-B2AADDF613BC}"/>
              </a:ext>
            </a:extLst>
          </p:cNvPr>
          <p:cNvSpPr/>
          <p:nvPr/>
        </p:nvSpPr>
        <p:spPr>
          <a:xfrm>
            <a:off x="8757458" y="3145707"/>
            <a:ext cx="2286000" cy="223520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F3DEEB0C-BA73-43BB-8263-01E1FAAA4747}"/>
              </a:ext>
            </a:extLst>
          </p:cNvPr>
          <p:cNvSpPr/>
          <p:nvPr/>
        </p:nvSpPr>
        <p:spPr>
          <a:xfrm>
            <a:off x="7731298" y="2503680"/>
            <a:ext cx="1118561" cy="833251"/>
          </a:xfrm>
          <a:custGeom>
            <a:avLst/>
            <a:gdLst>
              <a:gd name="connsiteX0" fmla="*/ 0 w 1118561"/>
              <a:gd name="connsiteY0" fmla="*/ 697907 h 833251"/>
              <a:gd name="connsiteX1" fmla="*/ 406400 w 1118561"/>
              <a:gd name="connsiteY1" fmla="*/ 98467 h 833251"/>
              <a:gd name="connsiteX2" fmla="*/ 680720 w 1118561"/>
              <a:gd name="connsiteY2" fmla="*/ 67987 h 833251"/>
              <a:gd name="connsiteX3" fmla="*/ 1076960 w 1118561"/>
              <a:gd name="connsiteY3" fmla="*/ 769027 h 833251"/>
              <a:gd name="connsiteX4" fmla="*/ 1087120 w 1118561"/>
              <a:gd name="connsiteY4" fmla="*/ 758867 h 83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61" h="833251">
                <a:moveTo>
                  <a:pt x="0" y="697907"/>
                </a:moveTo>
                <a:cubicBezTo>
                  <a:pt x="146473" y="450680"/>
                  <a:pt x="292947" y="203454"/>
                  <a:pt x="406400" y="98467"/>
                </a:cubicBezTo>
                <a:cubicBezTo>
                  <a:pt x="519853" y="-6520"/>
                  <a:pt x="568960" y="-43773"/>
                  <a:pt x="680720" y="67987"/>
                </a:cubicBezTo>
                <a:cubicBezTo>
                  <a:pt x="792480" y="179747"/>
                  <a:pt x="1009227" y="653880"/>
                  <a:pt x="1076960" y="769027"/>
                </a:cubicBezTo>
                <a:cubicBezTo>
                  <a:pt x="1144693" y="884174"/>
                  <a:pt x="1115906" y="821520"/>
                  <a:pt x="1087120" y="7588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EE402-CA3F-4A0E-AE4E-60D8758CCB3E}"/>
              </a:ext>
            </a:extLst>
          </p:cNvPr>
          <p:cNvCxnSpPr/>
          <p:nvPr/>
        </p:nvCxnSpPr>
        <p:spPr>
          <a:xfrm>
            <a:off x="3293918" y="5419600"/>
            <a:ext cx="8572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3D5576-4835-4BD7-BA2E-B96CAAA59C6D}"/>
              </a:ext>
            </a:extLst>
          </p:cNvPr>
          <p:cNvCxnSpPr/>
          <p:nvPr/>
        </p:nvCxnSpPr>
        <p:spPr>
          <a:xfrm>
            <a:off x="6631478" y="2808480"/>
            <a:ext cx="0" cy="261112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36736A-E6DC-400E-86FB-1E5B6D183880}"/>
              </a:ext>
            </a:extLst>
          </p:cNvPr>
          <p:cNvSpPr txBox="1"/>
          <p:nvPr/>
        </p:nvSpPr>
        <p:spPr>
          <a:xfrm>
            <a:off x="6515506" y="570408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endParaRPr lang="th-TH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9D9D7-B944-4240-A0EE-23B7CF04BC9C}"/>
              </a:ext>
            </a:extLst>
          </p:cNvPr>
          <p:cNvSpPr txBox="1"/>
          <p:nvPr/>
        </p:nvSpPr>
        <p:spPr>
          <a:xfrm>
            <a:off x="6090458" y="5131250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Calibri"/>
              </a:rPr>
              <a:t>α</a:t>
            </a:r>
            <a:r>
              <a:rPr lang="en-US" sz="2000" dirty="0">
                <a:latin typeface="Calibri"/>
              </a:rPr>
              <a:t>/2</a:t>
            </a:r>
            <a:endParaRPr lang="th-TH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7158C-37DC-4F1B-A311-024732D63D1C}"/>
              </a:ext>
            </a:extLst>
          </p:cNvPr>
          <p:cNvSpPr txBox="1"/>
          <p:nvPr/>
        </p:nvSpPr>
        <p:spPr>
          <a:xfrm>
            <a:off x="7391434" y="449506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CE860A-0C32-46AB-B487-29D9220D1F16}"/>
              </a:ext>
            </a:extLst>
          </p:cNvPr>
          <p:cNvSpPr txBox="1"/>
          <p:nvPr/>
        </p:nvSpPr>
        <p:spPr>
          <a:xfrm>
            <a:off x="7995458" y="3809260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</a:rPr>
              <a:t>1-</a:t>
            </a:r>
            <a:r>
              <a:rPr lang="el-GR" dirty="0">
                <a:latin typeface="Calibri"/>
              </a:rPr>
              <a:t>α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9BDA9-90F8-4BD5-BADA-EE9C0F8D2E2F}"/>
              </a:ext>
            </a:extLst>
          </p:cNvPr>
          <p:cNvSpPr txBox="1"/>
          <p:nvPr/>
        </p:nvSpPr>
        <p:spPr>
          <a:xfrm>
            <a:off x="7385858" y="5714260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endParaRPr lang="th-TH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48BB1-A3AB-4873-AD53-7ACA29EA8533}"/>
              </a:ext>
            </a:extLst>
          </p:cNvPr>
          <p:cNvSpPr txBox="1"/>
          <p:nvPr/>
        </p:nvSpPr>
        <p:spPr>
          <a:xfrm>
            <a:off x="4202998" y="5759960"/>
            <a:ext cx="152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ปฏิเสธ </a:t>
            </a:r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2F105F-E6E0-446E-ADF8-E76437C2A42C}"/>
              </a:ext>
            </a:extLst>
          </p:cNvPr>
          <p:cNvCxnSpPr/>
          <p:nvPr/>
        </p:nvCxnSpPr>
        <p:spPr>
          <a:xfrm>
            <a:off x="5587124" y="5970750"/>
            <a:ext cx="8661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687477-7856-4C6A-9A32-618344788CA9}"/>
              </a:ext>
            </a:extLst>
          </p:cNvPr>
          <p:cNvCxnSpPr/>
          <p:nvPr/>
        </p:nvCxnSpPr>
        <p:spPr>
          <a:xfrm>
            <a:off x="3301124" y="5988560"/>
            <a:ext cx="95504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EB8E75-7C70-4502-B5C6-8B93AC60BAF7}"/>
              </a:ext>
            </a:extLst>
          </p:cNvPr>
          <p:cNvCxnSpPr>
            <a:endCxn id="18" idx="1"/>
          </p:cNvCxnSpPr>
          <p:nvPr/>
        </p:nvCxnSpPr>
        <p:spPr>
          <a:xfrm flipV="1">
            <a:off x="6791002" y="5975870"/>
            <a:ext cx="594856" cy="1269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15DEB-BCE3-4A75-8F45-8313D0B1494C}"/>
              </a:ext>
            </a:extLst>
          </p:cNvPr>
          <p:cNvCxnSpPr/>
          <p:nvPr/>
        </p:nvCxnSpPr>
        <p:spPr>
          <a:xfrm flipV="1">
            <a:off x="8678718" y="5982215"/>
            <a:ext cx="764540" cy="634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FAFE45-F79B-4E82-B04F-672A83526EB2}"/>
              </a:ext>
            </a:extLst>
          </p:cNvPr>
          <p:cNvSpPr txBox="1"/>
          <p:nvPr/>
        </p:nvSpPr>
        <p:spPr>
          <a:xfrm>
            <a:off x="7766858" y="2122680"/>
            <a:ext cx="1274708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th-TH" dirty="0"/>
              <a:t>เป็นจริง</a:t>
            </a:r>
            <a:endParaRPr lang="th-TH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FF31E-BF8A-49B9-ABB0-4A2F9F8446F8}"/>
              </a:ext>
            </a:extLst>
          </p:cNvPr>
          <p:cNvSpPr txBox="1"/>
          <p:nvPr/>
        </p:nvSpPr>
        <p:spPr>
          <a:xfrm>
            <a:off x="6343930" y="2132860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th-TH" dirty="0"/>
              <a:t>เป็นเท็จ</a:t>
            </a:r>
            <a:r>
              <a:rPr lang="en-US" baseline="-25000" dirty="0"/>
              <a:t>   </a:t>
            </a:r>
            <a:endParaRPr lang="th-TH" baseline="-25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F7C93B-1A6F-4A2B-80D3-C21AA4A90659}"/>
              </a:ext>
            </a:extLst>
          </p:cNvPr>
          <p:cNvCxnSpPr/>
          <p:nvPr/>
        </p:nvCxnSpPr>
        <p:spPr>
          <a:xfrm>
            <a:off x="8294140" y="2529080"/>
            <a:ext cx="0" cy="289052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3D18EA-A68F-4717-9E8D-CFA85EC868E1}"/>
              </a:ext>
            </a:extLst>
          </p:cNvPr>
          <p:cNvCxnSpPr/>
          <p:nvPr/>
        </p:nvCxnSpPr>
        <p:spPr>
          <a:xfrm>
            <a:off x="6961182" y="2579880"/>
            <a:ext cx="0" cy="2839720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127795-775E-460E-994F-FE6F9873391D}"/>
              </a:ext>
            </a:extLst>
          </p:cNvPr>
          <p:cNvSpPr txBox="1"/>
          <p:nvPr/>
        </p:nvSpPr>
        <p:spPr>
          <a:xfrm>
            <a:off x="6781834" y="5403817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θ</a:t>
            </a:r>
            <a:r>
              <a:rPr lang="en-US" baseline="-25000" dirty="0">
                <a:latin typeface="Calibri"/>
              </a:rPr>
              <a:t>A</a:t>
            </a:r>
            <a:endParaRPr lang="th-TH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59D22-F1C5-4653-80BC-0B42916EB2C6}"/>
              </a:ext>
            </a:extLst>
          </p:cNvPr>
          <p:cNvSpPr txBox="1"/>
          <p:nvPr/>
        </p:nvSpPr>
        <p:spPr>
          <a:xfrm>
            <a:off x="8107806" y="533326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θ</a:t>
            </a:r>
            <a:r>
              <a:rPr lang="en-US" baseline="-25000" dirty="0">
                <a:latin typeface="Calibri"/>
              </a:rPr>
              <a:t>0</a:t>
            </a:r>
            <a:endParaRPr lang="th-TH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2CD48-EA5B-4C62-AB0A-BA414B9579F0}"/>
              </a:ext>
            </a:extLst>
          </p:cNvPr>
          <p:cNvSpPr txBox="1"/>
          <p:nvPr/>
        </p:nvSpPr>
        <p:spPr>
          <a:xfrm>
            <a:off x="2078856" y="2769706"/>
            <a:ext cx="182293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>
                <a:latin typeface="Calibri"/>
              </a:rPr>
              <a:t>θ</a:t>
            </a:r>
            <a:r>
              <a:rPr lang="en-US" sz="3000" dirty="0">
                <a:latin typeface="Calibri"/>
              </a:rPr>
              <a:t> = </a:t>
            </a:r>
            <a:r>
              <a:rPr lang="el-GR" sz="3000" dirty="0">
                <a:latin typeface="Calibri"/>
              </a:rPr>
              <a:t>θ</a:t>
            </a:r>
            <a:r>
              <a:rPr lang="en-US" sz="3000" baseline="-25000" dirty="0">
                <a:latin typeface="Calibri"/>
              </a:rPr>
              <a:t>0</a:t>
            </a:r>
          </a:p>
          <a:p>
            <a:r>
              <a:rPr lang="en-US" sz="3000" dirty="0">
                <a:latin typeface="Calibri"/>
              </a:rPr>
              <a:t>H</a:t>
            </a:r>
            <a:r>
              <a:rPr lang="en-US" sz="3000" baseline="-25000" dirty="0">
                <a:latin typeface="Calibri"/>
              </a:rPr>
              <a:t>1</a:t>
            </a:r>
            <a:r>
              <a:rPr lang="en-US" sz="3000" dirty="0">
                <a:latin typeface="Calibri"/>
              </a:rPr>
              <a:t> : </a:t>
            </a:r>
            <a:r>
              <a:rPr lang="el-GR" sz="3000" dirty="0"/>
              <a:t>θ</a:t>
            </a:r>
            <a:r>
              <a:rPr lang="en-US" sz="3000" dirty="0"/>
              <a:t> </a:t>
            </a:r>
            <a:r>
              <a:rPr lang="en-US" sz="3000" dirty="0">
                <a:latin typeface="Calibri"/>
              </a:rPr>
              <a:t>≠</a:t>
            </a:r>
            <a:r>
              <a:rPr lang="en-US" sz="3000" dirty="0"/>
              <a:t> </a:t>
            </a:r>
            <a:r>
              <a:rPr lang="el-GR" sz="3000" dirty="0"/>
              <a:t>θ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</a:p>
          <a:p>
            <a:r>
              <a:rPr lang="en-US" sz="3000" dirty="0"/>
              <a:t>(</a:t>
            </a:r>
            <a:r>
              <a:rPr lang="el-GR" sz="3000" dirty="0"/>
              <a:t>θ</a:t>
            </a:r>
            <a:r>
              <a:rPr lang="en-US" sz="3000" baseline="-25000" dirty="0"/>
              <a:t>A </a:t>
            </a:r>
            <a:r>
              <a:rPr lang="en-US" sz="3000" dirty="0"/>
              <a:t>&lt; </a:t>
            </a:r>
            <a:r>
              <a:rPr lang="el-GR" sz="3000" dirty="0"/>
              <a:t>θ</a:t>
            </a:r>
            <a:r>
              <a:rPr lang="en-US" sz="3000" baseline="-25000" dirty="0"/>
              <a:t>0</a:t>
            </a:r>
            <a:r>
              <a:rPr lang="en-US" sz="3000" dirty="0"/>
              <a:t>)</a:t>
            </a:r>
            <a:endParaRPr lang="th-TH" sz="3000" baseline="-25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64A2EF-8D02-45E1-A4DF-33A3C6FCF466}"/>
              </a:ext>
            </a:extLst>
          </p:cNvPr>
          <p:cNvCxnSpPr/>
          <p:nvPr/>
        </p:nvCxnSpPr>
        <p:spPr>
          <a:xfrm>
            <a:off x="9671858" y="4865880"/>
            <a:ext cx="0" cy="55372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229092-312F-43D4-AAAF-189B43A1FC12}"/>
              </a:ext>
            </a:extLst>
          </p:cNvPr>
          <p:cNvSpPr txBox="1"/>
          <p:nvPr/>
        </p:nvSpPr>
        <p:spPr>
          <a:xfrm>
            <a:off x="10510885" y="5740573"/>
            <a:ext cx="152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ปฏิเสธ </a:t>
            </a:r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8B54A4-63E9-40A8-9B1F-A935BEE2DC2B}"/>
              </a:ext>
            </a:extLst>
          </p:cNvPr>
          <p:cNvCxnSpPr/>
          <p:nvPr/>
        </p:nvCxnSpPr>
        <p:spPr>
          <a:xfrm flipV="1">
            <a:off x="11753388" y="5948893"/>
            <a:ext cx="356870" cy="218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11D473-6F4A-440C-89E0-FF7F9026CB02}"/>
              </a:ext>
            </a:extLst>
          </p:cNvPr>
          <p:cNvCxnSpPr/>
          <p:nvPr/>
        </p:nvCxnSpPr>
        <p:spPr>
          <a:xfrm>
            <a:off x="9925624" y="5981583"/>
            <a:ext cx="382771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18A406-47BF-40D1-9D7C-1149726325E7}"/>
              </a:ext>
            </a:extLst>
          </p:cNvPr>
          <p:cNvSpPr txBox="1"/>
          <p:nvPr/>
        </p:nvSpPr>
        <p:spPr>
          <a:xfrm>
            <a:off x="9479406" y="5714260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endParaRPr lang="th-TH" b="1" baseline="-25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53AD89-F3D9-4D64-83C2-904689DAE571}"/>
              </a:ext>
            </a:extLst>
          </p:cNvPr>
          <p:cNvSpPr txBox="1"/>
          <p:nvPr/>
        </p:nvSpPr>
        <p:spPr>
          <a:xfrm>
            <a:off x="9645489" y="5018280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Calibri"/>
              </a:rPr>
              <a:t>α</a:t>
            </a:r>
            <a:r>
              <a:rPr lang="en-US" sz="2000" dirty="0">
                <a:latin typeface="Calibri"/>
              </a:rPr>
              <a:t>/2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63965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6BA7-EAC3-4DE2-B667-8E0B1317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ความผิดพลาดในการทดสอบสมมติฐาน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B75-73CF-4981-9E29-80FD119C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000" dirty="0"/>
              <a:t>ความผิดพลาดในการทดสอบ </a:t>
            </a:r>
            <a:r>
              <a:rPr lang="en-US" sz="3000" dirty="0"/>
              <a:t>(Two-tail)</a:t>
            </a:r>
            <a:endParaRPr lang="th-TH" sz="3000" dirty="0"/>
          </a:p>
          <a:p>
            <a:endParaRPr lang="en-US" dirty="0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82BED5B3-07A9-44C2-89E2-B41B817D379B}"/>
              </a:ext>
            </a:extLst>
          </p:cNvPr>
          <p:cNvSpPr/>
          <p:nvPr/>
        </p:nvSpPr>
        <p:spPr>
          <a:xfrm>
            <a:off x="4422422" y="3164616"/>
            <a:ext cx="2400300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E1DA31CD-A4F0-462B-95B4-53D98FF53AA2}"/>
              </a:ext>
            </a:extLst>
          </p:cNvPr>
          <p:cNvSpPr/>
          <p:nvPr/>
        </p:nvSpPr>
        <p:spPr>
          <a:xfrm>
            <a:off x="7838722" y="3126516"/>
            <a:ext cx="2286000" cy="223520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47E6C4DE-8D4F-4720-B415-ABF878B18EFA}"/>
              </a:ext>
            </a:extLst>
          </p:cNvPr>
          <p:cNvSpPr/>
          <p:nvPr/>
        </p:nvSpPr>
        <p:spPr>
          <a:xfrm>
            <a:off x="6812562" y="2484489"/>
            <a:ext cx="1118561" cy="833251"/>
          </a:xfrm>
          <a:custGeom>
            <a:avLst/>
            <a:gdLst>
              <a:gd name="connsiteX0" fmla="*/ 0 w 1118561"/>
              <a:gd name="connsiteY0" fmla="*/ 697907 h 833251"/>
              <a:gd name="connsiteX1" fmla="*/ 406400 w 1118561"/>
              <a:gd name="connsiteY1" fmla="*/ 98467 h 833251"/>
              <a:gd name="connsiteX2" fmla="*/ 680720 w 1118561"/>
              <a:gd name="connsiteY2" fmla="*/ 67987 h 833251"/>
              <a:gd name="connsiteX3" fmla="*/ 1076960 w 1118561"/>
              <a:gd name="connsiteY3" fmla="*/ 769027 h 833251"/>
              <a:gd name="connsiteX4" fmla="*/ 1087120 w 1118561"/>
              <a:gd name="connsiteY4" fmla="*/ 758867 h 83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61" h="833251">
                <a:moveTo>
                  <a:pt x="0" y="697907"/>
                </a:moveTo>
                <a:cubicBezTo>
                  <a:pt x="146473" y="450680"/>
                  <a:pt x="292947" y="203454"/>
                  <a:pt x="406400" y="98467"/>
                </a:cubicBezTo>
                <a:cubicBezTo>
                  <a:pt x="519853" y="-6520"/>
                  <a:pt x="568960" y="-43773"/>
                  <a:pt x="680720" y="67987"/>
                </a:cubicBezTo>
                <a:cubicBezTo>
                  <a:pt x="792480" y="179747"/>
                  <a:pt x="1009227" y="653880"/>
                  <a:pt x="1076960" y="769027"/>
                </a:cubicBezTo>
                <a:cubicBezTo>
                  <a:pt x="1144693" y="884174"/>
                  <a:pt x="1115906" y="821520"/>
                  <a:pt x="1087120" y="7588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060B7B2D-28B1-4C3B-8E47-9507E1DBAAD6}"/>
              </a:ext>
            </a:extLst>
          </p:cNvPr>
          <p:cNvSpPr/>
          <p:nvPr/>
        </p:nvSpPr>
        <p:spPr>
          <a:xfrm>
            <a:off x="5377946" y="3149376"/>
            <a:ext cx="2730016" cy="218694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id="{AB82BA61-9395-4A35-8463-8A32689C3AB4}"/>
              </a:ext>
            </a:extLst>
          </p:cNvPr>
          <p:cNvSpPr/>
          <p:nvPr/>
        </p:nvSpPr>
        <p:spPr>
          <a:xfrm>
            <a:off x="9096022" y="3111276"/>
            <a:ext cx="2286000" cy="2235200"/>
          </a:xfrm>
          <a:custGeom>
            <a:avLst/>
            <a:gdLst>
              <a:gd name="connsiteX0" fmla="*/ 0 w 2631440"/>
              <a:gd name="connsiteY0" fmla="*/ 2976880 h 2976880"/>
              <a:gd name="connsiteX1" fmla="*/ 1493520 w 2631440"/>
              <a:gd name="connsiteY1" fmla="*/ 2377440 h 2976880"/>
              <a:gd name="connsiteX2" fmla="*/ 2631440 w 2631440"/>
              <a:gd name="connsiteY2" fmla="*/ 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440" h="2976880">
                <a:moveTo>
                  <a:pt x="0" y="2976880"/>
                </a:moveTo>
                <a:cubicBezTo>
                  <a:pt x="527473" y="2925233"/>
                  <a:pt x="1054947" y="2873587"/>
                  <a:pt x="1493520" y="2377440"/>
                </a:cubicBezTo>
                <a:cubicBezTo>
                  <a:pt x="1932093" y="1881293"/>
                  <a:pt x="2281766" y="940646"/>
                  <a:pt x="2631440" y="0"/>
                </a:cubicBezTo>
              </a:path>
            </a:pathLst>
          </a:custGeom>
          <a:noFill/>
          <a:ln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5998465B-AE1A-4DDF-B502-FA515192A1B9}"/>
              </a:ext>
            </a:extLst>
          </p:cNvPr>
          <p:cNvSpPr/>
          <p:nvPr/>
        </p:nvSpPr>
        <p:spPr>
          <a:xfrm>
            <a:off x="8080022" y="2469249"/>
            <a:ext cx="1118561" cy="833251"/>
          </a:xfrm>
          <a:custGeom>
            <a:avLst/>
            <a:gdLst>
              <a:gd name="connsiteX0" fmla="*/ 0 w 1118561"/>
              <a:gd name="connsiteY0" fmla="*/ 697907 h 833251"/>
              <a:gd name="connsiteX1" fmla="*/ 406400 w 1118561"/>
              <a:gd name="connsiteY1" fmla="*/ 98467 h 833251"/>
              <a:gd name="connsiteX2" fmla="*/ 680720 w 1118561"/>
              <a:gd name="connsiteY2" fmla="*/ 67987 h 833251"/>
              <a:gd name="connsiteX3" fmla="*/ 1076960 w 1118561"/>
              <a:gd name="connsiteY3" fmla="*/ 769027 h 833251"/>
              <a:gd name="connsiteX4" fmla="*/ 1087120 w 1118561"/>
              <a:gd name="connsiteY4" fmla="*/ 758867 h 83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61" h="833251">
                <a:moveTo>
                  <a:pt x="0" y="697907"/>
                </a:moveTo>
                <a:cubicBezTo>
                  <a:pt x="146473" y="450680"/>
                  <a:pt x="292947" y="203454"/>
                  <a:pt x="406400" y="98467"/>
                </a:cubicBezTo>
                <a:cubicBezTo>
                  <a:pt x="519853" y="-6520"/>
                  <a:pt x="568960" y="-43773"/>
                  <a:pt x="680720" y="67987"/>
                </a:cubicBezTo>
                <a:cubicBezTo>
                  <a:pt x="792480" y="179747"/>
                  <a:pt x="1009227" y="653880"/>
                  <a:pt x="1076960" y="769027"/>
                </a:cubicBezTo>
                <a:cubicBezTo>
                  <a:pt x="1144693" y="884174"/>
                  <a:pt x="1115906" y="821520"/>
                  <a:pt x="1087120" y="75886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6528D0-1F52-436C-9D3E-1D1C3A3AA943}"/>
              </a:ext>
            </a:extLst>
          </p:cNvPr>
          <p:cNvCxnSpPr/>
          <p:nvPr/>
        </p:nvCxnSpPr>
        <p:spPr>
          <a:xfrm>
            <a:off x="3378482" y="5385169"/>
            <a:ext cx="8572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461BF9-01FE-4887-AF03-2DD289E579BF}"/>
              </a:ext>
            </a:extLst>
          </p:cNvPr>
          <p:cNvCxnSpPr/>
          <p:nvPr/>
        </p:nvCxnSpPr>
        <p:spPr>
          <a:xfrm>
            <a:off x="8908310" y="2774049"/>
            <a:ext cx="23813" cy="26111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51B3B2-BC63-4C91-8F4B-ED0C1EECA6B6}"/>
              </a:ext>
            </a:extLst>
          </p:cNvPr>
          <p:cNvSpPr txBox="1"/>
          <p:nvPr/>
        </p:nvSpPr>
        <p:spPr>
          <a:xfrm>
            <a:off x="8765822" y="5756029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endParaRPr lang="th-TH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E6E3C4-8C75-422D-B11B-13F0EF71D928}"/>
              </a:ext>
            </a:extLst>
          </p:cNvPr>
          <p:cNvSpPr txBox="1"/>
          <p:nvPr/>
        </p:nvSpPr>
        <p:spPr>
          <a:xfrm>
            <a:off x="8891853" y="5096819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Calibri"/>
              </a:rPr>
              <a:t>α</a:t>
            </a:r>
            <a:r>
              <a:rPr lang="en-US" sz="2000" dirty="0">
                <a:latin typeface="Calibri"/>
              </a:rPr>
              <a:t>/2</a:t>
            </a:r>
            <a:endParaRPr lang="th-TH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923D3-DFD8-4C15-A7B3-9F7464AF880A}"/>
              </a:ext>
            </a:extLst>
          </p:cNvPr>
          <p:cNvSpPr txBox="1"/>
          <p:nvPr/>
        </p:nvSpPr>
        <p:spPr>
          <a:xfrm>
            <a:off x="7856998" y="452664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2BB899-467C-47ED-ABD6-10104BAB30D9}"/>
              </a:ext>
            </a:extLst>
          </p:cNvPr>
          <p:cNvSpPr txBox="1"/>
          <p:nvPr/>
        </p:nvSpPr>
        <p:spPr>
          <a:xfrm>
            <a:off x="7017425" y="3546229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</a:rPr>
              <a:t>1-</a:t>
            </a:r>
            <a:r>
              <a:rPr lang="el-GR" dirty="0">
                <a:latin typeface="Calibri"/>
              </a:rPr>
              <a:t>α</a:t>
            </a:r>
            <a:endParaRPr lang="th-T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06A638-7585-4503-B453-3B3DC6DBB5BC}"/>
              </a:ext>
            </a:extLst>
          </p:cNvPr>
          <p:cNvSpPr txBox="1"/>
          <p:nvPr/>
        </p:nvSpPr>
        <p:spPr>
          <a:xfrm>
            <a:off x="6774857" y="5756029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endParaRPr lang="th-TH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5814DE-2C04-4189-8487-2AF60923EDEF}"/>
              </a:ext>
            </a:extLst>
          </p:cNvPr>
          <p:cNvSpPr txBox="1"/>
          <p:nvPr/>
        </p:nvSpPr>
        <p:spPr>
          <a:xfrm>
            <a:off x="10138249" y="5745849"/>
            <a:ext cx="152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ปฏิเสธ </a:t>
            </a:r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F2256F-CDE5-4CEC-9093-4665684F43A2}"/>
              </a:ext>
            </a:extLst>
          </p:cNvPr>
          <p:cNvCxnSpPr/>
          <p:nvPr/>
        </p:nvCxnSpPr>
        <p:spPr>
          <a:xfrm>
            <a:off x="11432822" y="5956639"/>
            <a:ext cx="61976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32E657-6FA6-4FFB-9FE9-D2110C0D4CD7}"/>
              </a:ext>
            </a:extLst>
          </p:cNvPr>
          <p:cNvCxnSpPr/>
          <p:nvPr/>
        </p:nvCxnSpPr>
        <p:spPr>
          <a:xfrm>
            <a:off x="9182382" y="5974449"/>
            <a:ext cx="95504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B51A5F-EF23-41B5-831E-B5CD5995BFF1}"/>
              </a:ext>
            </a:extLst>
          </p:cNvPr>
          <p:cNvCxnSpPr>
            <a:stCxn id="63" idx="3"/>
          </p:cNvCxnSpPr>
          <p:nvPr/>
        </p:nvCxnSpPr>
        <p:spPr>
          <a:xfrm flipV="1">
            <a:off x="5826174" y="5938889"/>
            <a:ext cx="988928" cy="255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A2B4CF-FD32-4367-8143-B4A681E3EFDB}"/>
              </a:ext>
            </a:extLst>
          </p:cNvPr>
          <p:cNvCxnSpPr/>
          <p:nvPr/>
        </p:nvCxnSpPr>
        <p:spPr>
          <a:xfrm>
            <a:off x="8003822" y="5974449"/>
            <a:ext cx="69620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EF6255-A64A-4A6A-BBC0-5CA3002FE1A5}"/>
              </a:ext>
            </a:extLst>
          </p:cNvPr>
          <p:cNvSpPr txBox="1"/>
          <p:nvPr/>
        </p:nvSpPr>
        <p:spPr>
          <a:xfrm>
            <a:off x="6739706" y="2098429"/>
            <a:ext cx="1305004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th-TH" dirty="0"/>
              <a:t>เป็นจริง</a:t>
            </a:r>
            <a:r>
              <a:rPr lang="en-US" baseline="-25000" dirty="0"/>
              <a:t>   </a:t>
            </a:r>
            <a:endParaRPr lang="th-TH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A0EA63-B45F-45C7-A6BD-1A300163840E}"/>
              </a:ext>
            </a:extLst>
          </p:cNvPr>
          <p:cNvSpPr txBox="1"/>
          <p:nvPr/>
        </p:nvSpPr>
        <p:spPr>
          <a:xfrm>
            <a:off x="8080022" y="2098429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th-TH" dirty="0"/>
              <a:t>เป็นเท็จ</a:t>
            </a:r>
            <a:r>
              <a:rPr lang="en-US" baseline="-25000" dirty="0"/>
              <a:t>   </a:t>
            </a:r>
            <a:endParaRPr lang="th-TH" baseline="-250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CED15F-006A-4B5C-AB2C-B8B2A6F530C4}"/>
              </a:ext>
            </a:extLst>
          </p:cNvPr>
          <p:cNvCxnSpPr/>
          <p:nvPr/>
        </p:nvCxnSpPr>
        <p:spPr>
          <a:xfrm>
            <a:off x="8638822" y="2494649"/>
            <a:ext cx="0" cy="2890520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3B4850-B7D7-43E3-9A1D-5C8602EC3457}"/>
              </a:ext>
            </a:extLst>
          </p:cNvPr>
          <p:cNvCxnSpPr/>
          <p:nvPr/>
        </p:nvCxnSpPr>
        <p:spPr>
          <a:xfrm>
            <a:off x="7371841" y="2494649"/>
            <a:ext cx="0" cy="289052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5F20886-0F31-4D43-A658-CC612C985EBE}"/>
              </a:ext>
            </a:extLst>
          </p:cNvPr>
          <p:cNvSpPr txBox="1"/>
          <p:nvPr/>
        </p:nvSpPr>
        <p:spPr>
          <a:xfrm>
            <a:off x="8481140" y="5375029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θ</a:t>
            </a:r>
            <a:r>
              <a:rPr lang="en-US" baseline="-25000" dirty="0">
                <a:latin typeface="Calibri"/>
              </a:rPr>
              <a:t>A</a:t>
            </a:r>
            <a:endParaRPr lang="th-TH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7EBA54-733C-4FEA-B01E-FD9DF8B9F181}"/>
              </a:ext>
            </a:extLst>
          </p:cNvPr>
          <p:cNvSpPr txBox="1"/>
          <p:nvPr/>
        </p:nvSpPr>
        <p:spPr>
          <a:xfrm>
            <a:off x="7201770" y="5375029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/>
              </a:rPr>
              <a:t>θ</a:t>
            </a:r>
            <a:r>
              <a:rPr lang="en-US" baseline="-25000" dirty="0">
                <a:latin typeface="Calibri"/>
              </a:rPr>
              <a:t>0</a:t>
            </a:r>
            <a:endParaRPr lang="th-TH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7DEBC0-4504-4472-9FD2-593ADB613FA0}"/>
              </a:ext>
            </a:extLst>
          </p:cNvPr>
          <p:cNvSpPr txBox="1"/>
          <p:nvPr/>
        </p:nvSpPr>
        <p:spPr>
          <a:xfrm>
            <a:off x="2052559" y="2690336"/>
            <a:ext cx="173637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>
                <a:latin typeface="Calibri"/>
              </a:rPr>
              <a:t>θ</a:t>
            </a:r>
            <a:r>
              <a:rPr lang="en-US" sz="3000" dirty="0">
                <a:latin typeface="Calibri"/>
              </a:rPr>
              <a:t> = </a:t>
            </a:r>
            <a:r>
              <a:rPr lang="el-GR" sz="3000" dirty="0">
                <a:latin typeface="Calibri"/>
              </a:rPr>
              <a:t>θ</a:t>
            </a:r>
            <a:r>
              <a:rPr lang="en-US" sz="3000" baseline="-25000" dirty="0">
                <a:latin typeface="Calibri"/>
              </a:rPr>
              <a:t>0</a:t>
            </a:r>
          </a:p>
          <a:p>
            <a:r>
              <a:rPr lang="en-US" sz="3000" dirty="0">
                <a:latin typeface="Calibri"/>
              </a:rPr>
              <a:t>H</a:t>
            </a:r>
            <a:r>
              <a:rPr lang="en-US" sz="3000" baseline="-25000" dirty="0">
                <a:latin typeface="Calibri"/>
              </a:rPr>
              <a:t>1</a:t>
            </a:r>
            <a:r>
              <a:rPr lang="en-US" sz="3000" dirty="0">
                <a:latin typeface="Calibri"/>
              </a:rPr>
              <a:t> : </a:t>
            </a:r>
            <a:r>
              <a:rPr lang="el-GR" sz="3000" dirty="0"/>
              <a:t>θ</a:t>
            </a:r>
            <a:r>
              <a:rPr lang="en-US" sz="3000" dirty="0"/>
              <a:t> </a:t>
            </a:r>
            <a:r>
              <a:rPr lang="en-US" sz="3000" dirty="0">
                <a:latin typeface="Calibri"/>
              </a:rPr>
              <a:t>≠</a:t>
            </a:r>
            <a:r>
              <a:rPr lang="en-US" sz="3000" dirty="0"/>
              <a:t> </a:t>
            </a:r>
            <a:r>
              <a:rPr lang="el-GR" sz="3000" dirty="0"/>
              <a:t>θ</a:t>
            </a:r>
            <a:r>
              <a:rPr lang="en-US" sz="3000" baseline="-25000" dirty="0"/>
              <a:t>0</a:t>
            </a:r>
          </a:p>
          <a:p>
            <a:r>
              <a:rPr lang="en-US" sz="3000" dirty="0"/>
              <a:t>(</a:t>
            </a:r>
            <a:r>
              <a:rPr lang="el-GR" sz="3000" dirty="0"/>
              <a:t>θ</a:t>
            </a:r>
            <a:r>
              <a:rPr lang="en-US" sz="3000" baseline="-25000" dirty="0"/>
              <a:t>A </a:t>
            </a:r>
            <a:r>
              <a:rPr lang="en-US" sz="3000" dirty="0"/>
              <a:t>&gt; </a:t>
            </a:r>
            <a:r>
              <a:rPr lang="el-GR" sz="3000" dirty="0"/>
              <a:t>θ</a:t>
            </a:r>
            <a:r>
              <a:rPr lang="en-US" sz="3000" baseline="-25000" dirty="0"/>
              <a:t>0</a:t>
            </a:r>
            <a:r>
              <a:rPr lang="en-US" sz="3000" dirty="0"/>
              <a:t>)</a:t>
            </a:r>
            <a:endParaRPr lang="th-TH" sz="3000" baseline="-250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56D95-AAA0-466C-B2F8-574DABEB33BE}"/>
              </a:ext>
            </a:extLst>
          </p:cNvPr>
          <p:cNvCxnSpPr/>
          <p:nvPr/>
        </p:nvCxnSpPr>
        <p:spPr>
          <a:xfrm>
            <a:off x="5641622" y="5049869"/>
            <a:ext cx="0" cy="32516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9383CC-40AB-47BA-A87B-56FA67F8066A}"/>
              </a:ext>
            </a:extLst>
          </p:cNvPr>
          <p:cNvSpPr txBox="1"/>
          <p:nvPr/>
        </p:nvSpPr>
        <p:spPr>
          <a:xfrm>
            <a:off x="5489222" y="5679829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endParaRPr lang="th-T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E6D043-09C7-4761-AE1C-AC5DCC8E8D81}"/>
              </a:ext>
            </a:extLst>
          </p:cNvPr>
          <p:cNvSpPr txBox="1"/>
          <p:nvPr/>
        </p:nvSpPr>
        <p:spPr>
          <a:xfrm>
            <a:off x="3585049" y="5706142"/>
            <a:ext cx="152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ปฏิเสธ </a:t>
            </a:r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th-TH" dirty="0"/>
              <a:t>ยอมรับ 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743D0A-DEFC-43E9-9583-A19BD1BE314D}"/>
              </a:ext>
            </a:extLst>
          </p:cNvPr>
          <p:cNvCxnSpPr>
            <a:endCxn id="63" idx="1"/>
          </p:cNvCxnSpPr>
          <p:nvPr/>
        </p:nvCxnSpPr>
        <p:spPr>
          <a:xfrm>
            <a:off x="4905610" y="5941399"/>
            <a:ext cx="583612" cy="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EA0F13-E341-4627-923B-4439739CB33B}"/>
              </a:ext>
            </a:extLst>
          </p:cNvPr>
          <p:cNvCxnSpPr/>
          <p:nvPr/>
        </p:nvCxnSpPr>
        <p:spPr>
          <a:xfrm>
            <a:off x="3127022" y="5965545"/>
            <a:ext cx="495300" cy="4452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B4E394E-ABFB-4686-A468-2B1E3D744235}"/>
              </a:ext>
            </a:extLst>
          </p:cNvPr>
          <p:cNvSpPr txBox="1"/>
          <p:nvPr/>
        </p:nvSpPr>
        <p:spPr>
          <a:xfrm>
            <a:off x="5098062" y="5106979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Calibri"/>
              </a:rPr>
              <a:t>α</a:t>
            </a:r>
            <a:r>
              <a:rPr lang="en-US" sz="2000" dirty="0">
                <a:latin typeface="Calibri"/>
              </a:rPr>
              <a:t>/2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109427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6430-9721-401D-A33D-5661F000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ความผิดพลาดในการทดสอบสมมติฐาน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891F-5EB6-43AF-9F84-51A4179A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>
              <a:buFont typeface="Wingdings" panose="05000000000000000000" pitchFamily="2" charset="2"/>
              <a:buChar char="§"/>
            </a:pPr>
            <a:r>
              <a:rPr lang="en-US" sz="3000" b="1" dirty="0"/>
              <a:t> Ex </a:t>
            </a:r>
            <a:r>
              <a:rPr lang="th-TH" sz="3000" dirty="0"/>
              <a:t>กำหนดสมมติฐานดังต่อไปนี้</a:t>
            </a:r>
            <a:endParaRPr lang="th-TH" sz="3000" b="1" dirty="0"/>
          </a:p>
          <a:p>
            <a:pPr marL="0" indent="0" algn="thaiDist">
              <a:buNone/>
            </a:pPr>
            <a:r>
              <a:rPr lang="th-TH" sz="3000" dirty="0"/>
              <a:t>   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≥ 30</a:t>
            </a:r>
          </a:p>
          <a:p>
            <a:pPr marL="0" indent="0" algn="thaiDist">
              <a:buNone/>
            </a:pPr>
            <a:r>
              <a:rPr lang="en-US" sz="3000" dirty="0"/>
              <a:t>   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&lt; 30</a:t>
            </a:r>
          </a:p>
          <a:p>
            <a:pPr marL="0" indent="0" algn="thaiDist">
              <a:buNone/>
            </a:pPr>
            <a:r>
              <a:rPr lang="th-TH" sz="3000" dirty="0"/>
              <a:t>จากข้อมูลพบว่าค่าแปรปรวนเป็น </a:t>
            </a:r>
            <a:r>
              <a:rPr lang="en-US" sz="3000" dirty="0"/>
              <a:t>10,000 </a:t>
            </a:r>
            <a:r>
              <a:rPr lang="th-TH" sz="3000" dirty="0"/>
              <a:t>และมีขนาดตัวอย่างเป็น </a:t>
            </a:r>
            <a:r>
              <a:rPr lang="en-US" sz="3000" dirty="0"/>
              <a:t>100 </a:t>
            </a:r>
            <a:r>
              <a:rPr lang="th-TH" sz="3000" dirty="0"/>
              <a:t>ต้องการหาความน่าจะเป็นของความผิดพลาดประเภทที่ </a:t>
            </a:r>
            <a:r>
              <a:rPr lang="en-US" sz="3000" dirty="0"/>
              <a:t>2 </a:t>
            </a:r>
            <a:r>
              <a:rPr lang="th-TH" sz="3000" dirty="0"/>
              <a:t>เมื่อความเป็นจริงแล้ว </a:t>
            </a:r>
            <a:r>
              <a:rPr lang="en-US" sz="3000" dirty="0"/>
              <a:t>μ = 26 </a:t>
            </a:r>
            <a:r>
              <a:rPr lang="th-TH" sz="3000" dirty="0"/>
              <a:t>ที่ระดับนัยสำคัญ </a:t>
            </a:r>
            <a:r>
              <a:rPr lang="en-US" sz="3000" dirty="0"/>
              <a:t>0.05</a:t>
            </a:r>
          </a:p>
          <a:p>
            <a:pPr marL="0" indent="0" algn="thaiDist">
              <a:buNone/>
            </a:pPr>
            <a:r>
              <a:rPr lang="th-TH" sz="3000" b="1" dirty="0"/>
              <a:t>คำตอบ </a:t>
            </a:r>
            <a:r>
              <a:rPr lang="en-US" sz="3000" b="1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CC579-6012-4058-8F30-B65E2493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AC062-6C53-43BF-81B1-A52A4A1C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3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37A0-4F03-45BA-8AD9-6B8E3C73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ความผิดพลาดในการทดสอบสมมติฐาน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547C-E389-47E4-9759-E0F3BDFB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>
              <a:buFont typeface="Wingdings" panose="05000000000000000000" pitchFamily="2" charset="2"/>
              <a:buChar char="§"/>
            </a:pPr>
            <a:r>
              <a:rPr lang="en-US" sz="3000" b="1" dirty="0"/>
              <a:t> Ex </a:t>
            </a:r>
            <a:r>
              <a:rPr lang="th-TH" sz="3000" dirty="0"/>
              <a:t>กำหนดสมมติฐานดังต่อไปนี้</a:t>
            </a:r>
          </a:p>
          <a:p>
            <a:pPr marL="0" indent="0" algn="thaiDist">
              <a:buNone/>
            </a:pPr>
            <a:r>
              <a:rPr lang="th-TH" sz="3000" dirty="0"/>
              <a:t> </a:t>
            </a:r>
            <a:r>
              <a:rPr lang="en-US" sz="3000" dirty="0"/>
              <a:t>  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= 500</a:t>
            </a:r>
          </a:p>
          <a:p>
            <a:pPr marL="0" indent="0" algn="thaiDist">
              <a:buNone/>
            </a:pPr>
            <a:r>
              <a:rPr lang="en-US" sz="3000" dirty="0"/>
              <a:t>   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el-GR" sz="3000" dirty="0"/>
              <a:t>μ</a:t>
            </a:r>
            <a:r>
              <a:rPr lang="en-US" sz="3000" dirty="0"/>
              <a:t> ≠ 500</a:t>
            </a:r>
          </a:p>
          <a:p>
            <a:pPr marL="0" indent="0" algn="thaiDist">
              <a:buNone/>
            </a:pPr>
            <a:r>
              <a:rPr lang="th-TH" sz="3000" dirty="0"/>
              <a:t>จากข้อมูลพบว่าค่าเบี่ยงเบนเป็น </a:t>
            </a:r>
            <a:r>
              <a:rPr lang="en-US" sz="3000" dirty="0"/>
              <a:t>150 </a:t>
            </a:r>
            <a:r>
              <a:rPr lang="th-TH" sz="3000" dirty="0"/>
              <a:t>และมีขนาดตัวอย่างเป็น </a:t>
            </a:r>
            <a:r>
              <a:rPr lang="en-US" sz="3000" dirty="0"/>
              <a:t>100 </a:t>
            </a:r>
            <a:r>
              <a:rPr lang="th-TH" sz="3000" dirty="0"/>
              <a:t>ต้องการหาความน่าจะเป็นของความผิดพลาดประเภทที่ </a:t>
            </a:r>
            <a:r>
              <a:rPr lang="en-US" sz="3000" dirty="0"/>
              <a:t>2 </a:t>
            </a:r>
            <a:r>
              <a:rPr lang="th-TH" sz="3000" dirty="0"/>
              <a:t>เมื่อความเป็นจริงแล้ว </a:t>
            </a:r>
            <a:r>
              <a:rPr lang="en-US" sz="3000" dirty="0"/>
              <a:t>μ = 490 </a:t>
            </a:r>
            <a:r>
              <a:rPr lang="th-TH" sz="3000" dirty="0"/>
              <a:t>ที่ระดับนัยสำคัญ </a:t>
            </a:r>
            <a:r>
              <a:rPr lang="en-US" sz="3000" dirty="0"/>
              <a:t>0.05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906FC-971C-4287-BEC2-BD78DBBC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E264-1552-4F18-9F28-663D4D2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3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F353-3D52-4A24-8940-3D1A3D0E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แบบฝึกหัด </a:t>
            </a:r>
            <a:r>
              <a:rPr lang="en-US" b="1" dirty="0"/>
              <a:t>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E279-9D7D-406C-B984-08FB8EBF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thaiDist">
              <a:buFont typeface="Wingdings" panose="05000000000000000000" pitchFamily="2" charset="2"/>
              <a:buChar char="§"/>
            </a:pPr>
            <a:r>
              <a:rPr lang="en-US" sz="3000" dirty="0"/>
              <a:t> 1) </a:t>
            </a:r>
            <a:r>
              <a:rPr lang="th-TH" sz="3000" dirty="0"/>
              <a:t>ในโครงการสร้างดาวเทียมเพื่อการสื่อสารจำเป็นต้องบรรจุแบตเตอรี่ที่ดีให้เพียงพอ โดยทั่วไปคุณภาพของแบตเตอรี่ที่ใช้จะพบชำรุดไม่เกิน </a:t>
            </a:r>
            <a:r>
              <a:rPr lang="en-US" sz="3000" dirty="0"/>
              <a:t>0.1% </a:t>
            </a:r>
            <a:r>
              <a:rPr lang="th-TH" sz="3000" dirty="0"/>
              <a:t>เพื่อทดสอบคุณภาพดังกล่าวจึงตั้งเกณฑ์ไว้ว่าถ้าสุ่มมาตรวจสอบ </a:t>
            </a:r>
            <a:r>
              <a:rPr lang="en-US" sz="3000" dirty="0"/>
              <a:t>100 </a:t>
            </a:r>
            <a:r>
              <a:rPr lang="th-TH" sz="3000" dirty="0"/>
              <a:t>ลูก ถ้ามีชำรุดมากกว่า </a:t>
            </a:r>
            <a:r>
              <a:rPr lang="en-US" sz="3000" dirty="0"/>
              <a:t>1 </a:t>
            </a:r>
            <a:r>
              <a:rPr lang="th-TH" sz="3000" dirty="0"/>
              <a:t>ลูก จะไม่ยอมรับคุณภาพดังกล่าว จงหาความน่าจะเป็นของความผิดพลาดประเภทที่ </a:t>
            </a:r>
            <a:r>
              <a:rPr lang="en-US" sz="3000" dirty="0"/>
              <a:t>1 </a:t>
            </a:r>
          </a:p>
          <a:p>
            <a:pPr algn="thaiDist">
              <a:buFont typeface="Wingdings" panose="05000000000000000000" pitchFamily="2" charset="2"/>
              <a:buChar char="§"/>
            </a:pPr>
            <a:r>
              <a:rPr lang="en-US" sz="3000" dirty="0"/>
              <a:t> 2) </a:t>
            </a:r>
            <a:r>
              <a:rPr lang="th-TH" sz="3200" dirty="0"/>
              <a:t>ถ้าคาดการว่านักศึกษาที่สำเร็จการศึกษาของภาคคอมฯจะเป็นผู้หญิง </a:t>
            </a:r>
            <a:r>
              <a:rPr lang="en-US" sz="3200" dirty="0"/>
              <a:t>15% </a:t>
            </a:r>
            <a:r>
              <a:rPr lang="th-TH" sz="3200" dirty="0"/>
              <a:t>จึงสุ่มเลือกตัวอย่างผู้ที่จะสำเร็จการศึกษามา </a:t>
            </a:r>
            <a:r>
              <a:rPr lang="en-US" sz="3200" dirty="0"/>
              <a:t>200 </a:t>
            </a:r>
            <a:r>
              <a:rPr lang="th-TH" sz="3200" dirty="0"/>
              <a:t>คน พบว่าเป็นผู้หญิง </a:t>
            </a:r>
            <a:r>
              <a:rPr lang="en-US" sz="3200" dirty="0"/>
              <a:t>21 </a:t>
            </a:r>
            <a:r>
              <a:rPr lang="th-TH" sz="3200" dirty="0"/>
              <a:t>คน อยากทราบว่าสิ่งที่คาดการณ์ไว้จะเป็นจริงใช่หรือไม่ที่ระนัยสำคัญ </a:t>
            </a:r>
            <a:r>
              <a:rPr lang="en-US" sz="3200" dirty="0"/>
              <a:t>.05</a:t>
            </a:r>
          </a:p>
          <a:p>
            <a:pPr>
              <a:buFont typeface="Wingdings" panose="05000000000000000000" pitchFamily="2" charset="2"/>
              <a:buChar char="§"/>
            </a:pPr>
            <a:endParaRPr lang="th-TH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C64DC-0B5F-44AA-8965-E6C23E74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BAA9-705C-469D-B6E5-86F5AC84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4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DBC2-01E9-47A8-A1A3-2897FB3D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แบบฝึกหัด </a:t>
            </a:r>
            <a:r>
              <a:rPr lang="en-US" b="1" dirty="0"/>
              <a:t>(Exercise)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9ECA-87F9-4CC1-8315-E382464E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dirty="0"/>
              <a:t> 3) </a:t>
            </a:r>
            <a:r>
              <a:rPr lang="th-TH" sz="3000" dirty="0"/>
              <a:t>วงจรจ่ายแรงดันจะจ่ายแรงดันออกมา </a:t>
            </a:r>
            <a:r>
              <a:rPr lang="en-US" sz="3000" dirty="0"/>
              <a:t>1 mV </a:t>
            </a:r>
            <a:r>
              <a:rPr lang="th-TH" sz="3000" dirty="0"/>
              <a:t>แต่จากการตรวจสอบมักพบว่าแรงดันที่ถูกจ่ายออกมาจะน้อยกว่า</a:t>
            </a:r>
            <a:r>
              <a:rPr lang="en-US" sz="3000" dirty="0"/>
              <a:t>1 mV </a:t>
            </a:r>
            <a:r>
              <a:rPr lang="th-TH" sz="3000" dirty="0"/>
              <a:t>เชื่อว่าแรงดันที่ถูกจ่ายออกมาจะมีค่าเบี่ยงเบนมาตรฐาน </a:t>
            </a:r>
            <a:r>
              <a:rPr lang="en-US" sz="3000" dirty="0"/>
              <a:t>0.1 mV </a:t>
            </a:r>
            <a:r>
              <a:rPr lang="th-TH" sz="3000" dirty="0"/>
              <a:t>ถ้าต้องการทดสอบความเชื่อดังกล่าวจึงเลือกตัวอย่างมา </a:t>
            </a:r>
            <a:r>
              <a:rPr lang="en-US" sz="3000" dirty="0"/>
              <a:t>28 </a:t>
            </a:r>
            <a:r>
              <a:rPr lang="th-TH" sz="3000" dirty="0"/>
              <a:t>ตัวอย่าง คำนวณค่าเบี่ยงเบนมาตรฐานได้ </a:t>
            </a:r>
            <a:r>
              <a:rPr lang="en-US" sz="3000" dirty="0"/>
              <a:t>0.13 mV </a:t>
            </a:r>
            <a:r>
              <a:rPr lang="th-TH" sz="3000" dirty="0"/>
              <a:t>กำหนดระดับนัยสำคัญเป็น </a:t>
            </a:r>
            <a:r>
              <a:rPr lang="en-US" sz="3000" dirty="0"/>
              <a:t>0.05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BE700-571F-441D-9427-1C818FFD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67CFA-CF89-4C5E-AF31-DB200BD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4B3A-4EFE-4DC5-92F3-8DF7908F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การตั้งสมมติฐาน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0D2C-D79B-43B4-AD8B-32694FDE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000" b="1" dirty="0"/>
              <a:t>การตั้งสมมติฐานเพื่อการทดสอบ</a:t>
            </a:r>
            <a:r>
              <a:rPr lang="th-TH" sz="3000" dirty="0"/>
              <a:t> จะต้องประกอบไปด้วยสมมติฐาน </a:t>
            </a:r>
            <a:r>
              <a:rPr lang="en-US" sz="3000" dirty="0"/>
              <a:t>2</a:t>
            </a:r>
            <a:r>
              <a:rPr lang="th-TH" sz="3000" dirty="0"/>
              <a:t> ชนิดทุกครั้งของการทดสอบ คือ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b="1" dirty="0">
                <a:solidFill>
                  <a:srgbClr val="FF0000"/>
                </a:solidFill>
              </a:rPr>
              <a:t>สมมติฐานหลัก </a:t>
            </a:r>
            <a:r>
              <a:rPr lang="en-US" sz="3000" dirty="0"/>
              <a:t>(Null Hypothesis) </a:t>
            </a:r>
            <a:r>
              <a:rPr lang="th-TH" sz="3000" dirty="0"/>
              <a:t>ใช้สัญลักษณ์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</a:p>
          <a:p>
            <a:pPr marL="0" indent="0">
              <a:buNone/>
            </a:pPr>
            <a:r>
              <a:rPr lang="en-US" sz="3000" dirty="0"/>
              <a:t>	- </a:t>
            </a:r>
            <a:r>
              <a:rPr lang="th-TH" sz="3000" b="1" dirty="0">
                <a:solidFill>
                  <a:srgbClr val="FF0000"/>
                </a:solidFill>
              </a:rPr>
              <a:t>สมมติฐานแย้ง </a:t>
            </a:r>
            <a:r>
              <a:rPr lang="en-US" sz="3000" dirty="0"/>
              <a:t>(Alternative Hypothesis) </a:t>
            </a:r>
            <a:r>
              <a:rPr lang="th-TH" sz="3000" dirty="0"/>
              <a:t>ใช้สัญลักษณ์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</a:p>
          <a:p>
            <a:pPr marL="0" indent="0">
              <a:buNone/>
            </a:pPr>
            <a:endParaRPr lang="en-US" sz="3000" baseline="-25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000" dirty="0"/>
              <a:t>สมมติฐาน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</a:t>
            </a:r>
            <a:r>
              <a:rPr lang="th-TH" sz="3000" dirty="0"/>
              <a:t> และ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</a:t>
            </a:r>
            <a:r>
              <a:rPr lang="th-TH" sz="3000" dirty="0"/>
              <a:t>จะอยู่ใน</a:t>
            </a:r>
            <a:r>
              <a:rPr lang="th-TH" sz="3000" b="1" dirty="0">
                <a:solidFill>
                  <a:srgbClr val="FF0000"/>
                </a:solidFill>
              </a:rPr>
              <a:t>ทิศทางตรงข้ามกันเสมอ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6FB6A-66CB-41D7-88D9-85AF40AD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8C637-2853-4061-836D-3396A4D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9BCE-67A0-4794-AA96-1BE2C00F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แบบฝึกหัด </a:t>
            </a:r>
            <a:r>
              <a:rPr lang="en-US" b="1" dirty="0"/>
              <a:t>(Exercise)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2D8-C70A-488A-938F-885556CB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>
              <a:buFont typeface="Wingdings" panose="05000000000000000000" pitchFamily="2" charset="2"/>
              <a:buChar char="§"/>
            </a:pPr>
            <a:r>
              <a:rPr lang="en-US" sz="3000" dirty="0"/>
              <a:t> 4) </a:t>
            </a:r>
            <a:r>
              <a:rPr lang="th-TH" sz="3000" dirty="0"/>
              <a:t>อายุการใช้งานของอุปกรณ์อิเล็กทรอนิกส์มีการแจกแจงแบบปกติซึ่งมีส่วนเบี่ยงเบนมาตรฐาน </a:t>
            </a:r>
            <a:r>
              <a:rPr lang="en-US" sz="3000" dirty="0"/>
              <a:t>400 </a:t>
            </a:r>
            <a:r>
              <a:rPr lang="th-TH" sz="3000" dirty="0"/>
              <a:t>ชั่วโมง ผู้ผลิตอ้างว่าอายุการใช้งานเฉลี่ยอยู่ที่ </a:t>
            </a:r>
            <a:r>
              <a:rPr lang="en-US" sz="3000" dirty="0"/>
              <a:t>10,000 </a:t>
            </a:r>
            <a:r>
              <a:rPr lang="th-TH" sz="3000" dirty="0"/>
              <a:t>ชั่วโมง เพื่อทดสอบคำกล่าวอ้าง จึงเลือกตัวอย่างมาตรวจสอบ </a:t>
            </a:r>
            <a:r>
              <a:rPr lang="en-US" sz="3000" dirty="0"/>
              <a:t>25 </a:t>
            </a:r>
            <a:r>
              <a:rPr lang="th-TH" sz="3000" dirty="0"/>
              <a:t>ตัวอย่าง ได้ข้อมูลดังนี้  </a:t>
            </a:r>
            <a:r>
              <a:rPr lang="en-US" sz="3000" dirty="0"/>
              <a:t>9910, 9790, 9890, 9650, 9290, 10150, 10070, 10410, 11230, 10530, 10620, 10560, 10590, 10467, 9610, 10170, 9750, 10477, 10040, 9810, 9769, 9867, 10410, 10010, 10180 </a:t>
            </a:r>
            <a:r>
              <a:rPr lang="th-TH" sz="3000" dirty="0"/>
              <a:t>จงทดสอบคำกล่าวอ้างว่าเป็นจริงหรือไม่ ที่ระดับนัยสำคัญ </a:t>
            </a:r>
            <a:r>
              <a:rPr lang="en-US" sz="3000" dirty="0"/>
              <a:t>0.05</a:t>
            </a:r>
            <a:endParaRPr lang="th-TH" sz="3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6DDD1-3BE3-4542-9373-E9C1FC5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92D70-B37B-4044-928B-8350F529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C8C-E92B-4C34-A308-CCE36828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การตั้งสมมติฐาน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26C8-E4CA-4B73-85F5-382E18FA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การเขียนเป็นสัญลักษณ์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dirty="0"/>
              <a:t>	</a:t>
            </a:r>
            <a:r>
              <a:rPr lang="en-US" sz="3000" dirty="0"/>
              <a:t>- 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th-TH" sz="3000" dirty="0"/>
              <a:t>จำนวนนักศึกษาเฉลี่ยที่สอบผ่านรายวิชาสถิติเท่ากับ </a:t>
            </a:r>
            <a:r>
              <a:rPr lang="en-US" sz="3000" dirty="0"/>
              <a:t>10 </a:t>
            </a:r>
            <a:r>
              <a:rPr lang="th-TH" sz="3000" dirty="0"/>
              <a:t>คน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dirty="0"/>
              <a:t>	</a:t>
            </a:r>
            <a:r>
              <a:rPr lang="en-US" sz="3000" dirty="0"/>
              <a:t>- 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th-TH" sz="3000" dirty="0"/>
              <a:t>จำนวนนักศึกษาเฉลี่ยที่สอบผ่านรายวิชาสถิติไม่เท่ากับ </a:t>
            </a:r>
            <a:r>
              <a:rPr lang="en-US" sz="3000" dirty="0"/>
              <a:t>10 </a:t>
            </a:r>
            <a:r>
              <a:rPr lang="th-TH" sz="3000" dirty="0"/>
              <a:t>คน</a:t>
            </a:r>
            <a:endParaRPr lang="en-US" sz="3000" dirty="0"/>
          </a:p>
          <a:p>
            <a:pPr marL="0" indent="0">
              <a:buClr>
                <a:schemeClr val="tx1"/>
              </a:buClr>
              <a:buNone/>
            </a:pPr>
            <a:endParaRPr lang="en-US" sz="3000" dirty="0"/>
          </a:p>
          <a:p>
            <a:pPr marL="0" indent="0" algn="ctr">
              <a:buClr>
                <a:schemeClr val="tx1"/>
              </a:buClr>
              <a:buNone/>
            </a:pPr>
            <a:r>
              <a:rPr lang="en-US" sz="3500" b="1" dirty="0"/>
              <a:t>H</a:t>
            </a:r>
            <a:r>
              <a:rPr lang="en-US" sz="3500" b="1" baseline="-25000" dirty="0"/>
              <a:t>0</a:t>
            </a:r>
            <a:r>
              <a:rPr lang="en-US" sz="3500" b="1" dirty="0"/>
              <a:t> : µ </a:t>
            </a:r>
            <a:r>
              <a:rPr lang="en-US" sz="3500" b="1" dirty="0">
                <a:solidFill>
                  <a:srgbClr val="FF0000"/>
                </a:solidFill>
              </a:rPr>
              <a:t>=</a:t>
            </a:r>
            <a:r>
              <a:rPr lang="en-US" sz="3500" b="1" dirty="0"/>
              <a:t> 10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3500" b="1" dirty="0"/>
              <a:t>H</a:t>
            </a:r>
            <a:r>
              <a:rPr lang="en-US" sz="3500" b="1" baseline="-25000" dirty="0"/>
              <a:t>1</a:t>
            </a:r>
            <a:r>
              <a:rPr lang="en-US" sz="3500" b="1" dirty="0"/>
              <a:t> : µ ≠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8EE0-4457-4603-A9DE-0D0B100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8B87-A882-4406-9731-491AF741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4D129-1B28-4508-8207-01E73F204F17}"/>
              </a:ext>
            </a:extLst>
          </p:cNvPr>
          <p:cNvSpPr/>
          <p:nvPr/>
        </p:nvSpPr>
        <p:spPr>
          <a:xfrm>
            <a:off x="4154311" y="3770489"/>
            <a:ext cx="3838223" cy="17836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C8C-E92B-4C34-A308-CCE36828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การตั้งสมมติฐาน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26C8-E4CA-4B73-85F5-382E18FA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การเขียนเป็นสัญลักษณ์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dirty="0"/>
              <a:t>	</a:t>
            </a:r>
            <a:r>
              <a:rPr lang="en-US" sz="3000" dirty="0"/>
              <a:t>- 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th-TH" sz="3000" dirty="0"/>
              <a:t>จำนวนนักศึกษาเฉลี่ยที่สอบผ่านรายวิชาสถิติไม่เกิน </a:t>
            </a:r>
            <a:r>
              <a:rPr lang="en-US" sz="3000" dirty="0"/>
              <a:t>10 </a:t>
            </a:r>
            <a:r>
              <a:rPr lang="th-TH" sz="3000" dirty="0"/>
              <a:t>คน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dirty="0"/>
              <a:t>	</a:t>
            </a:r>
            <a:r>
              <a:rPr lang="en-US" sz="3000" dirty="0"/>
              <a:t>- 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th-TH" sz="3000" dirty="0"/>
              <a:t>จำนวนนักศึกษาเฉลี่ยที่สอบผ่านรายวิชาสถิติมากกว่า </a:t>
            </a:r>
            <a:r>
              <a:rPr lang="en-US" sz="3000" dirty="0"/>
              <a:t>10 </a:t>
            </a:r>
            <a:r>
              <a:rPr lang="th-TH" sz="3000" dirty="0"/>
              <a:t>คน</a:t>
            </a:r>
            <a:endParaRPr lang="en-US" sz="3000" dirty="0"/>
          </a:p>
          <a:p>
            <a:pPr marL="0" indent="0">
              <a:buClr>
                <a:schemeClr val="tx1"/>
              </a:buClr>
              <a:buNone/>
            </a:pPr>
            <a:endParaRPr lang="en-US" sz="3000" dirty="0"/>
          </a:p>
          <a:p>
            <a:pPr marL="0" indent="0" algn="ctr">
              <a:buClr>
                <a:schemeClr val="tx1"/>
              </a:buClr>
              <a:buNone/>
            </a:pPr>
            <a:r>
              <a:rPr lang="en-US" sz="3500" b="1" dirty="0"/>
              <a:t>H</a:t>
            </a:r>
            <a:r>
              <a:rPr lang="en-US" sz="3500" b="1" baseline="-25000" dirty="0"/>
              <a:t>0</a:t>
            </a:r>
            <a:r>
              <a:rPr lang="en-US" sz="3500" b="1" dirty="0"/>
              <a:t> : µ </a:t>
            </a:r>
            <a:r>
              <a:rPr lang="en-US" sz="3500" b="1" dirty="0">
                <a:solidFill>
                  <a:srgbClr val="FF0000"/>
                </a:solidFill>
              </a:rPr>
              <a:t>≤</a:t>
            </a:r>
            <a:r>
              <a:rPr lang="en-US" sz="3500" b="1" dirty="0"/>
              <a:t> 10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3500" b="1" dirty="0"/>
              <a:t>H</a:t>
            </a:r>
            <a:r>
              <a:rPr lang="en-US" sz="3500" b="1" baseline="-25000" dirty="0"/>
              <a:t>1</a:t>
            </a:r>
            <a:r>
              <a:rPr lang="en-US" sz="3500" b="1" dirty="0"/>
              <a:t> : µ &gt;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8EE0-4457-4603-A9DE-0D0B100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8B87-A882-4406-9731-491AF741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4D129-1B28-4508-8207-01E73F204F17}"/>
              </a:ext>
            </a:extLst>
          </p:cNvPr>
          <p:cNvSpPr/>
          <p:nvPr/>
        </p:nvSpPr>
        <p:spPr>
          <a:xfrm>
            <a:off x="4154311" y="3770489"/>
            <a:ext cx="3838223" cy="17836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C8C-E92B-4C34-A308-CCE36828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การตั้งสมมติฐาน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26C8-E4CA-4B73-85F5-382E18FA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</a:t>
            </a:r>
            <a:r>
              <a:rPr lang="th-TH" sz="3000" b="1" dirty="0"/>
              <a:t>การเขียนเป็นสัญลักษณ์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dirty="0"/>
              <a:t>	</a:t>
            </a:r>
            <a:r>
              <a:rPr lang="en-US" sz="3000" dirty="0"/>
              <a:t>- H</a:t>
            </a:r>
            <a:r>
              <a:rPr lang="en-US" sz="3000" baseline="-25000" dirty="0"/>
              <a:t>0</a:t>
            </a:r>
            <a:r>
              <a:rPr lang="en-US" sz="3000" dirty="0"/>
              <a:t> : </a:t>
            </a:r>
            <a:r>
              <a:rPr lang="th-TH" sz="3000" dirty="0"/>
              <a:t>จำนวนนักศึกษาเฉลี่ยที่สอบผ่านรายวิชาสถิติอย่างน้อย </a:t>
            </a:r>
            <a:r>
              <a:rPr lang="en-US" sz="3000" dirty="0"/>
              <a:t>10 </a:t>
            </a:r>
            <a:r>
              <a:rPr lang="th-TH" sz="3000" dirty="0"/>
              <a:t>คน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th-TH" sz="3000" dirty="0"/>
              <a:t>	</a:t>
            </a:r>
            <a:r>
              <a:rPr lang="en-US" sz="3000" dirty="0"/>
              <a:t>- H</a:t>
            </a:r>
            <a:r>
              <a:rPr lang="en-US" sz="3000" baseline="-25000" dirty="0"/>
              <a:t>1</a:t>
            </a:r>
            <a:r>
              <a:rPr lang="en-US" sz="3000" dirty="0"/>
              <a:t> : </a:t>
            </a:r>
            <a:r>
              <a:rPr lang="th-TH" sz="3000" dirty="0"/>
              <a:t>จำนวนนักศึกษาเฉลี่ยที่สอบผ่านรายวิชาสถิติน้อยกว่า</a:t>
            </a:r>
            <a:r>
              <a:rPr lang="en-US" sz="3000" dirty="0"/>
              <a:t>10 </a:t>
            </a:r>
            <a:r>
              <a:rPr lang="th-TH" sz="3000" dirty="0"/>
              <a:t>คน</a:t>
            </a:r>
            <a:endParaRPr lang="en-US" sz="3000" dirty="0"/>
          </a:p>
          <a:p>
            <a:pPr marL="0" indent="0">
              <a:buClr>
                <a:schemeClr val="tx1"/>
              </a:buClr>
              <a:buNone/>
            </a:pPr>
            <a:endParaRPr lang="en-US" sz="3000" dirty="0"/>
          </a:p>
          <a:p>
            <a:pPr marL="0" indent="0" algn="ctr">
              <a:buClr>
                <a:schemeClr val="tx1"/>
              </a:buClr>
              <a:buNone/>
            </a:pPr>
            <a:r>
              <a:rPr lang="en-US" sz="3500" b="1" dirty="0"/>
              <a:t>H</a:t>
            </a:r>
            <a:r>
              <a:rPr lang="en-US" sz="3500" b="1" baseline="-25000" dirty="0"/>
              <a:t>0</a:t>
            </a:r>
            <a:r>
              <a:rPr lang="en-US" sz="3500" b="1" dirty="0"/>
              <a:t> : µ </a:t>
            </a:r>
            <a:r>
              <a:rPr lang="en-US" sz="3600" b="1" dirty="0">
                <a:solidFill>
                  <a:srgbClr val="FF0000"/>
                </a:solidFill>
              </a:rPr>
              <a:t>≥</a:t>
            </a:r>
            <a:r>
              <a:rPr lang="en-US" sz="3500" b="1" dirty="0"/>
              <a:t> 10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3500" b="1" dirty="0"/>
              <a:t>H</a:t>
            </a:r>
            <a:r>
              <a:rPr lang="en-US" sz="3500" b="1" baseline="-25000" dirty="0"/>
              <a:t>1</a:t>
            </a:r>
            <a:r>
              <a:rPr lang="en-US" sz="3500" b="1" dirty="0"/>
              <a:t> : µ </a:t>
            </a:r>
            <a:r>
              <a:rPr lang="en-US" sz="3600" b="1" dirty="0"/>
              <a:t>&lt;</a:t>
            </a:r>
            <a:r>
              <a:rPr lang="en-US" sz="3500" b="1" dirty="0"/>
              <a:t>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8EE0-4457-4603-A9DE-0D0B100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8B87-A882-4406-9731-491AF741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4D129-1B28-4508-8207-01E73F204F17}"/>
              </a:ext>
            </a:extLst>
          </p:cNvPr>
          <p:cNvSpPr/>
          <p:nvPr/>
        </p:nvSpPr>
        <p:spPr>
          <a:xfrm>
            <a:off x="4154311" y="3770489"/>
            <a:ext cx="3838223" cy="17836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D9E4-E44F-4D15-B8CF-8118D664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ประเภทของการทดสอบสมมติฐาน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B8D7-6EFA-4190-AEE0-46424D20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3000" b="1" dirty="0"/>
              <a:t> การทดสอบสมมติฐานแบ่งออกเป็น 2 ประเภท คือ</a:t>
            </a:r>
          </a:p>
          <a:p>
            <a:pPr marL="0" indent="0">
              <a:buNone/>
            </a:pPr>
            <a:r>
              <a:rPr lang="en-US" sz="3000" dirty="0"/>
              <a:t>	1.</a:t>
            </a:r>
            <a:r>
              <a:rPr lang="th-TH" sz="3000" dirty="0"/>
              <a:t>การทดสอบด้านเดียว </a:t>
            </a:r>
            <a:r>
              <a:rPr lang="en-US" sz="3000" dirty="0"/>
              <a:t>(One-Sided Test) </a:t>
            </a:r>
          </a:p>
          <a:p>
            <a:pPr marL="0" indent="0">
              <a:buNone/>
            </a:pPr>
            <a:r>
              <a:rPr lang="en-US" sz="3000" dirty="0"/>
              <a:t>		- </a:t>
            </a:r>
            <a:r>
              <a:rPr lang="th-TH" sz="3000" dirty="0"/>
              <a:t>เมื่อ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</a:t>
            </a:r>
            <a:r>
              <a:rPr lang="th-TH" sz="3000" dirty="0"/>
              <a:t>มีเครื่องเครื่องหมาย </a:t>
            </a:r>
            <a:r>
              <a:rPr lang="en-US" sz="3000" dirty="0"/>
              <a:t>&gt;</a:t>
            </a:r>
            <a:r>
              <a:rPr lang="th-TH" sz="3000" dirty="0"/>
              <a:t> หรือ </a:t>
            </a:r>
            <a:r>
              <a:rPr lang="en-US" sz="3000" dirty="0"/>
              <a:t>&lt;</a:t>
            </a:r>
            <a:r>
              <a:rPr lang="th-TH" sz="3000" dirty="0"/>
              <a:t>  </a:t>
            </a:r>
          </a:p>
          <a:p>
            <a:pPr marL="0" indent="0">
              <a:buNone/>
            </a:pPr>
            <a:r>
              <a:rPr lang="en-US" sz="3000" dirty="0"/>
              <a:t>			H</a:t>
            </a:r>
            <a:r>
              <a:rPr lang="en-US" sz="3000" baseline="-25000" dirty="0"/>
              <a:t>0</a:t>
            </a:r>
            <a:r>
              <a:rPr lang="en-US" sz="3000" dirty="0"/>
              <a:t> :      </a:t>
            </a:r>
            <a:r>
              <a:rPr lang="en-US" sz="3000" b="1" dirty="0">
                <a:solidFill>
                  <a:srgbClr val="FF0000"/>
                </a:solidFill>
              </a:rPr>
              <a:t>≥</a:t>
            </a:r>
            <a:r>
              <a:rPr lang="en-US" sz="3000" dirty="0"/>
              <a:t>		</a:t>
            </a:r>
            <a:r>
              <a:rPr lang="th-TH" sz="3000" dirty="0"/>
              <a:t>หรือ       </a:t>
            </a:r>
            <a:r>
              <a:rPr lang="en-US" sz="3000" dirty="0"/>
              <a:t>H</a:t>
            </a:r>
            <a:r>
              <a:rPr lang="en-US" sz="3000" baseline="-25000" dirty="0"/>
              <a:t>0</a:t>
            </a:r>
            <a:r>
              <a:rPr lang="en-US" sz="3000" dirty="0"/>
              <a:t> :      </a:t>
            </a:r>
            <a:r>
              <a:rPr lang="en-US" sz="3000" b="1" dirty="0">
                <a:solidFill>
                  <a:srgbClr val="FF0000"/>
                </a:solidFill>
              </a:rPr>
              <a:t>≤</a:t>
            </a:r>
            <a:r>
              <a:rPr lang="en-US" sz="3000" dirty="0"/>
              <a:t>      </a:t>
            </a:r>
          </a:p>
          <a:p>
            <a:pPr marL="0" indent="0">
              <a:buNone/>
            </a:pPr>
            <a:r>
              <a:rPr lang="en-US" sz="3000" dirty="0"/>
              <a:t>			H</a:t>
            </a:r>
            <a:r>
              <a:rPr lang="en-US" sz="3000" baseline="-25000" dirty="0"/>
              <a:t>1</a:t>
            </a:r>
            <a:r>
              <a:rPr lang="en-US" sz="3000" dirty="0"/>
              <a:t> :      &lt;			H</a:t>
            </a:r>
            <a:r>
              <a:rPr lang="en-US" sz="3000" baseline="-25000" dirty="0"/>
              <a:t>1</a:t>
            </a:r>
            <a:r>
              <a:rPr lang="en-US" sz="3000" dirty="0"/>
              <a:t> :      &gt;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BCD7-2346-4D57-B983-506CCA82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FCBED-4B62-40B4-A6DA-395A02CF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วัตถุ 6">
            <a:extLst>
              <a:ext uri="{FF2B5EF4-FFF2-40B4-BE49-F238E27FC236}">
                <a16:creationId xmlns:a16="http://schemas.microsoft.com/office/drawing/2014/main" id="{0232F995-39A7-49EC-A07F-77F11BF8E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68233"/>
              </p:ext>
            </p:extLst>
          </p:nvPr>
        </p:nvGraphicFramePr>
        <p:xfrm>
          <a:off x="4470400" y="4181157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สมการ" r:id="rId3" imgW="126720" imgH="177480" progId="Equation.3">
                  <p:embed/>
                </p:oleObj>
              </mc:Choice>
              <mc:Fallback>
                <p:oleObj name="สมการ" r:id="rId3" imgW="126720" imgH="177480" progId="Equation.3">
                  <p:embed/>
                  <p:pic>
                    <p:nvPicPr>
                      <p:cNvPr id="7" name="วัตถุ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181157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วัตถุ 6">
            <a:extLst>
              <a:ext uri="{FF2B5EF4-FFF2-40B4-BE49-F238E27FC236}">
                <a16:creationId xmlns:a16="http://schemas.microsoft.com/office/drawing/2014/main" id="{8CA010ED-5D84-41E9-A8ED-FC0F1F6F6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925135"/>
              </p:ext>
            </p:extLst>
          </p:nvPr>
        </p:nvGraphicFramePr>
        <p:xfrm>
          <a:off x="4470400" y="3574308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สมการ" r:id="rId3" imgW="126720" imgH="177480" progId="Equation.3">
                  <p:embed/>
                </p:oleObj>
              </mc:Choice>
              <mc:Fallback>
                <p:oleObj name="สมการ" r:id="rId3" imgW="126720" imgH="177480" progId="Equation.3">
                  <p:embed/>
                  <p:pic>
                    <p:nvPicPr>
                      <p:cNvPr id="7" name="วัตถุ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574308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5">
            <a:extLst>
              <a:ext uri="{FF2B5EF4-FFF2-40B4-BE49-F238E27FC236}">
                <a16:creationId xmlns:a16="http://schemas.microsoft.com/office/drawing/2014/main" id="{B00E69C5-233B-4512-B86C-B320D11CF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763374"/>
              </p:ext>
            </p:extLst>
          </p:nvPr>
        </p:nvGraphicFramePr>
        <p:xfrm>
          <a:off x="5143596" y="3539807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สมการ" r:id="rId5" imgW="164880" imgH="228600" progId="Equation.3">
                  <p:embed/>
                </p:oleObj>
              </mc:Choice>
              <mc:Fallback>
                <p:oleObj name="สมการ" r:id="rId5" imgW="164880" imgH="228600" progId="Equation.3">
                  <p:embed/>
                  <p:pic>
                    <p:nvPicPr>
                      <p:cNvPr id="6" name="วัตถุ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96" y="3539807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5">
            <a:extLst>
              <a:ext uri="{FF2B5EF4-FFF2-40B4-BE49-F238E27FC236}">
                <a16:creationId xmlns:a16="http://schemas.microsoft.com/office/drawing/2014/main" id="{77DFF3FE-FD1C-425B-97C2-75E3934C8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99514"/>
              </p:ext>
            </p:extLst>
          </p:nvPr>
        </p:nvGraphicFramePr>
        <p:xfrm>
          <a:off x="5143596" y="4130498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สมการ" r:id="rId5" imgW="164880" imgH="228600" progId="Equation.3">
                  <p:embed/>
                </p:oleObj>
              </mc:Choice>
              <mc:Fallback>
                <p:oleObj name="สมการ" r:id="rId5" imgW="164880" imgH="228600" progId="Equation.3">
                  <p:embed/>
                  <p:pic>
                    <p:nvPicPr>
                      <p:cNvPr id="6" name="วัตถุ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96" y="4130498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6">
            <a:extLst>
              <a:ext uri="{FF2B5EF4-FFF2-40B4-BE49-F238E27FC236}">
                <a16:creationId xmlns:a16="http://schemas.microsoft.com/office/drawing/2014/main" id="{93B6AC70-B52A-47B9-9F5A-3E69592E1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76478"/>
              </p:ext>
            </p:extLst>
          </p:nvPr>
        </p:nvGraphicFramePr>
        <p:xfrm>
          <a:off x="8133651" y="4198089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สมการ" r:id="rId3" imgW="126720" imgH="177480" progId="Equation.3">
                  <p:embed/>
                </p:oleObj>
              </mc:Choice>
              <mc:Fallback>
                <p:oleObj name="สมการ" r:id="rId3" imgW="126720" imgH="177480" progId="Equation.3">
                  <p:embed/>
                  <p:pic>
                    <p:nvPicPr>
                      <p:cNvPr id="6" name="วัตถุ 6">
                        <a:extLst>
                          <a:ext uri="{FF2B5EF4-FFF2-40B4-BE49-F238E27FC236}">
                            <a16:creationId xmlns:a16="http://schemas.microsoft.com/office/drawing/2014/main" id="{0232F995-39A7-49EC-A07F-77F11BF8E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651" y="4198089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วัตถุ 6">
            <a:extLst>
              <a:ext uri="{FF2B5EF4-FFF2-40B4-BE49-F238E27FC236}">
                <a16:creationId xmlns:a16="http://schemas.microsoft.com/office/drawing/2014/main" id="{4D3CC20B-5DD2-49A0-B852-ED5EBC0B0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30266"/>
              </p:ext>
            </p:extLst>
          </p:nvPr>
        </p:nvGraphicFramePr>
        <p:xfrm>
          <a:off x="8133651" y="3591240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สมการ" r:id="rId3" imgW="126720" imgH="177480" progId="Equation.3">
                  <p:embed/>
                </p:oleObj>
              </mc:Choice>
              <mc:Fallback>
                <p:oleObj name="สมการ" r:id="rId3" imgW="126720" imgH="177480" progId="Equation.3">
                  <p:embed/>
                  <p:pic>
                    <p:nvPicPr>
                      <p:cNvPr id="7" name="วัตถุ 6">
                        <a:extLst>
                          <a:ext uri="{FF2B5EF4-FFF2-40B4-BE49-F238E27FC236}">
                            <a16:creationId xmlns:a16="http://schemas.microsoft.com/office/drawing/2014/main" id="{8CA010ED-5D84-41E9-A8ED-FC0F1F6F6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651" y="3591240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วัตถุ 5">
            <a:extLst>
              <a:ext uri="{FF2B5EF4-FFF2-40B4-BE49-F238E27FC236}">
                <a16:creationId xmlns:a16="http://schemas.microsoft.com/office/drawing/2014/main" id="{A8E53DD0-7086-41B6-8114-699A2FC72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47409"/>
              </p:ext>
            </p:extLst>
          </p:nvPr>
        </p:nvGraphicFramePr>
        <p:xfrm>
          <a:off x="8806847" y="3556739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สมการ" r:id="rId5" imgW="164880" imgH="228600" progId="Equation.3">
                  <p:embed/>
                </p:oleObj>
              </mc:Choice>
              <mc:Fallback>
                <p:oleObj name="สมการ" r:id="rId5" imgW="164880" imgH="228600" progId="Equation.3">
                  <p:embed/>
                  <p:pic>
                    <p:nvPicPr>
                      <p:cNvPr id="8" name="วัตถุ 5">
                        <a:extLst>
                          <a:ext uri="{FF2B5EF4-FFF2-40B4-BE49-F238E27FC236}">
                            <a16:creationId xmlns:a16="http://schemas.microsoft.com/office/drawing/2014/main" id="{B00E69C5-233B-4512-B86C-B320D11CF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6847" y="3556739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วัตถุ 5">
            <a:extLst>
              <a:ext uri="{FF2B5EF4-FFF2-40B4-BE49-F238E27FC236}">
                <a16:creationId xmlns:a16="http://schemas.microsoft.com/office/drawing/2014/main" id="{1FE7A980-8E1E-44CE-9C1E-6F7DAA2D8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521342"/>
              </p:ext>
            </p:extLst>
          </p:nvPr>
        </p:nvGraphicFramePr>
        <p:xfrm>
          <a:off x="8806847" y="4147430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สมการ" r:id="rId5" imgW="164880" imgH="228600" progId="Equation.3">
                  <p:embed/>
                </p:oleObj>
              </mc:Choice>
              <mc:Fallback>
                <p:oleObj name="สมการ" r:id="rId5" imgW="164880" imgH="228600" progId="Equation.3">
                  <p:embed/>
                  <p:pic>
                    <p:nvPicPr>
                      <p:cNvPr id="9" name="วัตถุ 5">
                        <a:extLst>
                          <a:ext uri="{FF2B5EF4-FFF2-40B4-BE49-F238E27FC236}">
                            <a16:creationId xmlns:a16="http://schemas.microsoft.com/office/drawing/2014/main" id="{77DFF3FE-FD1C-425B-97C2-75E3934C8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6847" y="4147430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46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B177-9CF0-4DA3-9239-500A1C5B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ประเภทของการทดสอบสมมติฐาน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3D08-E5F1-460F-A3AE-FC590685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	2.</a:t>
            </a:r>
            <a:r>
              <a:rPr lang="th-TH" sz="3000" dirty="0"/>
              <a:t>การทดสอบสองด้าน </a:t>
            </a:r>
            <a:r>
              <a:rPr lang="en-US" sz="3000" dirty="0"/>
              <a:t>(Two-Sided Test)</a:t>
            </a:r>
          </a:p>
          <a:p>
            <a:pPr marL="0" indent="0">
              <a:buNone/>
            </a:pPr>
            <a:r>
              <a:rPr lang="en-US" sz="3000" dirty="0"/>
              <a:t>		- </a:t>
            </a:r>
            <a:r>
              <a:rPr lang="th-TH" sz="3000" dirty="0"/>
              <a:t>เมื่อ </a:t>
            </a:r>
            <a:r>
              <a:rPr lang="en-US" sz="3000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 </a:t>
            </a:r>
            <a:r>
              <a:rPr lang="th-TH" sz="3000" dirty="0"/>
              <a:t>มีเครื่องหมาย ≠ </a:t>
            </a:r>
          </a:p>
          <a:p>
            <a:pPr marL="0" indent="0">
              <a:buNone/>
            </a:pPr>
            <a:r>
              <a:rPr lang="en-US" sz="3000" dirty="0"/>
              <a:t>			H</a:t>
            </a:r>
            <a:r>
              <a:rPr lang="en-US" sz="3000" baseline="-25000" dirty="0"/>
              <a:t>0</a:t>
            </a:r>
            <a:r>
              <a:rPr lang="en-US" sz="3000" dirty="0"/>
              <a:t> :        </a:t>
            </a:r>
            <a:r>
              <a:rPr lang="en-US" sz="3000" b="1" dirty="0">
                <a:solidFill>
                  <a:srgbClr val="FF0000"/>
                </a:solidFill>
              </a:rPr>
              <a:t>= </a:t>
            </a:r>
            <a:r>
              <a:rPr lang="en-US" sz="3000" dirty="0"/>
              <a:t>    </a:t>
            </a:r>
          </a:p>
          <a:p>
            <a:pPr marL="0" indent="0">
              <a:buNone/>
            </a:pPr>
            <a:r>
              <a:rPr lang="en-US" sz="3000" dirty="0"/>
              <a:t>			H</a:t>
            </a:r>
            <a:r>
              <a:rPr lang="en-US" sz="3000" baseline="-25000" dirty="0"/>
              <a:t>1</a:t>
            </a:r>
            <a:r>
              <a:rPr lang="en-US" sz="3000" dirty="0"/>
              <a:t> :        ≠ 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th-TH" sz="3200" dirty="0"/>
              <a:t>โดยที่  </a:t>
            </a:r>
            <a:r>
              <a:rPr lang="el-GR" sz="3200" b="1" dirty="0">
                <a:solidFill>
                  <a:srgbClr val="FF0000"/>
                </a:solidFill>
              </a:rPr>
              <a:t> </a:t>
            </a:r>
            <a:r>
              <a:rPr lang="th-TH" sz="3200" dirty="0"/>
              <a:t>    เป็นค่าที่จะทดสอบ  และ</a:t>
            </a:r>
            <a:r>
              <a:rPr lang="el-GR" sz="3200" b="1" dirty="0">
                <a:solidFill>
                  <a:srgbClr val="FF0000"/>
                </a:solidFill>
              </a:rPr>
              <a:t> </a:t>
            </a:r>
            <a:r>
              <a:rPr lang="th-TH" sz="3200" b="1" dirty="0">
                <a:solidFill>
                  <a:srgbClr val="FF0000"/>
                </a:solidFill>
              </a:rPr>
              <a:t>      </a:t>
            </a:r>
            <a:r>
              <a:rPr lang="th-TH" sz="3200" dirty="0"/>
              <a:t>เป็นค่าที่คาดการณ์ไว้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41AAF-9F71-4BD1-B3A6-7AFB49D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240-212 Probability and Statistic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4DA4E-1821-411E-99CF-6324F799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3C15-2C47-4C17-8140-8962C6280FA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วัตถุ 13">
            <a:extLst>
              <a:ext uri="{FF2B5EF4-FFF2-40B4-BE49-F238E27FC236}">
                <a16:creationId xmlns:a16="http://schemas.microsoft.com/office/drawing/2014/main" id="{ECE430F6-3766-4E91-8A47-773800CFF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33908"/>
              </p:ext>
            </p:extLst>
          </p:nvPr>
        </p:nvGraphicFramePr>
        <p:xfrm>
          <a:off x="4517672" y="3022600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สมการ" r:id="rId3" imgW="126725" imgH="177415" progId="Equation.3">
                  <p:embed/>
                </p:oleObj>
              </mc:Choice>
              <mc:Fallback>
                <p:oleObj name="สมการ" r:id="rId3" imgW="126725" imgH="177415" progId="Equation.3">
                  <p:embed/>
                  <p:pic>
                    <p:nvPicPr>
                      <p:cNvPr id="14" name="วัตถุ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672" y="3022600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วัตถุ 15">
            <a:extLst>
              <a:ext uri="{FF2B5EF4-FFF2-40B4-BE49-F238E27FC236}">
                <a16:creationId xmlns:a16="http://schemas.microsoft.com/office/drawing/2014/main" id="{F7FE64F7-E767-440F-9AF5-B7CAF3C1D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69133"/>
              </p:ext>
            </p:extLst>
          </p:nvPr>
        </p:nvGraphicFramePr>
        <p:xfrm>
          <a:off x="4517672" y="3632200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สมการ" r:id="rId5" imgW="126725" imgH="177415" progId="Equation.3">
                  <p:embed/>
                </p:oleObj>
              </mc:Choice>
              <mc:Fallback>
                <p:oleObj name="สมการ" r:id="rId5" imgW="126725" imgH="177415" progId="Equation.3">
                  <p:embed/>
                  <p:pic>
                    <p:nvPicPr>
                      <p:cNvPr id="16" name="วัตถุ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672" y="3632200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16">
            <a:extLst>
              <a:ext uri="{FF2B5EF4-FFF2-40B4-BE49-F238E27FC236}">
                <a16:creationId xmlns:a16="http://schemas.microsoft.com/office/drawing/2014/main" id="{B45EDDBD-578A-411C-BCFA-A00E3DD17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23098"/>
              </p:ext>
            </p:extLst>
          </p:nvPr>
        </p:nvGraphicFramePr>
        <p:xfrm>
          <a:off x="5406672" y="3556000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สมการ" r:id="rId6" imgW="165028" imgH="228501" progId="Equation.3">
                  <p:embed/>
                </p:oleObj>
              </mc:Choice>
              <mc:Fallback>
                <p:oleObj name="สมการ" r:id="rId6" imgW="165028" imgH="228501" progId="Equation.3">
                  <p:embed/>
                  <p:pic>
                    <p:nvPicPr>
                      <p:cNvPr id="17" name="วัตถุ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672" y="3556000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18">
            <a:extLst>
              <a:ext uri="{FF2B5EF4-FFF2-40B4-BE49-F238E27FC236}">
                <a16:creationId xmlns:a16="http://schemas.microsoft.com/office/drawing/2014/main" id="{E0E44F81-FB35-4F2B-B3AE-4DDD19658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91578"/>
              </p:ext>
            </p:extLst>
          </p:nvPr>
        </p:nvGraphicFramePr>
        <p:xfrm>
          <a:off x="5406672" y="3022600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สมการ" r:id="rId8" imgW="165028" imgH="228501" progId="Equation.3">
                  <p:embed/>
                </p:oleObj>
              </mc:Choice>
              <mc:Fallback>
                <p:oleObj name="สมการ" r:id="rId8" imgW="165028" imgH="228501" progId="Equation.3">
                  <p:embed/>
                  <p:pic>
                    <p:nvPicPr>
                      <p:cNvPr id="19" name="วัตถุ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672" y="3022600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15">
            <a:extLst>
              <a:ext uri="{FF2B5EF4-FFF2-40B4-BE49-F238E27FC236}">
                <a16:creationId xmlns:a16="http://schemas.microsoft.com/office/drawing/2014/main" id="{3583122F-1AE0-4C1A-AF7C-C4BBDE687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61920"/>
              </p:ext>
            </p:extLst>
          </p:nvPr>
        </p:nvGraphicFramePr>
        <p:xfrm>
          <a:off x="2039762" y="4811889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สมการ" r:id="rId5" imgW="126725" imgH="177415" progId="Equation.3">
                  <p:embed/>
                </p:oleObj>
              </mc:Choice>
              <mc:Fallback>
                <p:oleObj name="สมการ" r:id="rId5" imgW="126725" imgH="177415" progId="Equation.3">
                  <p:embed/>
                  <p:pic>
                    <p:nvPicPr>
                      <p:cNvPr id="7" name="วัตถุ 15">
                        <a:extLst>
                          <a:ext uri="{FF2B5EF4-FFF2-40B4-BE49-F238E27FC236}">
                            <a16:creationId xmlns:a16="http://schemas.microsoft.com/office/drawing/2014/main" id="{F7FE64F7-E767-440F-9AF5-B7CAF3C1D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762" y="4811889"/>
                        <a:ext cx="355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วัตถุ 16">
            <a:extLst>
              <a:ext uri="{FF2B5EF4-FFF2-40B4-BE49-F238E27FC236}">
                <a16:creationId xmlns:a16="http://schemas.microsoft.com/office/drawing/2014/main" id="{26CB7E59-4F24-4498-9333-51F8BAAA8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364315"/>
              </p:ext>
            </p:extLst>
          </p:nvPr>
        </p:nvGraphicFramePr>
        <p:xfrm>
          <a:off x="5306697" y="4783103"/>
          <a:ext cx="463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สมการ" r:id="rId6" imgW="165028" imgH="228501" progId="Equation.3">
                  <p:embed/>
                </p:oleObj>
              </mc:Choice>
              <mc:Fallback>
                <p:oleObj name="สมการ" r:id="rId6" imgW="165028" imgH="228501" progId="Equation.3">
                  <p:embed/>
                  <p:pic>
                    <p:nvPicPr>
                      <p:cNvPr id="8" name="วัตถุ 16">
                        <a:extLst>
                          <a:ext uri="{FF2B5EF4-FFF2-40B4-BE49-F238E27FC236}">
                            <a16:creationId xmlns:a16="http://schemas.microsoft.com/office/drawing/2014/main" id="{B45EDDBD-578A-411C-BCFA-A00E3DD17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697" y="4783103"/>
                        <a:ext cx="463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5692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1253</TotalTime>
  <Words>2826</Words>
  <Application>Microsoft Office PowerPoint</Application>
  <PresentationFormat>Widescreen</PresentationFormat>
  <Paragraphs>404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Angsana New</vt:lpstr>
      <vt:lpstr>Calibri</vt:lpstr>
      <vt:lpstr>Calibri Light</vt:lpstr>
      <vt:lpstr>Cambria Math</vt:lpstr>
      <vt:lpstr>Cordia New</vt:lpstr>
      <vt:lpstr>Wingdings</vt:lpstr>
      <vt:lpstr>Retrospect</vt:lpstr>
      <vt:lpstr>สมการ</vt:lpstr>
      <vt:lpstr>บทที่ 5 การทดสอบสมมติฐานทางสถิติ (Hypothesis Testing)</vt:lpstr>
      <vt:lpstr>การทดสอบสมมติฐานทางสถิติ (Hypothesis Testing)</vt:lpstr>
      <vt:lpstr>การทดสอบสมมติฐานทางสถิติ (Hypothesis Testing)</vt:lpstr>
      <vt:lpstr>การตั้งสมมติฐาน</vt:lpstr>
      <vt:lpstr>การตั้งสมมติฐาน</vt:lpstr>
      <vt:lpstr>การตั้งสมมติฐาน</vt:lpstr>
      <vt:lpstr>การตั้งสมมติฐาน</vt:lpstr>
      <vt:lpstr>ประเภทของการทดสอบสมมติฐาน</vt:lpstr>
      <vt:lpstr>ประเภทของการทดสอบสมมติฐาน</vt:lpstr>
      <vt:lpstr>ประเภทของการทดสอบสมมติฐาน</vt:lpstr>
      <vt:lpstr>ประเภทของการทดสอบสมมติฐาน</vt:lpstr>
      <vt:lpstr>ประเภทของการทดสอบสมมติฐาน</vt:lpstr>
      <vt:lpstr>ขั้นตอนการทดสอบสมมติฐาน</vt:lpstr>
      <vt:lpstr>ขั้นตอนการทดสอบสมมติฐาน</vt:lpstr>
      <vt:lpstr>การทดสอบสมมติฐานค่าเฉลี่ยประชากร (µ)</vt:lpstr>
      <vt:lpstr>การทดสอบสมมติฐานค่าเฉลี่ยประชากร (µ)</vt:lpstr>
      <vt:lpstr>การทดสอบสมมติฐานค่าเฉลี่ยประชากร (µ)</vt:lpstr>
      <vt:lpstr>การทดสอบสมมติฐานค่าเฉลี่ยประชากร (µ)</vt:lpstr>
      <vt:lpstr>การทดสอบสมมติฐานค่าเฉลี่ยประชากร (µ)</vt:lpstr>
      <vt:lpstr>การทดสอบสมมติฐานค่าเฉลี่ยประชากร (µ)</vt:lpstr>
      <vt:lpstr>การทดสอบสมมติฐานค่าเฉลี่ยประชากร (µ)</vt:lpstr>
      <vt:lpstr>การทดสอบสมมติฐานค่าเฉลี่ยประชากร (µ)</vt:lpstr>
      <vt:lpstr>การทดสอบสมมติฐานค่าสัดส่วนประชากร (p)</vt:lpstr>
      <vt:lpstr>การทดสอบสมมติฐานค่าสัดส่วนประชากร (p)</vt:lpstr>
      <vt:lpstr>การทดสอบสมมติฐานค่าสัดส่วนประชากร (p)</vt:lpstr>
      <vt:lpstr>การใช้ค่า p-value ในการทดสอบสมมติฐาน</vt:lpstr>
      <vt:lpstr>การใช้ค่า p-value ในการทดสอบสมมติฐาน</vt:lpstr>
      <vt:lpstr>การใช้ค่า p-value ในการทดสอบสมมติฐาน</vt:lpstr>
      <vt:lpstr>การใช้ค่า p-value ในการทดสอบสมมติฐาน</vt:lpstr>
      <vt:lpstr>ความผิดพลาดในการทดสอบสมมติฐาน</vt:lpstr>
      <vt:lpstr>ความผิดพลาดในการทดสอบสมมติฐาน</vt:lpstr>
      <vt:lpstr>ความผิดพลาดในการทดสอบสมมติฐาน</vt:lpstr>
      <vt:lpstr>ความผิดพลาดในการทดสอบสมมติฐาน</vt:lpstr>
      <vt:lpstr>ความผิดพลาดในการทดสอบสมมติฐาน</vt:lpstr>
      <vt:lpstr>ความผิดพลาดในการทดสอบสมมติฐาน</vt:lpstr>
      <vt:lpstr>ความผิดพลาดในการทดสอบสมมติฐาน</vt:lpstr>
      <vt:lpstr>ความผิดพลาดในการทดสอบสมมติฐาน</vt:lpstr>
      <vt:lpstr>แบบฝึกหัด (Exercise)</vt:lpstr>
      <vt:lpstr>แบบฝึกหัด (Exercise)</vt:lpstr>
      <vt:lpstr>แบบฝึกหัด (Exercise)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แนะนำความน่าจะเป็น (Introduction to Probability) </dc:title>
  <dc:creator>kitta</dc:creator>
  <cp:lastModifiedBy>kitta</cp:lastModifiedBy>
  <cp:revision>62</cp:revision>
  <dcterms:created xsi:type="dcterms:W3CDTF">2020-08-16T13:03:38Z</dcterms:created>
  <dcterms:modified xsi:type="dcterms:W3CDTF">2020-08-31T05:50:44Z</dcterms:modified>
</cp:coreProperties>
</file>