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notesSlides/notesSlide2.xml" ContentType="application/vnd.openxmlformats-officedocument.presentationml.notesSlide+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notesSlides/notesSlide17.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4"/>
  </p:sldMasterIdLst>
  <p:notesMasterIdLst>
    <p:notesMasterId r:id="rId32"/>
  </p:notesMasterIdLst>
  <p:sldIdLst>
    <p:sldId id="284" r:id="rId5"/>
    <p:sldId id="352" r:id="rId6"/>
    <p:sldId id="349" r:id="rId7"/>
    <p:sldId id="334" r:id="rId8"/>
    <p:sldId id="342" r:id="rId9"/>
    <p:sldId id="341" r:id="rId10"/>
    <p:sldId id="333" r:id="rId11"/>
    <p:sldId id="335" r:id="rId12"/>
    <p:sldId id="336" r:id="rId13"/>
    <p:sldId id="338" r:id="rId14"/>
    <p:sldId id="313" r:id="rId15"/>
    <p:sldId id="340" r:id="rId16"/>
    <p:sldId id="319" r:id="rId17"/>
    <p:sldId id="339" r:id="rId18"/>
    <p:sldId id="345" r:id="rId19"/>
    <p:sldId id="343" r:id="rId20"/>
    <p:sldId id="346" r:id="rId21"/>
    <p:sldId id="317" r:id="rId22"/>
    <p:sldId id="318" r:id="rId23"/>
    <p:sldId id="344" r:id="rId24"/>
    <p:sldId id="314" r:id="rId25"/>
    <p:sldId id="347" r:id="rId26"/>
    <p:sldId id="351" r:id="rId27"/>
    <p:sldId id="348" r:id="rId28"/>
    <p:sldId id="316" r:id="rId29"/>
    <p:sldId id="353" r:id="rId30"/>
    <p:sldId id="291" r:id="rId31"/>
  </p:sldIdLst>
  <p:sldSz cx="9906000" cy="6858000" type="A4"/>
  <p:notesSz cx="6718300" cy="98552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65"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65"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65"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65"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65" charset="-128"/>
        <a:cs typeface="+mn-cs"/>
      </a:defRPr>
    </a:lvl5pPr>
    <a:lvl6pPr marL="2286000" algn="l" defTabSz="914400" rtl="0" eaLnBrk="1" latinLnBrk="0" hangingPunct="1">
      <a:defRPr sz="2400" kern="1200">
        <a:solidFill>
          <a:schemeClr val="tx1"/>
        </a:solidFill>
        <a:latin typeface="Arial" charset="0"/>
        <a:ea typeface="ＭＳ Ｐゴシック" pitchFamily="-65" charset="-128"/>
        <a:cs typeface="+mn-cs"/>
      </a:defRPr>
    </a:lvl6pPr>
    <a:lvl7pPr marL="2743200" algn="l" defTabSz="914400" rtl="0" eaLnBrk="1" latinLnBrk="0" hangingPunct="1">
      <a:defRPr sz="2400" kern="1200">
        <a:solidFill>
          <a:schemeClr val="tx1"/>
        </a:solidFill>
        <a:latin typeface="Arial" charset="0"/>
        <a:ea typeface="ＭＳ Ｐゴシック" pitchFamily="-65" charset="-128"/>
        <a:cs typeface="+mn-cs"/>
      </a:defRPr>
    </a:lvl7pPr>
    <a:lvl8pPr marL="3200400" algn="l" defTabSz="914400" rtl="0" eaLnBrk="1" latinLnBrk="0" hangingPunct="1">
      <a:defRPr sz="2400" kern="1200">
        <a:solidFill>
          <a:schemeClr val="tx1"/>
        </a:solidFill>
        <a:latin typeface="Arial" charset="0"/>
        <a:ea typeface="ＭＳ Ｐゴシック" pitchFamily="-65" charset="-128"/>
        <a:cs typeface="+mn-cs"/>
      </a:defRPr>
    </a:lvl8pPr>
    <a:lvl9pPr marL="3657600" algn="l" defTabSz="914400" rtl="0" eaLnBrk="1" latinLnBrk="0" hangingPunct="1">
      <a:defRPr sz="2400" kern="1200">
        <a:solidFill>
          <a:schemeClr val="tx1"/>
        </a:solidFill>
        <a:latin typeface="Arial" charset="0"/>
        <a:ea typeface="ＭＳ Ｐゴシック" pitchFamily="-65"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4F"/>
    <a:srgbClr val="01AB52"/>
    <a:srgbClr val="CDFF9B"/>
    <a:srgbClr val="F7F7F7"/>
    <a:srgbClr val="CCECFF"/>
    <a:srgbClr val="019D4B"/>
    <a:srgbClr val="0000FF"/>
    <a:srgbClr val="CCFF99"/>
    <a:srgbClr val="CCFFCC"/>
    <a:srgbClr val="FFFF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1" autoAdjust="0"/>
    <p:restoredTop sz="99883" autoAdjust="0"/>
  </p:normalViewPr>
  <p:slideViewPr>
    <p:cSldViewPr>
      <p:cViewPr>
        <p:scale>
          <a:sx n="100" d="100"/>
          <a:sy n="100" d="100"/>
        </p:scale>
        <p:origin x="-96" y="354"/>
      </p:cViewPr>
      <p:guideLst>
        <p:guide orient="horz" pos="2160"/>
        <p:guide pos="342"/>
      </p:guideLst>
    </p:cSldViewPr>
  </p:slideViewPr>
  <p:notesTextViewPr>
    <p:cViewPr>
      <p:scale>
        <a:sx n="100" d="100"/>
        <a:sy n="100" d="100"/>
      </p:scale>
      <p:origin x="0" y="0"/>
    </p:cViewPr>
  </p:notesTextViewPr>
  <p:sorterViewPr>
    <p:cViewPr>
      <p:scale>
        <a:sx n="100" d="100"/>
        <a:sy n="100" d="100"/>
      </p:scale>
      <p:origin x="0" y="0"/>
    </p:cViewPr>
  </p:sorterViewPr>
  <p:gridSpacing cx="46085125" cy="4608512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6D8022-41FE-45EB-AB10-9EB68A081F6B}"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FFE824C1-C9C6-49AB-8D14-F81FE528DFDA}">
      <dgm:prSet custT="1"/>
      <dgm:spPr>
        <a:solidFill>
          <a:srgbClr val="52CE61"/>
        </a:solidFill>
      </dgm:spPr>
      <dgm:t>
        <a:bodyPr/>
        <a:lstStyle/>
        <a:p>
          <a:r>
            <a:rPr lang="en-GB" sz="2800" dirty="0" smtClean="0"/>
            <a:t>IBM ClearCase</a:t>
          </a:r>
          <a:endParaRPr lang="en-GB" sz="2800" dirty="0"/>
        </a:p>
      </dgm:t>
    </dgm:pt>
    <dgm:pt modelId="{643F9186-AA97-497D-8BBA-833F82EE7693}" type="parTrans" cxnId="{A17F089C-6B88-40A5-8C5D-2649C177394D}">
      <dgm:prSet/>
      <dgm:spPr/>
      <dgm:t>
        <a:bodyPr/>
        <a:lstStyle/>
        <a:p>
          <a:endParaRPr lang="en-GB"/>
        </a:p>
      </dgm:t>
    </dgm:pt>
    <dgm:pt modelId="{61979E01-912D-4291-A2B3-E2313DA69A08}" type="sibTrans" cxnId="{A17F089C-6B88-40A5-8C5D-2649C177394D}">
      <dgm:prSet/>
      <dgm:spPr/>
      <dgm:t>
        <a:bodyPr/>
        <a:lstStyle/>
        <a:p>
          <a:endParaRPr lang="en-GB"/>
        </a:p>
      </dgm:t>
    </dgm:pt>
    <dgm:pt modelId="{EA311F27-55DB-4500-8117-7751DC9BC6AB}">
      <dgm:prSet custT="1"/>
      <dgm:spPr>
        <a:solidFill>
          <a:srgbClr val="52CE61"/>
        </a:solidFill>
      </dgm:spPr>
      <dgm:t>
        <a:bodyPr/>
        <a:lstStyle/>
        <a:p>
          <a:r>
            <a:rPr lang="en-GB" sz="2800" dirty="0" smtClean="0"/>
            <a:t>XMLSpy</a:t>
          </a:r>
          <a:endParaRPr lang="en-GB" sz="2800" dirty="0"/>
        </a:p>
      </dgm:t>
    </dgm:pt>
    <dgm:pt modelId="{3D9E4875-CAC2-47AE-BC3A-B5A86A4C3480}" type="parTrans" cxnId="{FDB08F51-17B3-4161-BFA3-AA361AF9EA06}">
      <dgm:prSet/>
      <dgm:spPr/>
      <dgm:t>
        <a:bodyPr/>
        <a:lstStyle/>
        <a:p>
          <a:endParaRPr lang="en-GB"/>
        </a:p>
      </dgm:t>
    </dgm:pt>
    <dgm:pt modelId="{5935C068-9CA7-4785-9D94-28247F98367F}" type="sibTrans" cxnId="{FDB08F51-17B3-4161-BFA3-AA361AF9EA06}">
      <dgm:prSet/>
      <dgm:spPr/>
      <dgm:t>
        <a:bodyPr/>
        <a:lstStyle/>
        <a:p>
          <a:endParaRPr lang="en-GB"/>
        </a:p>
      </dgm:t>
    </dgm:pt>
    <dgm:pt modelId="{8AC15A3B-8DE7-486B-8657-B0075293C8A8}">
      <dgm:prSet custT="1"/>
      <dgm:spPr/>
      <dgm:t>
        <a:bodyPr/>
        <a:lstStyle/>
        <a:p>
          <a:r>
            <a:rPr lang="en-GB" sz="1200" dirty="0" smtClean="0"/>
            <a:t>Strategically aligned.</a:t>
          </a:r>
          <a:endParaRPr lang="en-GB" sz="1200" dirty="0"/>
        </a:p>
      </dgm:t>
    </dgm:pt>
    <dgm:pt modelId="{578CF733-D2A3-4AE3-8A53-1130EEBAAF7E}" type="parTrans" cxnId="{763875F3-E16F-4F01-B000-2EC62BD9CCB3}">
      <dgm:prSet/>
      <dgm:spPr/>
      <dgm:t>
        <a:bodyPr/>
        <a:lstStyle/>
        <a:p>
          <a:endParaRPr lang="en-GB"/>
        </a:p>
      </dgm:t>
    </dgm:pt>
    <dgm:pt modelId="{88E4CEE9-3BDE-4022-9946-80C6F52C82BA}" type="sibTrans" cxnId="{763875F3-E16F-4F01-B000-2EC62BD9CCB3}">
      <dgm:prSet/>
      <dgm:spPr/>
      <dgm:t>
        <a:bodyPr/>
        <a:lstStyle/>
        <a:p>
          <a:endParaRPr lang="en-GB"/>
        </a:p>
      </dgm:t>
    </dgm:pt>
    <dgm:pt modelId="{5C3D4417-4E35-4DF5-BD1F-D34D894073E3}">
      <dgm:prSet custT="1"/>
      <dgm:spPr/>
      <dgm:t>
        <a:bodyPr/>
        <a:lstStyle/>
        <a:p>
          <a:r>
            <a:rPr lang="en-GB" sz="1200" dirty="0" smtClean="0"/>
            <a:t>Well integrated with other IBM Solutions(e.g. Rational toolkit).</a:t>
          </a:r>
          <a:endParaRPr lang="en-GB" sz="1200" dirty="0"/>
        </a:p>
      </dgm:t>
    </dgm:pt>
    <dgm:pt modelId="{56434711-702E-4D74-9F43-150C3ED53E29}" type="parTrans" cxnId="{4D7EDE8E-7129-49B6-BA6C-F6BB3AAA9693}">
      <dgm:prSet/>
      <dgm:spPr/>
      <dgm:t>
        <a:bodyPr/>
        <a:lstStyle/>
        <a:p>
          <a:endParaRPr lang="en-GB"/>
        </a:p>
      </dgm:t>
    </dgm:pt>
    <dgm:pt modelId="{4CA9A5C9-8C1F-4729-8247-F6AFE5C0EAAF}" type="sibTrans" cxnId="{4D7EDE8E-7129-49B6-BA6C-F6BB3AAA9693}">
      <dgm:prSet/>
      <dgm:spPr/>
      <dgm:t>
        <a:bodyPr/>
        <a:lstStyle/>
        <a:p>
          <a:endParaRPr lang="en-GB"/>
        </a:p>
      </dgm:t>
    </dgm:pt>
    <dgm:pt modelId="{22DA7821-1EDB-4C01-BCB1-149170E973DE}">
      <dgm:prSet custT="1"/>
      <dgm:spPr/>
      <dgm:t>
        <a:bodyPr/>
        <a:lstStyle/>
        <a:p>
          <a:r>
            <a:rPr lang="en-GB" sz="1200" dirty="0" smtClean="0"/>
            <a:t>Version control and workspace management.</a:t>
          </a:r>
          <a:endParaRPr lang="en-GB" sz="1200" dirty="0"/>
        </a:p>
      </dgm:t>
    </dgm:pt>
    <dgm:pt modelId="{E7E067F8-44F2-4677-9E00-96B929836C5D}" type="parTrans" cxnId="{03897CEF-4678-4042-8C98-7816E7BB3A49}">
      <dgm:prSet/>
      <dgm:spPr/>
      <dgm:t>
        <a:bodyPr/>
        <a:lstStyle/>
        <a:p>
          <a:endParaRPr lang="en-GB"/>
        </a:p>
      </dgm:t>
    </dgm:pt>
    <dgm:pt modelId="{C9410611-D963-47B4-823A-F5BC28B5CB5E}" type="sibTrans" cxnId="{03897CEF-4678-4042-8C98-7816E7BB3A49}">
      <dgm:prSet/>
      <dgm:spPr/>
      <dgm:t>
        <a:bodyPr/>
        <a:lstStyle/>
        <a:p>
          <a:endParaRPr lang="en-GB"/>
        </a:p>
      </dgm:t>
    </dgm:pt>
    <dgm:pt modelId="{4A9877CE-A9D0-4748-9773-86D37D2989F4}">
      <dgm:prSet custT="1"/>
      <dgm:spPr/>
      <dgm:t>
        <a:bodyPr/>
        <a:lstStyle/>
        <a:p>
          <a:r>
            <a:rPr lang="en-GB" sz="1200" dirty="0" smtClean="0"/>
            <a:t>Advanced parallel development.</a:t>
          </a:r>
          <a:endParaRPr lang="en-GB" sz="1200" dirty="0"/>
        </a:p>
      </dgm:t>
    </dgm:pt>
    <dgm:pt modelId="{93CB73B2-5C6E-4485-83E0-28BC4E90767C}" type="parTrans" cxnId="{8425E468-C9DA-4055-A1FD-CDB5CA177EEC}">
      <dgm:prSet/>
      <dgm:spPr/>
      <dgm:t>
        <a:bodyPr/>
        <a:lstStyle/>
        <a:p>
          <a:endParaRPr lang="en-GB"/>
        </a:p>
      </dgm:t>
    </dgm:pt>
    <dgm:pt modelId="{CAABDAFC-6DB8-4BA4-B240-859D26ABC4ED}" type="sibTrans" cxnId="{8425E468-C9DA-4055-A1FD-CDB5CA177EEC}">
      <dgm:prSet/>
      <dgm:spPr/>
      <dgm:t>
        <a:bodyPr/>
        <a:lstStyle/>
        <a:p>
          <a:endParaRPr lang="en-GB"/>
        </a:p>
      </dgm:t>
    </dgm:pt>
    <dgm:pt modelId="{09E37578-274F-4C53-96D3-91A3EAB6F19E}">
      <dgm:prSet custT="1"/>
      <dgm:spPr/>
      <dgm:t>
        <a:bodyPr/>
        <a:lstStyle/>
        <a:p>
          <a:r>
            <a:rPr lang="en-GB" sz="1200" dirty="0" smtClean="0"/>
            <a:t>Effective IP Security</a:t>
          </a:r>
          <a:endParaRPr lang="en-GB" sz="1200" dirty="0"/>
        </a:p>
      </dgm:t>
    </dgm:pt>
    <dgm:pt modelId="{C81E8D99-1779-436A-AB64-E5090C84AD75}" type="parTrans" cxnId="{2BDEB555-A9F1-4CAE-A7DC-5931A66D4656}">
      <dgm:prSet/>
      <dgm:spPr/>
      <dgm:t>
        <a:bodyPr/>
        <a:lstStyle/>
        <a:p>
          <a:endParaRPr lang="en-GB"/>
        </a:p>
      </dgm:t>
    </dgm:pt>
    <dgm:pt modelId="{FDDE46BF-7B31-40F1-9E55-FF8BF32C15E7}" type="sibTrans" cxnId="{2BDEB555-A9F1-4CAE-A7DC-5931A66D4656}">
      <dgm:prSet/>
      <dgm:spPr/>
      <dgm:t>
        <a:bodyPr/>
        <a:lstStyle/>
        <a:p>
          <a:endParaRPr lang="en-GB"/>
        </a:p>
      </dgm:t>
    </dgm:pt>
    <dgm:pt modelId="{E83DD305-84C4-4163-9AB7-8A7CF945F7FD}">
      <dgm:prSet custT="1"/>
      <dgm:spPr/>
      <dgm:t>
        <a:bodyPr/>
        <a:lstStyle/>
        <a:p>
          <a:r>
            <a:rPr lang="en-GB" sz="1200" dirty="0" smtClean="0"/>
            <a:t>Industry leading XML Editor tool.</a:t>
          </a:r>
          <a:endParaRPr lang="en-GB" sz="1200" dirty="0"/>
        </a:p>
      </dgm:t>
    </dgm:pt>
    <dgm:pt modelId="{BFD3844E-BC3C-4AEF-9D2A-EF227A058957}" type="parTrans" cxnId="{D9EEF1E9-BE98-4ED8-AA88-16B0CAD7AC3B}">
      <dgm:prSet/>
      <dgm:spPr/>
      <dgm:t>
        <a:bodyPr/>
        <a:lstStyle/>
        <a:p>
          <a:endParaRPr lang="en-GB"/>
        </a:p>
      </dgm:t>
    </dgm:pt>
    <dgm:pt modelId="{4D222D1C-CBA3-4CFA-8F60-524284624501}" type="sibTrans" cxnId="{D9EEF1E9-BE98-4ED8-AA88-16B0CAD7AC3B}">
      <dgm:prSet/>
      <dgm:spPr/>
      <dgm:t>
        <a:bodyPr/>
        <a:lstStyle/>
        <a:p>
          <a:endParaRPr lang="en-GB"/>
        </a:p>
      </dgm:t>
    </dgm:pt>
    <dgm:pt modelId="{07D72093-62CD-4138-9F8A-CAA426890207}">
      <dgm:prSet custT="1"/>
      <dgm:spPr/>
      <dgm:t>
        <a:bodyPr/>
        <a:lstStyle/>
        <a:p>
          <a:r>
            <a:rPr lang="en-GB" sz="1200" dirty="0" smtClean="0"/>
            <a:t>Provides graphical user interface (GUI) for schema design, code generation etc.</a:t>
          </a:r>
          <a:endParaRPr lang="en-GB" sz="1200" dirty="0"/>
        </a:p>
      </dgm:t>
    </dgm:pt>
    <dgm:pt modelId="{81C0E031-176B-4CAC-AEA8-F855353E26C9}" type="parTrans" cxnId="{183B9FBC-5FAF-4E36-9F0B-A33B8E253172}">
      <dgm:prSet/>
      <dgm:spPr/>
      <dgm:t>
        <a:bodyPr/>
        <a:lstStyle/>
        <a:p>
          <a:endParaRPr lang="en-GB"/>
        </a:p>
      </dgm:t>
    </dgm:pt>
    <dgm:pt modelId="{B09D6C30-CBAF-4687-A52E-33772B0F53FE}" type="sibTrans" cxnId="{183B9FBC-5FAF-4E36-9F0B-A33B8E253172}">
      <dgm:prSet/>
      <dgm:spPr/>
      <dgm:t>
        <a:bodyPr/>
        <a:lstStyle/>
        <a:p>
          <a:endParaRPr lang="en-GB"/>
        </a:p>
      </dgm:t>
    </dgm:pt>
    <dgm:pt modelId="{F818F63A-A1A0-48BE-8D49-9EF24076B14E}">
      <dgm:prSet custT="1"/>
      <dgm:spPr/>
      <dgm:t>
        <a:bodyPr/>
        <a:lstStyle/>
        <a:p>
          <a:r>
            <a:rPr lang="en-GB" sz="1200" dirty="0" smtClean="0"/>
            <a:t>Provides full database integration.</a:t>
          </a:r>
          <a:endParaRPr lang="en-GB" sz="1200" dirty="0"/>
        </a:p>
      </dgm:t>
    </dgm:pt>
    <dgm:pt modelId="{D75E84AA-676F-49F5-B72B-957979128E0E}" type="parTrans" cxnId="{5A838FE9-0FB1-4CA8-9E57-13FCB370153A}">
      <dgm:prSet/>
      <dgm:spPr/>
      <dgm:t>
        <a:bodyPr/>
        <a:lstStyle/>
        <a:p>
          <a:endParaRPr lang="en-GB"/>
        </a:p>
      </dgm:t>
    </dgm:pt>
    <dgm:pt modelId="{AA92E387-D5ED-48E6-9AAF-8DC963C5E541}" type="sibTrans" cxnId="{5A838FE9-0FB1-4CA8-9E57-13FCB370153A}">
      <dgm:prSet/>
      <dgm:spPr/>
      <dgm:t>
        <a:bodyPr/>
        <a:lstStyle/>
        <a:p>
          <a:endParaRPr lang="en-GB"/>
        </a:p>
      </dgm:t>
    </dgm:pt>
    <dgm:pt modelId="{EBBB2618-68ED-4BC9-8A1E-D9481DD40387}">
      <dgm:prSet custT="1"/>
      <dgm:spPr/>
      <dgm:t>
        <a:bodyPr/>
        <a:lstStyle/>
        <a:p>
          <a:r>
            <a:rPr lang="en-GB" sz="1200" dirty="0" smtClean="0"/>
            <a:t>Support for Xpath, XSLT, SOAP, WSDL, and more.</a:t>
          </a:r>
          <a:endParaRPr lang="en-GB" sz="1200" dirty="0"/>
        </a:p>
      </dgm:t>
    </dgm:pt>
    <dgm:pt modelId="{D93230BD-E524-4EEA-8E04-0BF3AD0574F7}" type="parTrans" cxnId="{7C09BFC4-9D0F-4089-B1C7-4163B27C010C}">
      <dgm:prSet/>
      <dgm:spPr/>
      <dgm:t>
        <a:bodyPr/>
        <a:lstStyle/>
        <a:p>
          <a:endParaRPr lang="en-GB"/>
        </a:p>
      </dgm:t>
    </dgm:pt>
    <dgm:pt modelId="{E5CAE326-F9B1-4258-9AED-D2A646DF42E0}" type="sibTrans" cxnId="{7C09BFC4-9D0F-4089-B1C7-4163B27C010C}">
      <dgm:prSet/>
      <dgm:spPr/>
      <dgm:t>
        <a:bodyPr/>
        <a:lstStyle/>
        <a:p>
          <a:endParaRPr lang="en-GB"/>
        </a:p>
      </dgm:t>
    </dgm:pt>
    <dgm:pt modelId="{D05C1336-18A1-4754-BDFB-93E7BF306D9B}">
      <dgm:prSet custT="1"/>
      <dgm:spPr>
        <a:solidFill>
          <a:srgbClr val="52CE61"/>
        </a:solidFill>
      </dgm:spPr>
      <dgm:t>
        <a:bodyPr/>
        <a:lstStyle/>
        <a:p>
          <a:r>
            <a:rPr lang="en-GB" sz="2800" dirty="0" smtClean="0"/>
            <a:t>Rational Software Architect</a:t>
          </a:r>
          <a:endParaRPr lang="en-GB" sz="2800" dirty="0"/>
        </a:p>
      </dgm:t>
    </dgm:pt>
    <dgm:pt modelId="{63F68CCA-EA53-4A8B-9581-446BD4241810}" type="parTrans" cxnId="{5EBE801F-4E5A-4AE0-9602-72C8EB99195F}">
      <dgm:prSet/>
      <dgm:spPr/>
      <dgm:t>
        <a:bodyPr/>
        <a:lstStyle/>
        <a:p>
          <a:endParaRPr lang="en-GB"/>
        </a:p>
      </dgm:t>
    </dgm:pt>
    <dgm:pt modelId="{F3B0CF16-3A35-4A62-B467-19649FF5EF9B}" type="sibTrans" cxnId="{5EBE801F-4E5A-4AE0-9602-72C8EB99195F}">
      <dgm:prSet/>
      <dgm:spPr/>
      <dgm:t>
        <a:bodyPr/>
        <a:lstStyle/>
        <a:p>
          <a:endParaRPr lang="en-GB"/>
        </a:p>
      </dgm:t>
    </dgm:pt>
    <dgm:pt modelId="{43297B04-E2F1-484C-8809-82547C4DCA65}">
      <dgm:prSet custT="1"/>
      <dgm:spPr/>
      <dgm:t>
        <a:bodyPr/>
        <a:lstStyle/>
        <a:p>
          <a:r>
            <a:rPr lang="en-GB" sz="1200" dirty="0" smtClean="0"/>
            <a:t>IBM RSA is a design and construction environment that helps software architects understand, design, manage and evolve enterprise solutions and services. It uses the Unified Modelling Language (UML)</a:t>
          </a:r>
          <a:endParaRPr lang="en-GB" sz="1200" dirty="0"/>
        </a:p>
      </dgm:t>
    </dgm:pt>
    <dgm:pt modelId="{79C2DDDE-5587-4D00-92C1-443D0C1E84D1}" type="parTrans" cxnId="{6E9A324E-289A-4E43-A2A7-2D86FAA16B25}">
      <dgm:prSet/>
      <dgm:spPr/>
      <dgm:t>
        <a:bodyPr/>
        <a:lstStyle/>
        <a:p>
          <a:endParaRPr lang="en-GB"/>
        </a:p>
      </dgm:t>
    </dgm:pt>
    <dgm:pt modelId="{17724558-FC9A-4631-B950-9B090B59D25A}" type="sibTrans" cxnId="{6E9A324E-289A-4E43-A2A7-2D86FAA16B25}">
      <dgm:prSet/>
      <dgm:spPr/>
      <dgm:t>
        <a:bodyPr/>
        <a:lstStyle/>
        <a:p>
          <a:endParaRPr lang="en-GB"/>
        </a:p>
      </dgm:t>
    </dgm:pt>
    <dgm:pt modelId="{9A5D36CE-E383-4F7C-ADE9-1F1C0B4D9AD5}">
      <dgm:prSet custT="1"/>
      <dgm:spPr/>
      <dgm:t>
        <a:bodyPr/>
        <a:lstStyle/>
        <a:p>
          <a:r>
            <a:rPr lang="en-GB" sz="1200" dirty="0" smtClean="0"/>
            <a:t>Provides single, integrated environment designed to enhance team collaboration for more automated, transparent and predictive software delivery. Strategically aligned with other IBM solutions.</a:t>
          </a:r>
          <a:endParaRPr lang="en-GB" sz="1200" dirty="0"/>
        </a:p>
      </dgm:t>
    </dgm:pt>
    <dgm:pt modelId="{770D662F-34DE-4876-BBC7-65E94AC4D551}" type="parTrans" cxnId="{1736AB37-E5EE-443F-BFCE-B6CFA4BD9694}">
      <dgm:prSet/>
      <dgm:spPr/>
      <dgm:t>
        <a:bodyPr/>
        <a:lstStyle/>
        <a:p>
          <a:endParaRPr lang="en-GB"/>
        </a:p>
      </dgm:t>
    </dgm:pt>
    <dgm:pt modelId="{F7B88146-134F-44AC-84E7-FF1544146301}" type="sibTrans" cxnId="{1736AB37-E5EE-443F-BFCE-B6CFA4BD9694}">
      <dgm:prSet/>
      <dgm:spPr/>
      <dgm:t>
        <a:bodyPr/>
        <a:lstStyle/>
        <a:p>
          <a:endParaRPr lang="en-GB"/>
        </a:p>
      </dgm:t>
    </dgm:pt>
    <dgm:pt modelId="{8083D077-82FD-49DA-9804-68B0B929B987}">
      <dgm:prSet custT="1"/>
      <dgm:spPr/>
      <dgm:t>
        <a:bodyPr/>
        <a:lstStyle/>
        <a:p>
          <a:r>
            <a:rPr lang="en-GB" sz="1200" dirty="0" smtClean="0"/>
            <a:t>Well integrated with other IBM solutions.</a:t>
          </a:r>
          <a:endParaRPr lang="en-GB" sz="1200" dirty="0"/>
        </a:p>
      </dgm:t>
    </dgm:pt>
    <dgm:pt modelId="{45434F13-7A4F-4B7D-8794-220118C9E288}" type="parTrans" cxnId="{672966C6-F0CE-47C0-95A2-C10B4F6608E5}">
      <dgm:prSet/>
      <dgm:spPr/>
      <dgm:t>
        <a:bodyPr/>
        <a:lstStyle/>
        <a:p>
          <a:endParaRPr lang="en-GB"/>
        </a:p>
      </dgm:t>
    </dgm:pt>
    <dgm:pt modelId="{A52D4989-7A8A-4DA8-A71F-8E57AB29E043}" type="sibTrans" cxnId="{672966C6-F0CE-47C0-95A2-C10B4F6608E5}">
      <dgm:prSet/>
      <dgm:spPr/>
      <dgm:t>
        <a:bodyPr/>
        <a:lstStyle/>
        <a:p>
          <a:endParaRPr lang="en-GB"/>
        </a:p>
      </dgm:t>
    </dgm:pt>
    <dgm:pt modelId="{FF9437AC-5B9C-40FB-88FF-BC88FD1445FD}">
      <dgm:prSet custT="1"/>
      <dgm:spPr>
        <a:solidFill>
          <a:srgbClr val="52CE61"/>
        </a:solidFill>
      </dgm:spPr>
      <dgm:t>
        <a:bodyPr/>
        <a:lstStyle/>
        <a:p>
          <a:r>
            <a:rPr lang="en-GB" sz="2800" dirty="0" smtClean="0"/>
            <a:t>Rational Team Concert</a:t>
          </a:r>
          <a:endParaRPr lang="en-GB" sz="2800" dirty="0"/>
        </a:p>
      </dgm:t>
    </dgm:pt>
    <dgm:pt modelId="{6CAA1D86-D3D2-495D-83E4-B48185E23076}" type="parTrans" cxnId="{1DF478F6-F744-4404-88DB-B4C57BBEE75C}">
      <dgm:prSet/>
      <dgm:spPr/>
      <dgm:t>
        <a:bodyPr/>
        <a:lstStyle/>
        <a:p>
          <a:endParaRPr lang="en-GB"/>
        </a:p>
      </dgm:t>
    </dgm:pt>
    <dgm:pt modelId="{8E775084-843C-47EF-8BA4-D084F08E8CDC}" type="sibTrans" cxnId="{1DF478F6-F744-4404-88DB-B4C57BBEE75C}">
      <dgm:prSet/>
      <dgm:spPr/>
      <dgm:t>
        <a:bodyPr/>
        <a:lstStyle/>
        <a:p>
          <a:endParaRPr lang="en-GB"/>
        </a:p>
      </dgm:t>
    </dgm:pt>
    <dgm:pt modelId="{D3001EE1-7C0D-49D3-920E-5ECC85888118}">
      <dgm:prSet custT="1"/>
      <dgm:spPr/>
      <dgm:t>
        <a:bodyPr/>
        <a:lstStyle/>
        <a:p>
          <a:r>
            <a:rPr lang="en-GB" sz="1200" dirty="0" smtClean="0"/>
            <a:t>Facilitates execution of agile projects with planning tools and templates. </a:t>
          </a:r>
          <a:endParaRPr lang="en-GB" sz="1200" dirty="0"/>
        </a:p>
      </dgm:t>
    </dgm:pt>
    <dgm:pt modelId="{0D7B5D70-DA37-48C9-840A-B1EBE235EE16}" type="parTrans" cxnId="{25590E93-0C05-4CE8-A08B-496DFD23D18B}">
      <dgm:prSet/>
      <dgm:spPr/>
      <dgm:t>
        <a:bodyPr/>
        <a:lstStyle/>
        <a:p>
          <a:endParaRPr lang="en-GB"/>
        </a:p>
      </dgm:t>
    </dgm:pt>
    <dgm:pt modelId="{3858CF6A-5D00-4802-A1B6-D4BC16DFB304}" type="sibTrans" cxnId="{25590E93-0C05-4CE8-A08B-496DFD23D18B}">
      <dgm:prSet/>
      <dgm:spPr/>
      <dgm:t>
        <a:bodyPr/>
        <a:lstStyle/>
        <a:p>
          <a:endParaRPr lang="en-GB"/>
        </a:p>
      </dgm:t>
    </dgm:pt>
    <dgm:pt modelId="{137359E4-A8F4-4F30-9413-62F914A7130A}">
      <dgm:prSet custT="1"/>
      <dgm:spPr/>
      <dgm:t>
        <a:bodyPr/>
        <a:lstStyle/>
        <a:p>
          <a:r>
            <a:rPr lang="en-GB" sz="1200" dirty="0" smtClean="0"/>
            <a:t>Built on the </a:t>
          </a:r>
          <a:r>
            <a:rPr lang="en-GB" sz="1200" b="0" dirty="0" smtClean="0"/>
            <a:t>Eclipse</a:t>
          </a:r>
          <a:r>
            <a:rPr lang="en-GB" sz="1200" b="1" dirty="0" smtClean="0"/>
            <a:t> </a:t>
          </a:r>
          <a:r>
            <a:rPr lang="en-GB" sz="1200" dirty="0" smtClean="0"/>
            <a:t>open-source software framework.</a:t>
          </a:r>
          <a:endParaRPr lang="en-GB" sz="1200" dirty="0"/>
        </a:p>
      </dgm:t>
    </dgm:pt>
    <dgm:pt modelId="{17C25310-470F-423F-9ED0-FBF12B82A1BE}" type="parTrans" cxnId="{2101CB12-39A1-4F30-80EA-169538B4EAC3}">
      <dgm:prSet/>
      <dgm:spPr/>
      <dgm:t>
        <a:bodyPr/>
        <a:lstStyle/>
        <a:p>
          <a:endParaRPr lang="en-GB"/>
        </a:p>
      </dgm:t>
    </dgm:pt>
    <dgm:pt modelId="{EF836F36-3A11-4432-A6C5-E09697899705}" type="sibTrans" cxnId="{2101CB12-39A1-4F30-80EA-169538B4EAC3}">
      <dgm:prSet/>
      <dgm:spPr/>
      <dgm:t>
        <a:bodyPr/>
        <a:lstStyle/>
        <a:p>
          <a:endParaRPr lang="en-GB"/>
        </a:p>
      </dgm:t>
    </dgm:pt>
    <dgm:pt modelId="{70366444-EB66-4B73-B5C9-66F7FBAF3F97}">
      <dgm:prSet custT="1"/>
      <dgm:spPr/>
      <dgm:t>
        <a:bodyPr/>
        <a:lstStyle/>
        <a:p>
          <a:r>
            <a:rPr lang="en-GB" sz="1200" dirty="0" smtClean="0"/>
            <a:t>Multilevel dashboards and reporting features used to track and manage tasks</a:t>
          </a:r>
          <a:endParaRPr lang="en-GB" sz="1200" dirty="0"/>
        </a:p>
      </dgm:t>
    </dgm:pt>
    <dgm:pt modelId="{BD3BD82E-DAEF-4055-A749-E21FAA03FE84}" type="parTrans" cxnId="{DB765872-05DB-41F7-A979-B1BA279BF64A}">
      <dgm:prSet/>
      <dgm:spPr/>
      <dgm:t>
        <a:bodyPr/>
        <a:lstStyle/>
        <a:p>
          <a:endParaRPr lang="en-GB"/>
        </a:p>
      </dgm:t>
    </dgm:pt>
    <dgm:pt modelId="{14BFA002-C89D-4933-B589-A2AA4DBFC866}" type="sibTrans" cxnId="{DB765872-05DB-41F7-A979-B1BA279BF64A}">
      <dgm:prSet/>
      <dgm:spPr/>
      <dgm:t>
        <a:bodyPr/>
        <a:lstStyle/>
        <a:p>
          <a:endParaRPr lang="en-GB"/>
        </a:p>
      </dgm:t>
    </dgm:pt>
    <dgm:pt modelId="{4E62393B-111A-4E85-B744-B2E52077F188}" type="pres">
      <dgm:prSet presAssocID="{6A6D8022-41FE-45EB-AB10-9EB68A081F6B}" presName="Name0" presStyleCnt="0">
        <dgm:presLayoutVars>
          <dgm:dir/>
          <dgm:animLvl val="lvl"/>
          <dgm:resizeHandles/>
        </dgm:presLayoutVars>
      </dgm:prSet>
      <dgm:spPr/>
      <dgm:t>
        <a:bodyPr/>
        <a:lstStyle/>
        <a:p>
          <a:endParaRPr lang="en-GB"/>
        </a:p>
      </dgm:t>
    </dgm:pt>
    <dgm:pt modelId="{E6B31EE6-6BA4-4576-803A-C17B462447AC}" type="pres">
      <dgm:prSet presAssocID="{FFE824C1-C9C6-49AB-8D14-F81FE528DFDA}" presName="linNode" presStyleCnt="0"/>
      <dgm:spPr/>
    </dgm:pt>
    <dgm:pt modelId="{1AE6642F-3A7D-4AF6-833B-52EA38111C4D}" type="pres">
      <dgm:prSet presAssocID="{FFE824C1-C9C6-49AB-8D14-F81FE528DFDA}" presName="parentShp" presStyleLbl="node1" presStyleIdx="0" presStyleCnt="4" custScaleX="96026" custScaleY="112978">
        <dgm:presLayoutVars>
          <dgm:bulletEnabled val="1"/>
        </dgm:presLayoutVars>
      </dgm:prSet>
      <dgm:spPr/>
      <dgm:t>
        <a:bodyPr/>
        <a:lstStyle/>
        <a:p>
          <a:endParaRPr lang="en-GB"/>
        </a:p>
      </dgm:t>
    </dgm:pt>
    <dgm:pt modelId="{6D16CD93-2968-41CC-9BE4-F6B25BEC8BF9}" type="pres">
      <dgm:prSet presAssocID="{FFE824C1-C9C6-49AB-8D14-F81FE528DFDA}" presName="childShp" presStyleLbl="bgAccFollowNode1" presStyleIdx="0" presStyleCnt="4" custScaleY="143784">
        <dgm:presLayoutVars>
          <dgm:bulletEnabled val="1"/>
        </dgm:presLayoutVars>
      </dgm:prSet>
      <dgm:spPr/>
      <dgm:t>
        <a:bodyPr/>
        <a:lstStyle/>
        <a:p>
          <a:endParaRPr lang="en-GB"/>
        </a:p>
      </dgm:t>
    </dgm:pt>
    <dgm:pt modelId="{E7198F3A-1BBF-4D06-B8D6-A012E701D481}" type="pres">
      <dgm:prSet presAssocID="{61979E01-912D-4291-A2B3-E2313DA69A08}" presName="spacing" presStyleCnt="0"/>
      <dgm:spPr/>
    </dgm:pt>
    <dgm:pt modelId="{9240D307-004F-433D-BAC3-244E14C34623}" type="pres">
      <dgm:prSet presAssocID="{EA311F27-55DB-4500-8117-7751DC9BC6AB}" presName="linNode" presStyleCnt="0"/>
      <dgm:spPr/>
    </dgm:pt>
    <dgm:pt modelId="{6186D976-9AAF-4B8F-B044-39B8732787B0}" type="pres">
      <dgm:prSet presAssocID="{EA311F27-55DB-4500-8117-7751DC9BC6AB}" presName="parentShp" presStyleLbl="node1" presStyleIdx="1" presStyleCnt="4" custScaleX="96026" custScaleY="116396">
        <dgm:presLayoutVars>
          <dgm:bulletEnabled val="1"/>
        </dgm:presLayoutVars>
      </dgm:prSet>
      <dgm:spPr/>
      <dgm:t>
        <a:bodyPr/>
        <a:lstStyle/>
        <a:p>
          <a:endParaRPr lang="en-GB"/>
        </a:p>
      </dgm:t>
    </dgm:pt>
    <dgm:pt modelId="{181EC25B-C49B-4C10-868D-0BA9551FA207}" type="pres">
      <dgm:prSet presAssocID="{EA311F27-55DB-4500-8117-7751DC9BC6AB}" presName="childShp" presStyleLbl="bgAccFollowNode1" presStyleIdx="1" presStyleCnt="4" custScaleY="139559">
        <dgm:presLayoutVars>
          <dgm:bulletEnabled val="1"/>
        </dgm:presLayoutVars>
      </dgm:prSet>
      <dgm:spPr/>
      <dgm:t>
        <a:bodyPr/>
        <a:lstStyle/>
        <a:p>
          <a:endParaRPr lang="en-GB"/>
        </a:p>
      </dgm:t>
    </dgm:pt>
    <dgm:pt modelId="{FCAD65FF-3BAB-4AE1-84D1-2C1177B64B86}" type="pres">
      <dgm:prSet presAssocID="{5935C068-9CA7-4785-9D94-28247F98367F}" presName="spacing" presStyleCnt="0"/>
      <dgm:spPr/>
    </dgm:pt>
    <dgm:pt modelId="{86CDFB4D-FDD0-4C5E-B9A8-3BB90DA3CFF1}" type="pres">
      <dgm:prSet presAssocID="{D05C1336-18A1-4754-BDFB-93E7BF306D9B}" presName="linNode" presStyleCnt="0"/>
      <dgm:spPr/>
    </dgm:pt>
    <dgm:pt modelId="{3578973F-D570-40ED-829F-F076BF415DA7}" type="pres">
      <dgm:prSet presAssocID="{D05C1336-18A1-4754-BDFB-93E7BF306D9B}" presName="parentShp" presStyleLbl="node1" presStyleIdx="2" presStyleCnt="4" custScaleX="96026" custScaleY="116190">
        <dgm:presLayoutVars>
          <dgm:bulletEnabled val="1"/>
        </dgm:presLayoutVars>
      </dgm:prSet>
      <dgm:spPr/>
      <dgm:t>
        <a:bodyPr/>
        <a:lstStyle/>
        <a:p>
          <a:endParaRPr lang="en-GB"/>
        </a:p>
      </dgm:t>
    </dgm:pt>
    <dgm:pt modelId="{8C4535F8-DDC8-4896-8B7A-C284D767312E}" type="pres">
      <dgm:prSet presAssocID="{D05C1336-18A1-4754-BDFB-93E7BF306D9B}" presName="childShp" presStyleLbl="bgAccFollowNode1" presStyleIdx="2" presStyleCnt="4" custScaleY="134063">
        <dgm:presLayoutVars>
          <dgm:bulletEnabled val="1"/>
        </dgm:presLayoutVars>
      </dgm:prSet>
      <dgm:spPr/>
      <dgm:t>
        <a:bodyPr/>
        <a:lstStyle/>
        <a:p>
          <a:endParaRPr lang="en-GB"/>
        </a:p>
      </dgm:t>
    </dgm:pt>
    <dgm:pt modelId="{80257D5F-898E-46E1-BFBD-011035292DFC}" type="pres">
      <dgm:prSet presAssocID="{F3B0CF16-3A35-4A62-B467-19649FF5EF9B}" presName="spacing" presStyleCnt="0"/>
      <dgm:spPr/>
    </dgm:pt>
    <dgm:pt modelId="{9759DC94-2949-4AF3-A708-F716069D20F1}" type="pres">
      <dgm:prSet presAssocID="{FF9437AC-5B9C-40FB-88FF-BC88FD1445FD}" presName="linNode" presStyleCnt="0"/>
      <dgm:spPr/>
    </dgm:pt>
    <dgm:pt modelId="{EACB6757-543A-4533-863E-489F276E581B}" type="pres">
      <dgm:prSet presAssocID="{FF9437AC-5B9C-40FB-88FF-BC88FD1445FD}" presName="parentShp" presStyleLbl="node1" presStyleIdx="3" presStyleCnt="4" custScaleX="96026" custScaleY="120321">
        <dgm:presLayoutVars>
          <dgm:bulletEnabled val="1"/>
        </dgm:presLayoutVars>
      </dgm:prSet>
      <dgm:spPr/>
      <dgm:t>
        <a:bodyPr/>
        <a:lstStyle/>
        <a:p>
          <a:endParaRPr lang="en-GB"/>
        </a:p>
      </dgm:t>
    </dgm:pt>
    <dgm:pt modelId="{2F8C8332-190F-4950-B13C-D52B1081C6CD}" type="pres">
      <dgm:prSet presAssocID="{FF9437AC-5B9C-40FB-88FF-BC88FD1445FD}" presName="childShp" presStyleLbl="bgAccFollowNode1" presStyleIdx="3" presStyleCnt="4" custScaleY="161861">
        <dgm:presLayoutVars>
          <dgm:bulletEnabled val="1"/>
        </dgm:presLayoutVars>
      </dgm:prSet>
      <dgm:spPr/>
      <dgm:t>
        <a:bodyPr/>
        <a:lstStyle/>
        <a:p>
          <a:endParaRPr lang="en-GB"/>
        </a:p>
      </dgm:t>
    </dgm:pt>
  </dgm:ptLst>
  <dgm:cxnLst>
    <dgm:cxn modelId="{672966C6-F0CE-47C0-95A2-C10B4F6608E5}" srcId="{D05C1336-18A1-4754-BDFB-93E7BF306D9B}" destId="{8083D077-82FD-49DA-9804-68B0B929B987}" srcOrd="2" destOrd="0" parTransId="{45434F13-7A4F-4B7D-8794-220118C9E288}" sibTransId="{A52D4989-7A8A-4DA8-A71F-8E57AB29E043}"/>
    <dgm:cxn modelId="{1C358875-04CB-40EE-9D2C-214C1D1BB280}" type="presOf" srcId="{E83DD305-84C4-4163-9AB7-8A7CF945F7FD}" destId="{181EC25B-C49B-4C10-868D-0BA9551FA207}" srcOrd="0" destOrd="0" presId="urn:microsoft.com/office/officeart/2005/8/layout/vList6"/>
    <dgm:cxn modelId="{D000CABC-2929-487E-964D-BA5998D139EA}" type="presOf" srcId="{D05C1336-18A1-4754-BDFB-93E7BF306D9B}" destId="{3578973F-D570-40ED-829F-F076BF415DA7}" srcOrd="0" destOrd="0" presId="urn:microsoft.com/office/officeart/2005/8/layout/vList6"/>
    <dgm:cxn modelId="{B7602754-0E63-4202-9A4E-FF6DEFEDE981}" type="presOf" srcId="{09E37578-274F-4C53-96D3-91A3EAB6F19E}" destId="{6D16CD93-2968-41CC-9BE4-F6B25BEC8BF9}" srcOrd="0" destOrd="4" presId="urn:microsoft.com/office/officeart/2005/8/layout/vList6"/>
    <dgm:cxn modelId="{76B6EC82-F916-4271-A378-353D3C8401A3}" type="presOf" srcId="{137359E4-A8F4-4F30-9413-62F914A7130A}" destId="{8C4535F8-DDC8-4896-8B7A-C284D767312E}" srcOrd="0" destOrd="1" presId="urn:microsoft.com/office/officeart/2005/8/layout/vList6"/>
    <dgm:cxn modelId="{26B39DA7-C6FA-4032-9BC6-05BFDCD2499B}" type="presOf" srcId="{FFE824C1-C9C6-49AB-8D14-F81FE528DFDA}" destId="{1AE6642F-3A7D-4AF6-833B-52EA38111C4D}" srcOrd="0" destOrd="0" presId="urn:microsoft.com/office/officeart/2005/8/layout/vList6"/>
    <dgm:cxn modelId="{FDB08F51-17B3-4161-BFA3-AA361AF9EA06}" srcId="{6A6D8022-41FE-45EB-AB10-9EB68A081F6B}" destId="{EA311F27-55DB-4500-8117-7751DC9BC6AB}" srcOrd="1" destOrd="0" parTransId="{3D9E4875-CAC2-47AE-BC3A-B5A86A4C3480}" sibTransId="{5935C068-9CA7-4785-9D94-28247F98367F}"/>
    <dgm:cxn modelId="{715087B3-CB81-49C6-BB8A-46690ACFAFA7}" type="presOf" srcId="{4A9877CE-A9D0-4748-9773-86D37D2989F4}" destId="{6D16CD93-2968-41CC-9BE4-F6B25BEC8BF9}" srcOrd="0" destOrd="3" presId="urn:microsoft.com/office/officeart/2005/8/layout/vList6"/>
    <dgm:cxn modelId="{8425E468-C9DA-4055-A1FD-CDB5CA177EEC}" srcId="{FFE824C1-C9C6-49AB-8D14-F81FE528DFDA}" destId="{4A9877CE-A9D0-4748-9773-86D37D2989F4}" srcOrd="3" destOrd="0" parTransId="{93CB73B2-5C6E-4485-83E0-28BC4E90767C}" sibTransId="{CAABDAFC-6DB8-4BA4-B240-859D26ABC4ED}"/>
    <dgm:cxn modelId="{1DF478F6-F744-4404-88DB-B4C57BBEE75C}" srcId="{6A6D8022-41FE-45EB-AB10-9EB68A081F6B}" destId="{FF9437AC-5B9C-40FB-88FF-BC88FD1445FD}" srcOrd="3" destOrd="0" parTransId="{6CAA1D86-D3D2-495D-83E4-B48185E23076}" sibTransId="{8E775084-843C-47EF-8BA4-D084F08E8CDC}"/>
    <dgm:cxn modelId="{183B9FBC-5FAF-4E36-9F0B-A33B8E253172}" srcId="{EA311F27-55DB-4500-8117-7751DC9BC6AB}" destId="{07D72093-62CD-4138-9F8A-CAA426890207}" srcOrd="1" destOrd="0" parTransId="{81C0E031-176B-4CAC-AEA8-F855353E26C9}" sibTransId="{B09D6C30-CBAF-4687-A52E-33772B0F53FE}"/>
    <dgm:cxn modelId="{0E42C656-BF8C-4F40-B8F3-58944AA2BE5C}" type="presOf" srcId="{07D72093-62CD-4138-9F8A-CAA426890207}" destId="{181EC25B-C49B-4C10-868D-0BA9551FA207}" srcOrd="0" destOrd="1" presId="urn:microsoft.com/office/officeart/2005/8/layout/vList6"/>
    <dgm:cxn modelId="{1E588D7E-F959-48FD-8AF0-30F90772CB92}" type="presOf" srcId="{8083D077-82FD-49DA-9804-68B0B929B987}" destId="{8C4535F8-DDC8-4896-8B7A-C284D767312E}" srcOrd="0" destOrd="2" presId="urn:microsoft.com/office/officeart/2005/8/layout/vList6"/>
    <dgm:cxn modelId="{2BDEB555-A9F1-4CAE-A7DC-5931A66D4656}" srcId="{FFE824C1-C9C6-49AB-8D14-F81FE528DFDA}" destId="{09E37578-274F-4C53-96D3-91A3EAB6F19E}" srcOrd="4" destOrd="0" parTransId="{C81E8D99-1779-436A-AB64-E5090C84AD75}" sibTransId="{FDDE46BF-7B31-40F1-9E55-FF8BF32C15E7}"/>
    <dgm:cxn modelId="{111BC3BC-8A4D-4102-A3E9-C661CFF01E9E}" type="presOf" srcId="{22DA7821-1EDB-4C01-BCB1-149170E973DE}" destId="{6D16CD93-2968-41CC-9BE4-F6B25BEC8BF9}" srcOrd="0" destOrd="2" presId="urn:microsoft.com/office/officeart/2005/8/layout/vList6"/>
    <dgm:cxn modelId="{763875F3-E16F-4F01-B000-2EC62BD9CCB3}" srcId="{FFE824C1-C9C6-49AB-8D14-F81FE528DFDA}" destId="{8AC15A3B-8DE7-486B-8657-B0075293C8A8}" srcOrd="0" destOrd="0" parTransId="{578CF733-D2A3-4AE3-8A53-1130EEBAAF7E}" sibTransId="{88E4CEE9-3BDE-4022-9946-80C6F52C82BA}"/>
    <dgm:cxn modelId="{A114F9EA-0FD8-4252-9D4B-F9C5FE54E05D}" type="presOf" srcId="{8AC15A3B-8DE7-486B-8657-B0075293C8A8}" destId="{6D16CD93-2968-41CC-9BE4-F6B25BEC8BF9}" srcOrd="0" destOrd="0" presId="urn:microsoft.com/office/officeart/2005/8/layout/vList6"/>
    <dgm:cxn modelId="{2101CB12-39A1-4F30-80EA-169538B4EAC3}" srcId="{D05C1336-18A1-4754-BDFB-93E7BF306D9B}" destId="{137359E4-A8F4-4F30-9413-62F914A7130A}" srcOrd="1" destOrd="0" parTransId="{17C25310-470F-423F-9ED0-FBF12B82A1BE}" sibTransId="{EF836F36-3A11-4432-A6C5-E09697899705}"/>
    <dgm:cxn modelId="{82E78ACE-E8D0-476D-8A23-6361E8A8304E}" type="presOf" srcId="{EBBB2618-68ED-4BC9-8A1E-D9481DD40387}" destId="{181EC25B-C49B-4C10-868D-0BA9551FA207}" srcOrd="0" destOrd="3" presId="urn:microsoft.com/office/officeart/2005/8/layout/vList6"/>
    <dgm:cxn modelId="{0F9A197D-D871-46DD-9881-5A6CD7363574}" type="presOf" srcId="{43297B04-E2F1-484C-8809-82547C4DCA65}" destId="{8C4535F8-DDC8-4896-8B7A-C284D767312E}" srcOrd="0" destOrd="0" presId="urn:microsoft.com/office/officeart/2005/8/layout/vList6"/>
    <dgm:cxn modelId="{3464FED8-0153-481D-8F9D-DFE8B94137BD}" type="presOf" srcId="{9A5D36CE-E383-4F7C-ADE9-1F1C0B4D9AD5}" destId="{2F8C8332-190F-4950-B13C-D52B1081C6CD}" srcOrd="0" destOrd="0" presId="urn:microsoft.com/office/officeart/2005/8/layout/vList6"/>
    <dgm:cxn modelId="{4D7EDE8E-7129-49B6-BA6C-F6BB3AAA9693}" srcId="{FFE824C1-C9C6-49AB-8D14-F81FE528DFDA}" destId="{5C3D4417-4E35-4DF5-BD1F-D34D894073E3}" srcOrd="1" destOrd="0" parTransId="{56434711-702E-4D74-9F43-150C3ED53E29}" sibTransId="{4CA9A5C9-8C1F-4729-8247-F6AFE5C0EAAF}"/>
    <dgm:cxn modelId="{25590E93-0C05-4CE8-A08B-496DFD23D18B}" srcId="{FF9437AC-5B9C-40FB-88FF-BC88FD1445FD}" destId="{D3001EE1-7C0D-49D3-920E-5ECC85888118}" srcOrd="1" destOrd="0" parTransId="{0D7B5D70-DA37-48C9-840A-B1EBE235EE16}" sibTransId="{3858CF6A-5D00-4802-A1B6-D4BC16DFB304}"/>
    <dgm:cxn modelId="{6E9A324E-289A-4E43-A2A7-2D86FAA16B25}" srcId="{D05C1336-18A1-4754-BDFB-93E7BF306D9B}" destId="{43297B04-E2F1-484C-8809-82547C4DCA65}" srcOrd="0" destOrd="0" parTransId="{79C2DDDE-5587-4D00-92C1-443D0C1E84D1}" sibTransId="{17724558-FC9A-4631-B950-9B090B59D25A}"/>
    <dgm:cxn modelId="{19E860C6-30B5-4276-9458-53BC9BDE338E}" type="presOf" srcId="{FF9437AC-5B9C-40FB-88FF-BC88FD1445FD}" destId="{EACB6757-543A-4533-863E-489F276E581B}" srcOrd="0" destOrd="0" presId="urn:microsoft.com/office/officeart/2005/8/layout/vList6"/>
    <dgm:cxn modelId="{7C09BFC4-9D0F-4089-B1C7-4163B27C010C}" srcId="{EA311F27-55DB-4500-8117-7751DC9BC6AB}" destId="{EBBB2618-68ED-4BC9-8A1E-D9481DD40387}" srcOrd="3" destOrd="0" parTransId="{D93230BD-E524-4EEA-8E04-0BF3AD0574F7}" sibTransId="{E5CAE326-F9B1-4258-9AED-D2A646DF42E0}"/>
    <dgm:cxn modelId="{1736AB37-E5EE-443F-BFCE-B6CFA4BD9694}" srcId="{FF9437AC-5B9C-40FB-88FF-BC88FD1445FD}" destId="{9A5D36CE-E383-4F7C-ADE9-1F1C0B4D9AD5}" srcOrd="0" destOrd="0" parTransId="{770D662F-34DE-4876-BBC7-65E94AC4D551}" sibTransId="{F7B88146-134F-44AC-84E7-FF1544146301}"/>
    <dgm:cxn modelId="{03897CEF-4678-4042-8C98-7816E7BB3A49}" srcId="{FFE824C1-C9C6-49AB-8D14-F81FE528DFDA}" destId="{22DA7821-1EDB-4C01-BCB1-149170E973DE}" srcOrd="2" destOrd="0" parTransId="{E7E067F8-44F2-4677-9E00-96B929836C5D}" sibTransId="{C9410611-D963-47B4-823A-F5BC28B5CB5E}"/>
    <dgm:cxn modelId="{DB765872-05DB-41F7-A979-B1BA279BF64A}" srcId="{FF9437AC-5B9C-40FB-88FF-BC88FD1445FD}" destId="{70366444-EB66-4B73-B5C9-66F7FBAF3F97}" srcOrd="2" destOrd="0" parTransId="{BD3BD82E-DAEF-4055-A749-E21FAA03FE84}" sibTransId="{14BFA002-C89D-4933-B589-A2AA4DBFC866}"/>
    <dgm:cxn modelId="{D311FD94-4C6F-4C81-86BF-7DD9C93C5A79}" type="presOf" srcId="{EA311F27-55DB-4500-8117-7751DC9BC6AB}" destId="{6186D976-9AAF-4B8F-B044-39B8732787B0}" srcOrd="0" destOrd="0" presId="urn:microsoft.com/office/officeart/2005/8/layout/vList6"/>
    <dgm:cxn modelId="{5EBE801F-4E5A-4AE0-9602-72C8EB99195F}" srcId="{6A6D8022-41FE-45EB-AB10-9EB68A081F6B}" destId="{D05C1336-18A1-4754-BDFB-93E7BF306D9B}" srcOrd="2" destOrd="0" parTransId="{63F68CCA-EA53-4A8B-9581-446BD4241810}" sibTransId="{F3B0CF16-3A35-4A62-B467-19649FF5EF9B}"/>
    <dgm:cxn modelId="{68DB57E5-2575-45DF-8EE9-17A904562267}" type="presOf" srcId="{F818F63A-A1A0-48BE-8D49-9EF24076B14E}" destId="{181EC25B-C49B-4C10-868D-0BA9551FA207}" srcOrd="0" destOrd="2" presId="urn:microsoft.com/office/officeart/2005/8/layout/vList6"/>
    <dgm:cxn modelId="{EF74ADE9-10C8-49B7-A875-A98D26793EE4}" type="presOf" srcId="{6A6D8022-41FE-45EB-AB10-9EB68A081F6B}" destId="{4E62393B-111A-4E85-B744-B2E52077F188}" srcOrd="0" destOrd="0" presId="urn:microsoft.com/office/officeart/2005/8/layout/vList6"/>
    <dgm:cxn modelId="{E47E9B32-3A30-44C4-81CD-43363EF13EF3}" type="presOf" srcId="{5C3D4417-4E35-4DF5-BD1F-D34D894073E3}" destId="{6D16CD93-2968-41CC-9BE4-F6B25BEC8BF9}" srcOrd="0" destOrd="1" presId="urn:microsoft.com/office/officeart/2005/8/layout/vList6"/>
    <dgm:cxn modelId="{A17F089C-6B88-40A5-8C5D-2649C177394D}" srcId="{6A6D8022-41FE-45EB-AB10-9EB68A081F6B}" destId="{FFE824C1-C9C6-49AB-8D14-F81FE528DFDA}" srcOrd="0" destOrd="0" parTransId="{643F9186-AA97-497D-8BBA-833F82EE7693}" sibTransId="{61979E01-912D-4291-A2B3-E2313DA69A08}"/>
    <dgm:cxn modelId="{32618732-E16F-4432-A40E-0A4966559CF3}" type="presOf" srcId="{70366444-EB66-4B73-B5C9-66F7FBAF3F97}" destId="{2F8C8332-190F-4950-B13C-D52B1081C6CD}" srcOrd="0" destOrd="2" presId="urn:microsoft.com/office/officeart/2005/8/layout/vList6"/>
    <dgm:cxn modelId="{D9EEF1E9-BE98-4ED8-AA88-16B0CAD7AC3B}" srcId="{EA311F27-55DB-4500-8117-7751DC9BC6AB}" destId="{E83DD305-84C4-4163-9AB7-8A7CF945F7FD}" srcOrd="0" destOrd="0" parTransId="{BFD3844E-BC3C-4AEF-9D2A-EF227A058957}" sibTransId="{4D222D1C-CBA3-4CFA-8F60-524284624501}"/>
    <dgm:cxn modelId="{5A838FE9-0FB1-4CA8-9E57-13FCB370153A}" srcId="{EA311F27-55DB-4500-8117-7751DC9BC6AB}" destId="{F818F63A-A1A0-48BE-8D49-9EF24076B14E}" srcOrd="2" destOrd="0" parTransId="{D75E84AA-676F-49F5-B72B-957979128E0E}" sibTransId="{AA92E387-D5ED-48E6-9AAF-8DC963C5E541}"/>
    <dgm:cxn modelId="{80BBB56F-6FDE-4782-BE12-4BEE1FBBFF65}" type="presOf" srcId="{D3001EE1-7C0D-49D3-920E-5ECC85888118}" destId="{2F8C8332-190F-4950-B13C-D52B1081C6CD}" srcOrd="0" destOrd="1" presId="urn:microsoft.com/office/officeart/2005/8/layout/vList6"/>
    <dgm:cxn modelId="{05D11406-B814-4C96-8217-2396279E9DBB}" type="presParOf" srcId="{4E62393B-111A-4E85-B744-B2E52077F188}" destId="{E6B31EE6-6BA4-4576-803A-C17B462447AC}" srcOrd="0" destOrd="0" presId="urn:microsoft.com/office/officeart/2005/8/layout/vList6"/>
    <dgm:cxn modelId="{15D9053B-E834-426C-8719-D904F8150D0D}" type="presParOf" srcId="{E6B31EE6-6BA4-4576-803A-C17B462447AC}" destId="{1AE6642F-3A7D-4AF6-833B-52EA38111C4D}" srcOrd="0" destOrd="0" presId="urn:microsoft.com/office/officeart/2005/8/layout/vList6"/>
    <dgm:cxn modelId="{E5BA0F99-48C5-4622-9BD4-EF601AC64F5B}" type="presParOf" srcId="{E6B31EE6-6BA4-4576-803A-C17B462447AC}" destId="{6D16CD93-2968-41CC-9BE4-F6B25BEC8BF9}" srcOrd="1" destOrd="0" presId="urn:microsoft.com/office/officeart/2005/8/layout/vList6"/>
    <dgm:cxn modelId="{33C8FD01-F3B5-4987-97CA-BED91E5C3E72}" type="presParOf" srcId="{4E62393B-111A-4E85-B744-B2E52077F188}" destId="{E7198F3A-1BBF-4D06-B8D6-A012E701D481}" srcOrd="1" destOrd="0" presId="urn:microsoft.com/office/officeart/2005/8/layout/vList6"/>
    <dgm:cxn modelId="{770D308A-6023-4137-8FF2-096A3023EF4C}" type="presParOf" srcId="{4E62393B-111A-4E85-B744-B2E52077F188}" destId="{9240D307-004F-433D-BAC3-244E14C34623}" srcOrd="2" destOrd="0" presId="urn:microsoft.com/office/officeart/2005/8/layout/vList6"/>
    <dgm:cxn modelId="{E9EF00E9-F6B8-41B4-ADB0-213255B92FC0}" type="presParOf" srcId="{9240D307-004F-433D-BAC3-244E14C34623}" destId="{6186D976-9AAF-4B8F-B044-39B8732787B0}" srcOrd="0" destOrd="0" presId="urn:microsoft.com/office/officeart/2005/8/layout/vList6"/>
    <dgm:cxn modelId="{43DAEE76-8096-4EDA-A519-7A36B3D45283}" type="presParOf" srcId="{9240D307-004F-433D-BAC3-244E14C34623}" destId="{181EC25B-C49B-4C10-868D-0BA9551FA207}" srcOrd="1" destOrd="0" presId="urn:microsoft.com/office/officeart/2005/8/layout/vList6"/>
    <dgm:cxn modelId="{9E373303-0A2E-40A2-A556-6CACC8B78921}" type="presParOf" srcId="{4E62393B-111A-4E85-B744-B2E52077F188}" destId="{FCAD65FF-3BAB-4AE1-84D1-2C1177B64B86}" srcOrd="3" destOrd="0" presId="urn:microsoft.com/office/officeart/2005/8/layout/vList6"/>
    <dgm:cxn modelId="{7A1E7A83-B018-4D1F-BDB1-CD68E484535A}" type="presParOf" srcId="{4E62393B-111A-4E85-B744-B2E52077F188}" destId="{86CDFB4D-FDD0-4C5E-B9A8-3BB90DA3CFF1}" srcOrd="4" destOrd="0" presId="urn:microsoft.com/office/officeart/2005/8/layout/vList6"/>
    <dgm:cxn modelId="{5A6ED5CE-6FF7-4A40-896E-D0A1618CAC15}" type="presParOf" srcId="{86CDFB4D-FDD0-4C5E-B9A8-3BB90DA3CFF1}" destId="{3578973F-D570-40ED-829F-F076BF415DA7}" srcOrd="0" destOrd="0" presId="urn:microsoft.com/office/officeart/2005/8/layout/vList6"/>
    <dgm:cxn modelId="{603067C6-B839-4531-BCCD-418004CB76F5}" type="presParOf" srcId="{86CDFB4D-FDD0-4C5E-B9A8-3BB90DA3CFF1}" destId="{8C4535F8-DDC8-4896-8B7A-C284D767312E}" srcOrd="1" destOrd="0" presId="urn:microsoft.com/office/officeart/2005/8/layout/vList6"/>
    <dgm:cxn modelId="{2EC48F0F-BAFA-4D3A-A9A2-F1A116F9BD8B}" type="presParOf" srcId="{4E62393B-111A-4E85-B744-B2E52077F188}" destId="{80257D5F-898E-46E1-BFBD-011035292DFC}" srcOrd="5" destOrd="0" presId="urn:microsoft.com/office/officeart/2005/8/layout/vList6"/>
    <dgm:cxn modelId="{2ECBA008-4BB5-4FD8-8A7C-B3C4C0DDB19D}" type="presParOf" srcId="{4E62393B-111A-4E85-B744-B2E52077F188}" destId="{9759DC94-2949-4AF3-A708-F716069D20F1}" srcOrd="6" destOrd="0" presId="urn:microsoft.com/office/officeart/2005/8/layout/vList6"/>
    <dgm:cxn modelId="{866A8135-1F96-4B7B-A297-86933004205B}" type="presParOf" srcId="{9759DC94-2949-4AF3-A708-F716069D20F1}" destId="{EACB6757-543A-4533-863E-489F276E581B}" srcOrd="0" destOrd="0" presId="urn:microsoft.com/office/officeart/2005/8/layout/vList6"/>
    <dgm:cxn modelId="{D2097144-86E1-43F1-921E-52B48849AC38}" type="presParOf" srcId="{9759DC94-2949-4AF3-A708-F716069D20F1}" destId="{2F8C8332-190F-4950-B13C-D52B1081C6CD}"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D16CD93-2968-41CC-9BE4-F6B25BEC8BF9}">
      <dsp:nvSpPr>
        <dsp:cNvPr id="0" name=""/>
        <dsp:cNvSpPr/>
      </dsp:nvSpPr>
      <dsp:spPr>
        <a:xfrm>
          <a:off x="3600405" y="1109"/>
          <a:ext cx="5503232" cy="1242128"/>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Strategically aligned.</a:t>
          </a:r>
          <a:endParaRPr lang="en-GB" sz="1200" kern="1200" dirty="0"/>
        </a:p>
        <a:p>
          <a:pPr marL="114300" lvl="1" indent="-114300" algn="l" defTabSz="533400">
            <a:lnSpc>
              <a:spcPct val="90000"/>
            </a:lnSpc>
            <a:spcBef>
              <a:spcPct val="0"/>
            </a:spcBef>
            <a:spcAft>
              <a:spcPct val="15000"/>
            </a:spcAft>
            <a:buChar char="••"/>
          </a:pPr>
          <a:r>
            <a:rPr lang="en-GB" sz="1200" kern="1200" dirty="0" smtClean="0"/>
            <a:t>Well integrated with other IBM Solutions(e.g. Rational toolkit).</a:t>
          </a:r>
          <a:endParaRPr lang="en-GB" sz="1200" kern="1200" dirty="0"/>
        </a:p>
        <a:p>
          <a:pPr marL="114300" lvl="1" indent="-114300" algn="l" defTabSz="533400">
            <a:lnSpc>
              <a:spcPct val="90000"/>
            </a:lnSpc>
            <a:spcBef>
              <a:spcPct val="0"/>
            </a:spcBef>
            <a:spcAft>
              <a:spcPct val="15000"/>
            </a:spcAft>
            <a:buChar char="••"/>
          </a:pPr>
          <a:r>
            <a:rPr lang="en-GB" sz="1200" kern="1200" dirty="0" smtClean="0"/>
            <a:t>Version control and workspace management.</a:t>
          </a:r>
          <a:endParaRPr lang="en-GB" sz="1200" kern="1200" dirty="0"/>
        </a:p>
        <a:p>
          <a:pPr marL="114300" lvl="1" indent="-114300" algn="l" defTabSz="533400">
            <a:lnSpc>
              <a:spcPct val="90000"/>
            </a:lnSpc>
            <a:spcBef>
              <a:spcPct val="0"/>
            </a:spcBef>
            <a:spcAft>
              <a:spcPct val="15000"/>
            </a:spcAft>
            <a:buChar char="••"/>
          </a:pPr>
          <a:r>
            <a:rPr lang="en-GB" sz="1200" kern="1200" dirty="0" smtClean="0"/>
            <a:t>Advanced parallel development.</a:t>
          </a:r>
          <a:endParaRPr lang="en-GB" sz="1200" kern="1200" dirty="0"/>
        </a:p>
        <a:p>
          <a:pPr marL="114300" lvl="1" indent="-114300" algn="l" defTabSz="533400">
            <a:lnSpc>
              <a:spcPct val="90000"/>
            </a:lnSpc>
            <a:spcBef>
              <a:spcPct val="0"/>
            </a:spcBef>
            <a:spcAft>
              <a:spcPct val="15000"/>
            </a:spcAft>
            <a:buChar char="••"/>
          </a:pPr>
          <a:r>
            <a:rPr lang="en-GB" sz="1200" kern="1200" dirty="0" smtClean="0"/>
            <a:t>Effective IP Security</a:t>
          </a:r>
          <a:endParaRPr lang="en-GB" sz="1200" kern="1200" dirty="0"/>
        </a:p>
      </dsp:txBody>
      <dsp:txXfrm>
        <a:off x="3600405" y="1109"/>
        <a:ext cx="5503232" cy="1242128"/>
      </dsp:txXfrm>
    </dsp:sp>
    <dsp:sp modelId="{1AE6642F-3A7D-4AF6-833B-52EA38111C4D}">
      <dsp:nvSpPr>
        <dsp:cNvPr id="0" name=""/>
        <dsp:cNvSpPr/>
      </dsp:nvSpPr>
      <dsp:spPr>
        <a:xfrm>
          <a:off x="77382" y="134173"/>
          <a:ext cx="3523022" cy="976000"/>
        </a:xfrm>
        <a:prstGeom prst="roundRect">
          <a:avLst/>
        </a:prstGeom>
        <a:solidFill>
          <a:srgbClr val="52CE6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kern="1200" dirty="0" smtClean="0"/>
            <a:t>IBM ClearCase</a:t>
          </a:r>
          <a:endParaRPr lang="en-GB" sz="2800" kern="1200" dirty="0"/>
        </a:p>
      </dsp:txBody>
      <dsp:txXfrm>
        <a:off x="77382" y="134173"/>
        <a:ext cx="3523022" cy="976000"/>
      </dsp:txXfrm>
    </dsp:sp>
    <dsp:sp modelId="{181EC25B-C49B-4C10-868D-0BA9551FA207}">
      <dsp:nvSpPr>
        <dsp:cNvPr id="0" name=""/>
        <dsp:cNvSpPr/>
      </dsp:nvSpPr>
      <dsp:spPr>
        <a:xfrm>
          <a:off x="3600405" y="1329626"/>
          <a:ext cx="5503232" cy="1205629"/>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Industry leading XML Editor tool.</a:t>
          </a:r>
          <a:endParaRPr lang="en-GB" sz="1200" kern="1200" dirty="0"/>
        </a:p>
        <a:p>
          <a:pPr marL="114300" lvl="1" indent="-114300" algn="l" defTabSz="533400">
            <a:lnSpc>
              <a:spcPct val="90000"/>
            </a:lnSpc>
            <a:spcBef>
              <a:spcPct val="0"/>
            </a:spcBef>
            <a:spcAft>
              <a:spcPct val="15000"/>
            </a:spcAft>
            <a:buChar char="••"/>
          </a:pPr>
          <a:r>
            <a:rPr lang="en-GB" sz="1200" kern="1200" dirty="0" smtClean="0"/>
            <a:t>Provides graphical user interface (GUI) for schema design, code generation etc.</a:t>
          </a:r>
          <a:endParaRPr lang="en-GB" sz="1200" kern="1200" dirty="0"/>
        </a:p>
        <a:p>
          <a:pPr marL="114300" lvl="1" indent="-114300" algn="l" defTabSz="533400">
            <a:lnSpc>
              <a:spcPct val="90000"/>
            </a:lnSpc>
            <a:spcBef>
              <a:spcPct val="0"/>
            </a:spcBef>
            <a:spcAft>
              <a:spcPct val="15000"/>
            </a:spcAft>
            <a:buChar char="••"/>
          </a:pPr>
          <a:r>
            <a:rPr lang="en-GB" sz="1200" kern="1200" dirty="0" smtClean="0"/>
            <a:t>Provides full database integration.</a:t>
          </a:r>
          <a:endParaRPr lang="en-GB" sz="1200" kern="1200" dirty="0"/>
        </a:p>
        <a:p>
          <a:pPr marL="114300" lvl="1" indent="-114300" algn="l" defTabSz="533400">
            <a:lnSpc>
              <a:spcPct val="90000"/>
            </a:lnSpc>
            <a:spcBef>
              <a:spcPct val="0"/>
            </a:spcBef>
            <a:spcAft>
              <a:spcPct val="15000"/>
            </a:spcAft>
            <a:buChar char="••"/>
          </a:pPr>
          <a:r>
            <a:rPr lang="en-GB" sz="1200" kern="1200" dirty="0" smtClean="0"/>
            <a:t>Support for Xpath, XSLT, SOAP, WSDL, and more.</a:t>
          </a:r>
          <a:endParaRPr lang="en-GB" sz="1200" kern="1200" dirty="0"/>
        </a:p>
      </dsp:txBody>
      <dsp:txXfrm>
        <a:off x="3600405" y="1329626"/>
        <a:ext cx="5503232" cy="1205629"/>
      </dsp:txXfrm>
    </dsp:sp>
    <dsp:sp modelId="{6186D976-9AAF-4B8F-B044-39B8732787B0}">
      <dsp:nvSpPr>
        <dsp:cNvPr id="0" name=""/>
        <dsp:cNvSpPr/>
      </dsp:nvSpPr>
      <dsp:spPr>
        <a:xfrm>
          <a:off x="77382" y="1429677"/>
          <a:ext cx="3523022" cy="1005527"/>
        </a:xfrm>
        <a:prstGeom prst="roundRect">
          <a:avLst/>
        </a:prstGeom>
        <a:solidFill>
          <a:srgbClr val="52CE6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kern="1200" dirty="0" smtClean="0"/>
            <a:t>XMLSpy</a:t>
          </a:r>
          <a:endParaRPr lang="en-GB" sz="2800" kern="1200" dirty="0"/>
        </a:p>
      </dsp:txBody>
      <dsp:txXfrm>
        <a:off x="77382" y="1429677"/>
        <a:ext cx="3523022" cy="1005527"/>
      </dsp:txXfrm>
    </dsp:sp>
    <dsp:sp modelId="{8C4535F8-DDC8-4896-8B7A-C284D767312E}">
      <dsp:nvSpPr>
        <dsp:cNvPr id="0" name=""/>
        <dsp:cNvSpPr/>
      </dsp:nvSpPr>
      <dsp:spPr>
        <a:xfrm>
          <a:off x="3600405" y="2621644"/>
          <a:ext cx="5503232" cy="1158150"/>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IBM RSA is a design and construction environment that helps software architects understand, design, manage and evolve enterprise solutions and services. It uses the Unified Modelling Language (UML)</a:t>
          </a:r>
          <a:endParaRPr lang="en-GB" sz="1200" kern="1200" dirty="0"/>
        </a:p>
        <a:p>
          <a:pPr marL="114300" lvl="1" indent="-114300" algn="l" defTabSz="533400">
            <a:lnSpc>
              <a:spcPct val="90000"/>
            </a:lnSpc>
            <a:spcBef>
              <a:spcPct val="0"/>
            </a:spcBef>
            <a:spcAft>
              <a:spcPct val="15000"/>
            </a:spcAft>
            <a:buChar char="••"/>
          </a:pPr>
          <a:r>
            <a:rPr lang="en-GB" sz="1200" kern="1200" dirty="0" smtClean="0"/>
            <a:t>Built on the </a:t>
          </a:r>
          <a:r>
            <a:rPr lang="en-GB" sz="1200" b="0" kern="1200" dirty="0" smtClean="0"/>
            <a:t>Eclipse</a:t>
          </a:r>
          <a:r>
            <a:rPr lang="en-GB" sz="1200" b="1" kern="1200" dirty="0" smtClean="0"/>
            <a:t> </a:t>
          </a:r>
          <a:r>
            <a:rPr lang="en-GB" sz="1200" kern="1200" dirty="0" smtClean="0"/>
            <a:t>open-source software framework.</a:t>
          </a:r>
          <a:endParaRPr lang="en-GB" sz="1200" kern="1200" dirty="0"/>
        </a:p>
        <a:p>
          <a:pPr marL="114300" lvl="1" indent="-114300" algn="l" defTabSz="533400">
            <a:lnSpc>
              <a:spcPct val="90000"/>
            </a:lnSpc>
            <a:spcBef>
              <a:spcPct val="0"/>
            </a:spcBef>
            <a:spcAft>
              <a:spcPct val="15000"/>
            </a:spcAft>
            <a:buChar char="••"/>
          </a:pPr>
          <a:r>
            <a:rPr lang="en-GB" sz="1200" kern="1200" dirty="0" smtClean="0"/>
            <a:t>Well integrated with other IBM solutions.</a:t>
          </a:r>
          <a:endParaRPr lang="en-GB" sz="1200" kern="1200" dirty="0"/>
        </a:p>
      </dsp:txBody>
      <dsp:txXfrm>
        <a:off x="3600405" y="2621644"/>
        <a:ext cx="5503232" cy="1158150"/>
      </dsp:txXfrm>
    </dsp:sp>
    <dsp:sp modelId="{3578973F-D570-40ED-829F-F076BF415DA7}">
      <dsp:nvSpPr>
        <dsp:cNvPr id="0" name=""/>
        <dsp:cNvSpPr/>
      </dsp:nvSpPr>
      <dsp:spPr>
        <a:xfrm>
          <a:off x="77382" y="2698845"/>
          <a:ext cx="3523022" cy="1003748"/>
        </a:xfrm>
        <a:prstGeom prst="roundRect">
          <a:avLst/>
        </a:prstGeom>
        <a:solidFill>
          <a:srgbClr val="52CE6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kern="1200" dirty="0" smtClean="0"/>
            <a:t>Rational Software Architect</a:t>
          </a:r>
          <a:endParaRPr lang="en-GB" sz="2800" kern="1200" dirty="0"/>
        </a:p>
      </dsp:txBody>
      <dsp:txXfrm>
        <a:off x="77382" y="2698845"/>
        <a:ext cx="3523022" cy="1003748"/>
      </dsp:txXfrm>
    </dsp:sp>
    <dsp:sp modelId="{2F8C8332-190F-4950-B13C-D52B1081C6CD}">
      <dsp:nvSpPr>
        <dsp:cNvPr id="0" name=""/>
        <dsp:cNvSpPr/>
      </dsp:nvSpPr>
      <dsp:spPr>
        <a:xfrm>
          <a:off x="3600405" y="3866182"/>
          <a:ext cx="5503232" cy="1398292"/>
        </a:xfrm>
        <a:prstGeom prst="rightArrow">
          <a:avLst>
            <a:gd name="adj1" fmla="val 75000"/>
            <a:gd name="adj2" fmla="val 5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GB" sz="1200" kern="1200" dirty="0" smtClean="0"/>
            <a:t>Provides single, integrated environment designed to enhance team collaboration for more automated, transparent and predictive software delivery. Strategically aligned with other IBM solutions.</a:t>
          </a:r>
          <a:endParaRPr lang="en-GB" sz="1200" kern="1200" dirty="0"/>
        </a:p>
        <a:p>
          <a:pPr marL="114300" lvl="1" indent="-114300" algn="l" defTabSz="533400">
            <a:lnSpc>
              <a:spcPct val="90000"/>
            </a:lnSpc>
            <a:spcBef>
              <a:spcPct val="0"/>
            </a:spcBef>
            <a:spcAft>
              <a:spcPct val="15000"/>
            </a:spcAft>
            <a:buChar char="••"/>
          </a:pPr>
          <a:r>
            <a:rPr lang="en-GB" sz="1200" kern="1200" dirty="0" smtClean="0"/>
            <a:t>Facilitates execution of agile projects with planning tools and templates. </a:t>
          </a:r>
          <a:endParaRPr lang="en-GB" sz="1200" kern="1200" dirty="0"/>
        </a:p>
        <a:p>
          <a:pPr marL="114300" lvl="1" indent="-114300" algn="l" defTabSz="533400">
            <a:lnSpc>
              <a:spcPct val="90000"/>
            </a:lnSpc>
            <a:spcBef>
              <a:spcPct val="0"/>
            </a:spcBef>
            <a:spcAft>
              <a:spcPct val="15000"/>
            </a:spcAft>
            <a:buChar char="••"/>
          </a:pPr>
          <a:r>
            <a:rPr lang="en-GB" sz="1200" kern="1200" dirty="0" smtClean="0"/>
            <a:t>Multilevel dashboards and reporting features used to track and manage tasks</a:t>
          </a:r>
          <a:endParaRPr lang="en-GB" sz="1200" kern="1200" dirty="0"/>
        </a:p>
      </dsp:txBody>
      <dsp:txXfrm>
        <a:off x="3600405" y="3866182"/>
        <a:ext cx="5503232" cy="1398292"/>
      </dsp:txXfrm>
    </dsp:sp>
    <dsp:sp modelId="{EACB6757-543A-4533-863E-489F276E581B}">
      <dsp:nvSpPr>
        <dsp:cNvPr id="0" name=""/>
        <dsp:cNvSpPr/>
      </dsp:nvSpPr>
      <dsp:spPr>
        <a:xfrm>
          <a:off x="77382" y="4045611"/>
          <a:ext cx="3523022" cy="1039435"/>
        </a:xfrm>
        <a:prstGeom prst="roundRect">
          <a:avLst/>
        </a:prstGeom>
        <a:solidFill>
          <a:srgbClr val="52CE6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GB" sz="2800" kern="1200" dirty="0" smtClean="0"/>
            <a:t>Rational Team Concert</a:t>
          </a:r>
          <a:endParaRPr lang="en-GB" sz="2800" kern="1200" dirty="0"/>
        </a:p>
      </dsp:txBody>
      <dsp:txXfrm>
        <a:off x="77382" y="4045611"/>
        <a:ext cx="3523022" cy="1039435"/>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1475" cy="492125"/>
          </a:xfrm>
          <a:prstGeom prst="rect">
            <a:avLst/>
          </a:prstGeom>
          <a:noFill/>
          <a:ln w="9525">
            <a:noFill/>
            <a:miter lim="800000"/>
            <a:headEnd/>
            <a:tailEnd/>
          </a:ln>
        </p:spPr>
        <p:txBody>
          <a:bodyPr vert="horz" wrap="square" lIns="90891" tIns="45446" rIns="90891" bIns="45446" numCol="1" anchor="t" anchorCtr="0" compatLnSpc="1">
            <a:prstTxWarp prst="textNoShape">
              <a:avLst/>
            </a:prstTxWarp>
          </a:bodyPr>
          <a:lstStyle>
            <a:lvl1pPr defTabSz="909638">
              <a:defRPr sz="1200"/>
            </a:lvl1pPr>
          </a:lstStyle>
          <a:p>
            <a:pPr>
              <a:defRPr/>
            </a:pPr>
            <a:endParaRPr lang="en-GB" dirty="0"/>
          </a:p>
        </p:txBody>
      </p:sp>
      <p:sp>
        <p:nvSpPr>
          <p:cNvPr id="9219" name="Rectangle 3"/>
          <p:cNvSpPr>
            <a:spLocks noGrp="1" noChangeArrowheads="1"/>
          </p:cNvSpPr>
          <p:nvPr>
            <p:ph type="dt" idx="1"/>
          </p:nvPr>
        </p:nvSpPr>
        <p:spPr bwMode="auto">
          <a:xfrm>
            <a:off x="3805238" y="0"/>
            <a:ext cx="2911475" cy="492125"/>
          </a:xfrm>
          <a:prstGeom prst="rect">
            <a:avLst/>
          </a:prstGeom>
          <a:noFill/>
          <a:ln w="9525">
            <a:noFill/>
            <a:miter lim="800000"/>
            <a:headEnd/>
            <a:tailEnd/>
          </a:ln>
        </p:spPr>
        <p:txBody>
          <a:bodyPr vert="horz" wrap="square" lIns="90891" tIns="45446" rIns="90891" bIns="45446" numCol="1" anchor="t" anchorCtr="0" compatLnSpc="1">
            <a:prstTxWarp prst="textNoShape">
              <a:avLst/>
            </a:prstTxWarp>
          </a:bodyPr>
          <a:lstStyle>
            <a:lvl1pPr algn="r" defTabSz="909638">
              <a:defRPr sz="1200"/>
            </a:lvl1pPr>
          </a:lstStyle>
          <a:p>
            <a:pPr>
              <a:defRPr/>
            </a:pPr>
            <a:endParaRPr lang="en-GB" dirty="0"/>
          </a:p>
        </p:txBody>
      </p:sp>
      <p:sp>
        <p:nvSpPr>
          <p:cNvPr id="10244" name="Rectangle 4"/>
          <p:cNvSpPr>
            <a:spLocks noGrp="1" noRot="1" noChangeAspect="1" noChangeArrowheads="1" noTextEdit="1"/>
          </p:cNvSpPr>
          <p:nvPr>
            <p:ph type="sldImg" idx="2"/>
          </p:nvPr>
        </p:nvSpPr>
        <p:spPr bwMode="auto">
          <a:xfrm>
            <a:off x="688975" y="739775"/>
            <a:ext cx="5340350" cy="36957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71513" y="4681538"/>
            <a:ext cx="5375275" cy="4435475"/>
          </a:xfrm>
          <a:prstGeom prst="rect">
            <a:avLst/>
          </a:prstGeom>
          <a:noFill/>
          <a:ln w="9525">
            <a:noFill/>
            <a:miter lim="800000"/>
            <a:headEnd/>
            <a:tailEnd/>
          </a:ln>
        </p:spPr>
        <p:txBody>
          <a:bodyPr vert="horz" wrap="square" lIns="90891" tIns="45446" rIns="90891" bIns="45446"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9222" name="Rectangle 6"/>
          <p:cNvSpPr>
            <a:spLocks noGrp="1" noChangeArrowheads="1"/>
          </p:cNvSpPr>
          <p:nvPr>
            <p:ph type="ftr" sz="quarter" idx="4"/>
          </p:nvPr>
        </p:nvSpPr>
        <p:spPr bwMode="auto">
          <a:xfrm>
            <a:off x="0" y="9361488"/>
            <a:ext cx="2911475" cy="492125"/>
          </a:xfrm>
          <a:prstGeom prst="rect">
            <a:avLst/>
          </a:prstGeom>
          <a:noFill/>
          <a:ln w="9525">
            <a:noFill/>
            <a:miter lim="800000"/>
            <a:headEnd/>
            <a:tailEnd/>
          </a:ln>
        </p:spPr>
        <p:txBody>
          <a:bodyPr vert="horz" wrap="square" lIns="90891" tIns="45446" rIns="90891" bIns="45446" numCol="1" anchor="b" anchorCtr="0" compatLnSpc="1">
            <a:prstTxWarp prst="textNoShape">
              <a:avLst/>
            </a:prstTxWarp>
          </a:bodyPr>
          <a:lstStyle>
            <a:lvl1pPr defTabSz="909638">
              <a:defRPr sz="1200"/>
            </a:lvl1pPr>
          </a:lstStyle>
          <a:p>
            <a:pPr>
              <a:defRPr/>
            </a:pPr>
            <a:endParaRPr lang="en-GB" dirty="0"/>
          </a:p>
        </p:txBody>
      </p:sp>
      <p:sp>
        <p:nvSpPr>
          <p:cNvPr id="9223" name="Rectangle 7"/>
          <p:cNvSpPr>
            <a:spLocks noGrp="1" noChangeArrowheads="1"/>
          </p:cNvSpPr>
          <p:nvPr>
            <p:ph type="sldNum" sz="quarter" idx="5"/>
          </p:nvPr>
        </p:nvSpPr>
        <p:spPr bwMode="auto">
          <a:xfrm>
            <a:off x="3805238" y="9361488"/>
            <a:ext cx="2911475" cy="492125"/>
          </a:xfrm>
          <a:prstGeom prst="rect">
            <a:avLst/>
          </a:prstGeom>
          <a:noFill/>
          <a:ln w="9525">
            <a:noFill/>
            <a:miter lim="800000"/>
            <a:headEnd/>
            <a:tailEnd/>
          </a:ln>
        </p:spPr>
        <p:txBody>
          <a:bodyPr vert="horz" wrap="square" lIns="90891" tIns="45446" rIns="90891" bIns="45446" numCol="1" anchor="b" anchorCtr="0" compatLnSpc="1">
            <a:prstTxWarp prst="textNoShape">
              <a:avLst/>
            </a:prstTxWarp>
          </a:bodyPr>
          <a:lstStyle>
            <a:lvl1pPr algn="r" defTabSz="909638">
              <a:defRPr sz="1200"/>
            </a:lvl1pPr>
          </a:lstStyle>
          <a:p>
            <a:pPr>
              <a:defRPr/>
            </a:pPr>
            <a:fld id="{B7AD8AC0-2B1C-456D-8C46-AFA7770FB52F}"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2</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12</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13</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14</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15</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16</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17</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18</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19</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20</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21</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4</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22</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23</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24</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25</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26</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5</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6</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7</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8</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9</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10</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txBox="1">
            <a:spLocks noGrp="1" noChangeArrowheads="1"/>
          </p:cNvSpPr>
          <p:nvPr/>
        </p:nvSpPr>
        <p:spPr bwMode="auto">
          <a:xfrm>
            <a:off x="3805238" y="9361488"/>
            <a:ext cx="2911475" cy="492125"/>
          </a:xfrm>
          <a:prstGeom prst="rect">
            <a:avLst/>
          </a:prstGeom>
          <a:noFill/>
          <a:ln w="9525">
            <a:noFill/>
            <a:miter lim="800000"/>
            <a:headEnd/>
            <a:tailEnd/>
          </a:ln>
        </p:spPr>
        <p:txBody>
          <a:bodyPr lIns="90891" tIns="45446" rIns="90891" bIns="45446" anchor="b"/>
          <a:lstStyle/>
          <a:p>
            <a:pPr algn="r" defTabSz="909638"/>
            <a:fld id="{41718472-D0BA-4BD2-9572-941C905D37CB}" type="slidenum">
              <a:rPr lang="en-GB" sz="1200"/>
              <a:pPr algn="r" defTabSz="909638"/>
              <a:t>11</a:t>
            </a:fld>
            <a:endParaRPr lang="en-GB" sz="1200" dirty="0"/>
          </a:p>
        </p:txBody>
      </p:sp>
      <p:sp>
        <p:nvSpPr>
          <p:cNvPr id="11267" name="Rectangle 2"/>
          <p:cNvSpPr>
            <a:spLocks noGrp="1" noRot="1" noChangeAspect="1" noChangeArrowheads="1" noTextEdit="1"/>
          </p:cNvSpPr>
          <p:nvPr>
            <p:ph type="sldImg"/>
          </p:nvPr>
        </p:nvSpPr>
        <p:spPr>
          <a:xfrm>
            <a:off x="692150" y="739775"/>
            <a:ext cx="5338763" cy="3695700"/>
          </a:xfrm>
          <a:ln/>
        </p:spPr>
      </p:sp>
      <p:sp>
        <p:nvSpPr>
          <p:cNvPr id="11268" name="Rectangle 3"/>
          <p:cNvSpPr>
            <a:spLocks noGrp="1" noChangeArrowheads="1"/>
          </p:cNvSpPr>
          <p:nvPr>
            <p:ph type="body" idx="1"/>
          </p:nvPr>
        </p:nvSpPr>
        <p:spPr>
          <a:noFill/>
          <a:ln/>
        </p:spPr>
        <p:txBody>
          <a:bodyPr/>
          <a:lstStyle/>
          <a:p>
            <a:pPr eaLnBrk="1" hangingPunct="1"/>
            <a:endParaRPr lang="en-GB" dirty="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8" descr="LBG.png"/>
          <p:cNvPicPr>
            <a:picLocks noChangeAspect="1"/>
          </p:cNvPicPr>
          <p:nvPr/>
        </p:nvPicPr>
        <p:blipFill>
          <a:blip r:embed="rId2"/>
          <a:srcRect/>
          <a:stretch>
            <a:fillRect/>
          </a:stretch>
        </p:blipFill>
        <p:spPr bwMode="auto">
          <a:xfrm>
            <a:off x="8045450" y="309563"/>
            <a:ext cx="1447800" cy="1595437"/>
          </a:xfrm>
          <a:prstGeom prst="rect">
            <a:avLst/>
          </a:prstGeom>
          <a:noFill/>
          <a:ln w="9525">
            <a:noFill/>
            <a:miter lim="800000"/>
            <a:headEnd/>
            <a:tailEnd/>
          </a:ln>
        </p:spPr>
      </p:pic>
      <p:sp>
        <p:nvSpPr>
          <p:cNvPr id="38915" name="Rectangle 2"/>
          <p:cNvSpPr>
            <a:spLocks noGrp="1" noChangeArrowheads="1"/>
          </p:cNvSpPr>
          <p:nvPr>
            <p:ph type="ctrTitle"/>
          </p:nvPr>
        </p:nvSpPr>
        <p:spPr>
          <a:xfrm>
            <a:off x="1049338" y="2105025"/>
            <a:ext cx="6788150" cy="1706563"/>
          </a:xfrm>
        </p:spPr>
        <p:txBody>
          <a:bodyPr lIns="0" tIns="0" rIns="0" bIns="0"/>
          <a:lstStyle>
            <a:lvl1pPr>
              <a:lnSpc>
                <a:spcPct val="80000"/>
              </a:lnSpc>
              <a:spcAft>
                <a:spcPct val="100000"/>
              </a:spcAft>
              <a:defRPr sz="4400" smtClean="0">
                <a:solidFill>
                  <a:srgbClr val="00864F"/>
                </a:solidFill>
                <a:latin typeface="Arial" charset="0"/>
                <a:ea typeface="ＭＳ Ｐゴシック" pitchFamily="-65" charset="-128"/>
              </a:defRPr>
            </a:lvl1pPr>
          </a:lstStyle>
          <a:p>
            <a:r>
              <a:rPr lang="en-GB" smtClean="0"/>
              <a:t>CLICK TO EDIT MASTER TITLE STYLE</a:t>
            </a:r>
          </a:p>
        </p:txBody>
      </p:sp>
      <p:sp>
        <p:nvSpPr>
          <p:cNvPr id="38916" name="Rectangle 3"/>
          <p:cNvSpPr>
            <a:spLocks noGrp="1" noChangeArrowheads="1"/>
          </p:cNvSpPr>
          <p:nvPr>
            <p:ph type="subTitle" idx="1"/>
          </p:nvPr>
        </p:nvSpPr>
        <p:spPr>
          <a:xfrm>
            <a:off x="1049338" y="3886200"/>
            <a:ext cx="6788150" cy="889000"/>
          </a:xfrm>
        </p:spPr>
        <p:txBody>
          <a:bodyPr lIns="0" tIns="0" rIns="0" bIns="0"/>
          <a:lstStyle>
            <a:lvl1pPr marL="0" indent="0">
              <a:buFont typeface="Wingdings" pitchFamily="2" charset="2"/>
              <a:buNone/>
              <a:defRPr smtClean="0">
                <a:latin typeface="Arial" charset="0"/>
                <a:ea typeface="ＭＳ Ｐゴシック" pitchFamily="-65" charset="-128"/>
              </a:defRPr>
            </a:lvl1pPr>
          </a:lstStyle>
          <a:p>
            <a:r>
              <a:rPr lang="en-GB" smtClean="0"/>
              <a:t>Click to edit Master subtitle style</a:t>
            </a: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7" descr="LBG.png"/>
          <p:cNvPicPr>
            <a:picLocks noChangeAspect="1"/>
          </p:cNvPicPr>
          <p:nvPr userDrawn="1"/>
        </p:nvPicPr>
        <p:blipFill>
          <a:blip r:embed="rId2"/>
          <a:srcRect/>
          <a:stretch>
            <a:fillRect/>
          </a:stretch>
        </p:blipFill>
        <p:spPr bwMode="auto">
          <a:xfrm>
            <a:off x="8694738" y="311150"/>
            <a:ext cx="798512" cy="879475"/>
          </a:xfrm>
          <a:prstGeom prst="rect">
            <a:avLst/>
          </a:prstGeom>
          <a:noFill/>
          <a:ln w="9525">
            <a:noFill/>
            <a:miter lim="800000"/>
            <a:headEnd/>
            <a:tailEnd/>
          </a:ln>
        </p:spPr>
      </p:pic>
      <p:pic>
        <p:nvPicPr>
          <p:cNvPr id="5" name="Picture 9" descr="rule"/>
          <p:cNvPicPr>
            <a:picLocks noChangeAspect="1" noChangeArrowheads="1"/>
          </p:cNvPicPr>
          <p:nvPr userDrawn="1"/>
        </p:nvPicPr>
        <p:blipFill>
          <a:blip r:embed="rId3"/>
          <a:srcRect/>
          <a:stretch>
            <a:fillRect/>
          </a:stretch>
        </p:blipFill>
        <p:spPr bwMode="auto">
          <a:xfrm>
            <a:off x="415925" y="1087438"/>
            <a:ext cx="7994650" cy="196850"/>
          </a:xfrm>
          <a:prstGeom prst="rect">
            <a:avLst/>
          </a:prstGeom>
          <a:noFill/>
          <a:ln w="9525">
            <a:noFill/>
            <a:miter lim="800000"/>
            <a:headEnd/>
            <a:tailEnd/>
          </a:ln>
        </p:spPr>
      </p:pic>
      <p:pic>
        <p:nvPicPr>
          <p:cNvPr id="6" name="Picture 10" descr="rule"/>
          <p:cNvPicPr>
            <a:picLocks noChangeAspect="1" noChangeArrowheads="1"/>
          </p:cNvPicPr>
          <p:nvPr userDrawn="1"/>
        </p:nvPicPr>
        <p:blipFill>
          <a:blip r:embed="rId3"/>
          <a:srcRect/>
          <a:stretch>
            <a:fillRect/>
          </a:stretch>
        </p:blipFill>
        <p:spPr bwMode="auto">
          <a:xfrm>
            <a:off x="8772525" y="6472238"/>
            <a:ext cx="671513" cy="196850"/>
          </a:xfrm>
          <a:prstGeom prst="rect">
            <a:avLst/>
          </a:prstGeom>
          <a:noFill/>
          <a:ln w="9525">
            <a:noFill/>
            <a:miter lim="800000"/>
            <a:headEnd/>
            <a:tailEnd/>
          </a:ln>
        </p:spPr>
      </p:pic>
      <p:sp>
        <p:nvSpPr>
          <p:cNvPr id="4113" name="Rectangle 17"/>
          <p:cNvSpPr>
            <a:spLocks noGrp="1" noChangeArrowheads="1"/>
          </p:cNvSpPr>
          <p:nvPr>
            <p:ph type="ctrTitle" sz="quarter"/>
          </p:nvPr>
        </p:nvSpPr>
        <p:spPr>
          <a:xfrm>
            <a:off x="971550" y="2105025"/>
            <a:ext cx="6264275" cy="1704975"/>
          </a:xfrm>
        </p:spPr>
        <p:txBody>
          <a:bodyPr lIns="0" tIns="0" rIns="0" bIns="0"/>
          <a:lstStyle>
            <a:lvl1pPr>
              <a:lnSpc>
                <a:spcPct val="80000"/>
              </a:lnSpc>
              <a:spcAft>
                <a:spcPct val="100000"/>
              </a:spcAft>
              <a:defRPr sz="4400">
                <a:solidFill>
                  <a:srgbClr val="15864F"/>
                </a:solidFill>
              </a:defRPr>
            </a:lvl1pPr>
          </a:lstStyle>
          <a:p>
            <a:r>
              <a:rPr lang="en-GB" dirty="0"/>
              <a:t>Click to edit Master title style</a:t>
            </a:r>
          </a:p>
        </p:txBody>
      </p:sp>
      <p:sp>
        <p:nvSpPr>
          <p:cNvPr id="4099" name="Rectangle 3"/>
          <p:cNvSpPr>
            <a:spLocks noGrp="1" noChangeArrowheads="1"/>
          </p:cNvSpPr>
          <p:nvPr>
            <p:ph type="subTitle" idx="1"/>
          </p:nvPr>
        </p:nvSpPr>
        <p:spPr>
          <a:xfrm>
            <a:off x="971550" y="3886200"/>
            <a:ext cx="6264275" cy="889000"/>
          </a:xfrm>
        </p:spPr>
        <p:txBody>
          <a:bodyPr lIns="0" tIns="0" rIns="0" bIns="0"/>
          <a:lstStyle>
            <a:lvl1pPr marL="0" indent="0">
              <a:buFont typeface="Wingdings" pitchFamily="32" charset="2"/>
              <a:buNone/>
              <a:defRPr/>
            </a:lvl1pPr>
          </a:lstStyle>
          <a:p>
            <a:r>
              <a:rPr lang="en-US"/>
              <a:t>Click to edit Master subtitle style</a:t>
            </a:r>
          </a:p>
        </p:txBody>
      </p:sp>
      <p:sp>
        <p:nvSpPr>
          <p:cNvPr id="7" name="Rectangle 15"/>
          <p:cNvSpPr>
            <a:spLocks noGrp="1" noChangeArrowheads="1"/>
          </p:cNvSpPr>
          <p:nvPr>
            <p:ph type="sldNum" sz="quarter" idx="10"/>
          </p:nvPr>
        </p:nvSpPr>
        <p:spPr/>
        <p:txBody>
          <a:bodyPr/>
          <a:lstStyle>
            <a:lvl1pPr>
              <a:defRPr/>
            </a:lvl1pPr>
          </a:lstStyle>
          <a:p>
            <a:pPr>
              <a:defRPr/>
            </a:pPr>
            <a:fld id="{1B7554AA-06C8-4C17-BF82-F9252442006D}" type="slidenum">
              <a:rPr lang="en-GB"/>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12750" y="188913"/>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44488" y="1289050"/>
            <a:ext cx="8007350" cy="2139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9" name="Rectangle 15"/>
          <p:cNvSpPr>
            <a:spLocks noGrp="1" noChangeArrowheads="1"/>
          </p:cNvSpPr>
          <p:nvPr>
            <p:ph type="sldNum" sz="quarter" idx="4"/>
          </p:nvPr>
        </p:nvSpPr>
        <p:spPr bwMode="auto">
          <a:xfrm>
            <a:off x="7264400" y="6642100"/>
            <a:ext cx="2184400" cy="1714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800"/>
            </a:lvl1pPr>
          </a:lstStyle>
          <a:p>
            <a:pPr>
              <a:defRPr/>
            </a:pPr>
            <a:fld id="{41523CCF-AFAC-4C8F-A504-34AD8CD0AE28}"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3754" r:id="rId1"/>
    <p:sldLayoutId id="2147483755" r:id="rId2"/>
  </p:sldLayoutIdLst>
  <p:hf hdr="0" ftr="0" dt="0"/>
  <p:txStyles>
    <p:titleStyle>
      <a:lvl1pPr algn="l" rtl="0" eaLnBrk="0" fontAlgn="base" hangingPunct="0">
        <a:spcBef>
          <a:spcPct val="0"/>
        </a:spcBef>
        <a:spcAft>
          <a:spcPct val="0"/>
        </a:spcAft>
        <a:defRPr sz="2400">
          <a:solidFill>
            <a:schemeClr val="tx2"/>
          </a:solidFill>
          <a:latin typeface="Arial" charset="0"/>
          <a:ea typeface="+mj-ea"/>
          <a:cs typeface="+mj-cs"/>
        </a:defRPr>
      </a:lvl1pPr>
      <a:lvl2pPr algn="l" rtl="0" eaLnBrk="0" fontAlgn="base" hangingPunct="0">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2pPr>
      <a:lvl3pPr algn="l" rtl="0" eaLnBrk="0" fontAlgn="base" hangingPunct="0">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3pPr>
      <a:lvl4pPr algn="l" rtl="0" eaLnBrk="0" fontAlgn="base" hangingPunct="0">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4pPr>
      <a:lvl5pPr algn="l" rtl="0" eaLnBrk="0" fontAlgn="base" hangingPunct="0">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5pPr>
      <a:lvl6pPr marL="457200" algn="l" rtl="0" fontAlgn="base">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6pPr>
      <a:lvl7pPr marL="914400" algn="l" rtl="0" fontAlgn="base">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7pPr>
      <a:lvl8pPr marL="1371600" algn="l" rtl="0" fontAlgn="base">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8pPr>
      <a:lvl9pPr marL="1828800" algn="l" rtl="0" fontAlgn="base">
        <a:spcBef>
          <a:spcPct val="0"/>
        </a:spcBef>
        <a:spcAft>
          <a:spcPct val="0"/>
        </a:spcAft>
        <a:defRPr sz="2400">
          <a:solidFill>
            <a:schemeClr val="tx2"/>
          </a:solidFill>
          <a:latin typeface="Arial" pitchFamily="-65" charset="0"/>
          <a:ea typeface="ＭＳ Ｐゴシック" pitchFamily="-65" charset="-128"/>
          <a:cs typeface="ＭＳ Ｐゴシック" pitchFamily="-65" charset="-128"/>
        </a:defRPr>
      </a:lvl9pPr>
    </p:titleStyle>
    <p:bodyStyle>
      <a:lvl1pPr marL="190500" indent="-190500" algn="l" rtl="0" eaLnBrk="0" fontAlgn="base" hangingPunct="0">
        <a:spcBef>
          <a:spcPct val="0"/>
        </a:spcBef>
        <a:spcAft>
          <a:spcPct val="0"/>
        </a:spcAft>
        <a:buClr>
          <a:srgbClr val="15864F"/>
        </a:buClr>
        <a:buFont typeface="Wingdings" pitchFamily="2" charset="2"/>
        <a:buChar char="§"/>
        <a:defRPr sz="2000">
          <a:solidFill>
            <a:schemeClr val="tx1"/>
          </a:solidFill>
          <a:latin typeface="Arial" charset="0"/>
          <a:ea typeface="+mn-ea"/>
          <a:cs typeface="+mn-cs"/>
        </a:defRPr>
      </a:lvl1pPr>
      <a:lvl2pPr marL="571500" indent="-190500" algn="l" rtl="0" eaLnBrk="0" fontAlgn="base" hangingPunct="0">
        <a:spcBef>
          <a:spcPct val="0"/>
        </a:spcBef>
        <a:spcAft>
          <a:spcPct val="0"/>
        </a:spcAft>
        <a:buClr>
          <a:srgbClr val="15864F"/>
        </a:buClr>
        <a:buFont typeface="Wingdings" pitchFamily="2" charset="2"/>
        <a:buChar char="§"/>
        <a:defRPr>
          <a:solidFill>
            <a:schemeClr val="tx1"/>
          </a:solidFill>
          <a:latin typeface="Arial" charset="0"/>
          <a:ea typeface="+mn-ea"/>
        </a:defRPr>
      </a:lvl2pPr>
      <a:lvl3pPr marL="952500" indent="-190500" algn="l" rtl="0" eaLnBrk="0" fontAlgn="base" hangingPunct="0">
        <a:spcBef>
          <a:spcPct val="0"/>
        </a:spcBef>
        <a:spcAft>
          <a:spcPct val="0"/>
        </a:spcAft>
        <a:buClr>
          <a:srgbClr val="15864F"/>
        </a:buClr>
        <a:buFont typeface="Wingdings" pitchFamily="2" charset="2"/>
        <a:buChar char="§"/>
        <a:defRPr sz="1600">
          <a:solidFill>
            <a:schemeClr val="tx1"/>
          </a:solidFill>
          <a:latin typeface="Arial" charset="0"/>
          <a:ea typeface="+mn-ea"/>
        </a:defRPr>
      </a:lvl3pPr>
      <a:lvl4pPr marL="1435100" indent="-190500" algn="l" rtl="0" eaLnBrk="0" fontAlgn="base" hangingPunct="0">
        <a:spcBef>
          <a:spcPct val="0"/>
        </a:spcBef>
        <a:spcAft>
          <a:spcPct val="0"/>
        </a:spcAft>
        <a:buClr>
          <a:srgbClr val="15864F"/>
        </a:buClr>
        <a:buFont typeface="Wingdings" pitchFamily="2" charset="2"/>
        <a:buChar char="§"/>
        <a:defRPr sz="1400">
          <a:solidFill>
            <a:schemeClr val="tx1"/>
          </a:solidFill>
          <a:latin typeface="Arial" charset="0"/>
          <a:ea typeface="+mn-ea"/>
        </a:defRPr>
      </a:lvl4pPr>
      <a:lvl5pPr marL="1905000" indent="-190500" algn="l" rtl="0" eaLnBrk="0" fontAlgn="base" hangingPunct="0">
        <a:spcBef>
          <a:spcPct val="0"/>
        </a:spcBef>
        <a:spcAft>
          <a:spcPct val="0"/>
        </a:spcAft>
        <a:buClr>
          <a:srgbClr val="15864F"/>
        </a:buClr>
        <a:buFont typeface="Wingdings" pitchFamily="2" charset="2"/>
        <a:buChar char="§"/>
        <a:defRPr sz="1200">
          <a:solidFill>
            <a:schemeClr val="tx1"/>
          </a:solidFill>
          <a:latin typeface="Arial" charset="0"/>
          <a:ea typeface="+mn-ea"/>
        </a:defRPr>
      </a:lvl5pPr>
      <a:lvl6pPr marL="2362200" indent="-190500" algn="l" rtl="0" fontAlgn="base">
        <a:spcBef>
          <a:spcPct val="0"/>
        </a:spcBef>
        <a:spcAft>
          <a:spcPct val="80000"/>
        </a:spcAft>
        <a:buClr>
          <a:srgbClr val="00864F"/>
        </a:buClr>
        <a:buFont typeface="Wingdings" pitchFamily="32" charset="2"/>
        <a:buChar char="§"/>
        <a:defRPr sz="1200">
          <a:solidFill>
            <a:schemeClr val="tx1"/>
          </a:solidFill>
          <a:latin typeface="+mn-lt"/>
          <a:ea typeface="+mn-ea"/>
        </a:defRPr>
      </a:lvl6pPr>
      <a:lvl7pPr marL="2819400" indent="-190500" algn="l" rtl="0" fontAlgn="base">
        <a:spcBef>
          <a:spcPct val="0"/>
        </a:spcBef>
        <a:spcAft>
          <a:spcPct val="80000"/>
        </a:spcAft>
        <a:buClr>
          <a:srgbClr val="00864F"/>
        </a:buClr>
        <a:buFont typeface="Wingdings" pitchFamily="32" charset="2"/>
        <a:buChar char="§"/>
        <a:defRPr sz="1200">
          <a:solidFill>
            <a:schemeClr val="tx1"/>
          </a:solidFill>
          <a:latin typeface="+mn-lt"/>
          <a:ea typeface="+mn-ea"/>
        </a:defRPr>
      </a:lvl7pPr>
      <a:lvl8pPr marL="3276600" indent="-190500" algn="l" rtl="0" fontAlgn="base">
        <a:spcBef>
          <a:spcPct val="0"/>
        </a:spcBef>
        <a:spcAft>
          <a:spcPct val="80000"/>
        </a:spcAft>
        <a:buClr>
          <a:srgbClr val="00864F"/>
        </a:buClr>
        <a:buFont typeface="Wingdings" pitchFamily="32" charset="2"/>
        <a:buChar char="§"/>
        <a:defRPr sz="1200">
          <a:solidFill>
            <a:schemeClr val="tx1"/>
          </a:solidFill>
          <a:latin typeface="+mn-lt"/>
          <a:ea typeface="+mn-ea"/>
        </a:defRPr>
      </a:lvl8pPr>
      <a:lvl9pPr marL="3733800" indent="-190500" algn="l" rtl="0" fontAlgn="base">
        <a:spcBef>
          <a:spcPct val="0"/>
        </a:spcBef>
        <a:spcAft>
          <a:spcPct val="80000"/>
        </a:spcAft>
        <a:buClr>
          <a:srgbClr val="00864F"/>
        </a:buClr>
        <a:buFont typeface="Wingdings" pitchFamily="32" charset="2"/>
        <a:buChar char="§"/>
        <a:defRPr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teamspace.intranet.group/sites/LBG_brand/Brand%20Image%20Library/Graphic%20Devices/arrows.gi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23.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hyperlink" Target="mailto:richard.thurston@lloydsbanking.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mailto:ianbennett@lloydsbanking.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teamspace.intranet.group/sites/QA_CE/TandA/Rational%20Working%20Group/LBG_e2e_Rational_Waterfall%20Diagram.aspx.pp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everware-cbdi.com/" TargetMode="External"/><Relationship Id="rId13" Type="http://schemas.openxmlformats.org/officeDocument/2006/relationships/hyperlink" Target="http://teamspace.intranet.group/sites/Service_Design/default.aspx" TargetMode="External"/><Relationship Id="rId18" Type="http://schemas.openxmlformats.org/officeDocument/2006/relationships/hyperlink" Target="http://teamspace.intranet.group/sites/ITReferenceArchitecture/Published%20Artefacts/Enterprise%20Service%20Bus%20(ESB)%20Core%20Concepts.doc" TargetMode="External"/><Relationship Id="rId3" Type="http://schemas.openxmlformats.org/officeDocument/2006/relationships/hyperlink" Target="http://en.wikipedia.org/wiki/Service-oriented_architecture" TargetMode="External"/><Relationship Id="rId7" Type="http://schemas.openxmlformats.org/officeDocument/2006/relationships/hyperlink" Target="http://www.opengroup.org/soa/source-book/soa/soa_features.htm" TargetMode="External"/><Relationship Id="rId12" Type="http://schemas.openxmlformats.org/officeDocument/2006/relationships/hyperlink" Target="http://www.redbooks.ibm.com/abstracts/sg247137.html?Open" TargetMode="External"/><Relationship Id="rId17" Type="http://schemas.openxmlformats.org/officeDocument/2006/relationships/hyperlink" Target="http://teamsystem.local/Sites/XDC/ADM%20Documentation/Forms/AllItems.aspx?RootFolder=/Sites/XDC/ADM%20Documentation/ADM%20RSA%20Team/3.%20Self%20Learning%20Guides&amp;FolderCTID=&amp;View=%7bBA378693-09F2-42EF-B965-B0F2496E1074%7d" TargetMode="External"/><Relationship Id="rId2" Type="http://schemas.openxmlformats.org/officeDocument/2006/relationships/notesSlide" Target="../notesSlides/notesSlide24.xml"/><Relationship Id="rId16" Type="http://schemas.openxmlformats.org/officeDocument/2006/relationships/hyperlink" Target="http://teamspace.intranet.group/sites/CTS/Deep/Forms/AllItems.aspx" TargetMode="External"/><Relationship Id="rId1" Type="http://schemas.openxmlformats.org/officeDocument/2006/relationships/slideLayout" Target="../slideLayouts/slideLayout2.xml"/><Relationship Id="rId6" Type="http://schemas.openxmlformats.org/officeDocument/2006/relationships/hyperlink" Target="http://www.accenture.com/us-en/Pages/service-soa-business-benefits.aspx" TargetMode="External"/><Relationship Id="rId11" Type="http://schemas.openxmlformats.org/officeDocument/2006/relationships/hyperlink" Target="http://docs.jboss.org/jbossesb/whitepapers/WhyESB.pdf" TargetMode="External"/><Relationship Id="rId5" Type="http://schemas.openxmlformats.org/officeDocument/2006/relationships/hyperlink" Target="http://www-01.ibm.com/software/solutions/soa/faqs.html" TargetMode="External"/><Relationship Id="rId15" Type="http://schemas.openxmlformats.org/officeDocument/2006/relationships/hyperlink" Target="http://teamspace.intranet.group/sites/InsuranceSOACommunity/default.aspx" TargetMode="External"/><Relationship Id="rId10" Type="http://schemas.openxmlformats.org/officeDocument/2006/relationships/hyperlink" Target="http://en.wikipedia.org/wiki/Enterprise_service_bus" TargetMode="External"/><Relationship Id="rId4" Type="http://schemas.openxmlformats.org/officeDocument/2006/relationships/hyperlink" Target="http://serviceorientation.com/" TargetMode="External"/><Relationship Id="rId9" Type="http://schemas.openxmlformats.org/officeDocument/2006/relationships/hyperlink" Target="http://www.w3schools.com/webservices/" TargetMode="External"/><Relationship Id="rId14" Type="http://schemas.openxmlformats.org/officeDocument/2006/relationships/hyperlink" Target="http://teamspace.intranet.group/sites/AnMidRep/Service%20Repository%20Documentation/Forms/AllItems.aspx?RootFolder=/sites/AnMidRep/Service%20Repository%20Documentation/Mapping%20Documents&amp;View=%7b3328754E-09EB-4758-BF03-46A814B8BF05%7d"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mplicable.com/photo/23/service-loose-coupling.html" TargetMode="External"/><Relationship Id="rId7" Type="http://schemas.openxmlformats.org/officeDocument/2006/relationships/image" Target="../media/image10.gi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hyperlink" Target="http://simplicable.com/photo/17/service-abstraction.html" TargetMode="External"/><Relationship Id="rId4" Type="http://schemas.openxmlformats.org/officeDocument/2006/relationships/image" Target="../media/image8.gif"/></Relationships>
</file>

<file path=ppt/slides/_rels/slide8.xml.rels><?xml version="1.0" encoding="UTF-8" standalone="yes"?>
<Relationships xmlns="http://schemas.openxmlformats.org/package/2006/relationships"><Relationship Id="rId3" Type="http://schemas.openxmlformats.org/officeDocument/2006/relationships/hyperlink" Target="http://simplicable.com/photo/25/service-statelessness.html" TargetMode="External"/><Relationship Id="rId7" Type="http://schemas.openxmlformats.org/officeDocument/2006/relationships/image" Target="../media/image13.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gif"/><Relationship Id="rId5" Type="http://schemas.openxmlformats.org/officeDocument/2006/relationships/hyperlink" Target="http://simplicable.com/photo/24/service-reusability.html" TargetMode="External"/><Relationship Id="rId4" Type="http://schemas.openxmlformats.org/officeDocument/2006/relationships/image" Target="../media/image11.gif"/></Relationships>
</file>

<file path=ppt/slides/_rels/slide9.xml.rels><?xml version="1.0" encoding="UTF-8" standalone="yes"?>
<Relationships xmlns="http://schemas.openxmlformats.org/package/2006/relationships"><Relationship Id="rId8" Type="http://schemas.openxmlformats.org/officeDocument/2006/relationships/image" Target="../media/image16.gif"/><Relationship Id="rId3" Type="http://schemas.openxmlformats.org/officeDocument/2006/relationships/hyperlink" Target="http://simplicable.com/photo/22/service-interoperability.html" TargetMode="External"/><Relationship Id="rId7" Type="http://schemas.openxmlformats.org/officeDocument/2006/relationships/hyperlink" Target="http://simplicable.com/photo/19/service-composability.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hyperlink" Target="http://simplicable.com/photo/21/service-discoverability.html" TargetMode="External"/><Relationship Id="rId4" Type="http://schemas.openxmlformats.org/officeDocument/2006/relationships/image" Target="../media/image14.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32520" y="2483895"/>
            <a:ext cx="8606330" cy="1706563"/>
          </a:xfrm>
        </p:spPr>
        <p:txBody>
          <a:bodyPr/>
          <a:lstStyle/>
          <a:p>
            <a:r>
              <a:rPr lang="en-GB" sz="5400" b="1" dirty="0" smtClean="0"/>
              <a:t>Introduction to SOA &amp; Services</a:t>
            </a:r>
            <a:br>
              <a:rPr lang="en-GB" sz="5400" b="1" dirty="0" smtClean="0"/>
            </a:br>
            <a:r>
              <a:rPr lang="en-GB" sz="1400" b="1" dirty="0" smtClean="0"/>
              <a:t> </a:t>
            </a:r>
            <a:r>
              <a:rPr lang="en-GB" sz="5400" b="1" dirty="0" smtClean="0"/>
              <a:t> </a:t>
            </a:r>
            <a:r>
              <a:rPr lang="en-GB" dirty="0" smtClean="0"/>
              <a:t/>
            </a:r>
            <a:br>
              <a:rPr lang="en-GB" dirty="0" smtClean="0"/>
            </a:br>
            <a:r>
              <a:rPr lang="en-GB" dirty="0" smtClean="0">
                <a:solidFill>
                  <a:schemeClr val="bg1">
                    <a:lumMod val="65000"/>
                  </a:schemeClr>
                </a:solidFill>
              </a:rPr>
              <a:t>ADM Insurance</a:t>
            </a:r>
            <a:br>
              <a:rPr lang="en-GB" dirty="0" smtClean="0">
                <a:solidFill>
                  <a:schemeClr val="bg1">
                    <a:lumMod val="65000"/>
                  </a:schemeClr>
                </a:solidFill>
              </a:rPr>
            </a:br>
            <a:r>
              <a:rPr lang="en-GB" sz="3600" dirty="0" smtClean="0">
                <a:solidFill>
                  <a:schemeClr val="bg1">
                    <a:lumMod val="65000"/>
                  </a:schemeClr>
                </a:solidFill>
              </a:rPr>
              <a:t>BSM</a:t>
            </a:r>
            <a:r>
              <a:rPr lang="en-GB" dirty="0" smtClean="0">
                <a:effectLst>
                  <a:outerShdw blurRad="50800" dist="38100" dir="2700000" algn="tl" rotWithShape="0">
                    <a:prstClr val="black">
                      <a:alpha val="40000"/>
                    </a:prstClr>
                  </a:outerShdw>
                </a:effectLst>
              </a:rPr>
              <a:t/>
            </a:r>
            <a:br>
              <a:rPr lang="en-GB" dirty="0" smtClean="0">
                <a:effectLst>
                  <a:outerShdw blurRad="50800" dist="38100" dir="2700000" algn="tl" rotWithShape="0">
                    <a:prstClr val="black">
                      <a:alpha val="40000"/>
                    </a:prstClr>
                  </a:outerShdw>
                </a:effectLst>
              </a:rPr>
            </a:br>
            <a:r>
              <a:rPr lang="en-GB" dirty="0" smtClean="0">
                <a:effectLst>
                  <a:outerShdw blurRad="50800" dist="38100" dir="2700000" algn="tl" rotWithShape="0">
                    <a:prstClr val="black">
                      <a:alpha val="40000"/>
                    </a:prstClr>
                  </a:outerShdw>
                </a:effectLst>
              </a:rPr>
              <a:t/>
            </a:r>
            <a:br>
              <a:rPr lang="en-GB" dirty="0" smtClean="0">
                <a:effectLst>
                  <a:outerShdw blurRad="50800" dist="38100" dir="2700000" algn="tl" rotWithShape="0">
                    <a:prstClr val="black">
                      <a:alpha val="40000"/>
                    </a:prstClr>
                  </a:outerShdw>
                </a:effectLst>
              </a:rPr>
            </a:br>
            <a:r>
              <a:rPr lang="en-GB" dirty="0" smtClean="0">
                <a:effectLst>
                  <a:outerShdw blurRad="50800" dist="38100" dir="2700000" algn="tl" rotWithShape="0">
                    <a:prstClr val="black">
                      <a:alpha val="40000"/>
                    </a:prstClr>
                  </a:outerShdw>
                </a:effectLst>
              </a:rPr>
              <a:t/>
            </a:r>
            <a:br>
              <a:rPr lang="en-GB" dirty="0" smtClean="0">
                <a:effectLst>
                  <a:outerShdw blurRad="50800" dist="38100" dir="2700000" algn="tl" rotWithShape="0">
                    <a:prstClr val="black">
                      <a:alpha val="40000"/>
                    </a:prstClr>
                  </a:outerShdw>
                </a:effectLst>
              </a:rPr>
            </a:br>
            <a:r>
              <a:rPr lang="en-GB" sz="2800" dirty="0" smtClean="0">
                <a:solidFill>
                  <a:schemeClr val="tx1"/>
                </a:solidFill>
                <a:effectLst>
                  <a:outerShdw blurRad="50800" dist="38100" dir="2700000" algn="tl" rotWithShape="0">
                    <a:prstClr val="black">
                      <a:alpha val="40000"/>
                    </a:prstClr>
                  </a:outerShdw>
                </a:effectLst>
              </a:rPr>
              <a:t/>
            </a:r>
            <a:br>
              <a:rPr lang="en-GB" sz="2800" dirty="0" smtClean="0">
                <a:solidFill>
                  <a:schemeClr val="tx1"/>
                </a:solidFill>
                <a:effectLst>
                  <a:outerShdw blurRad="50800" dist="38100" dir="2700000" algn="tl" rotWithShape="0">
                    <a:prstClr val="black">
                      <a:alpha val="40000"/>
                    </a:prstClr>
                  </a:outerShdw>
                </a:effectLst>
              </a:rPr>
            </a:br>
            <a:endParaRPr lang="en-GB" sz="2800" dirty="0">
              <a:solidFill>
                <a:schemeClr val="tx1"/>
              </a:solidFill>
              <a:effectLst>
                <a:outerShdw blurRad="50800" dist="38100" dir="2700000" algn="tl" rotWithShape="0">
                  <a:prstClr val="black">
                    <a:alpha val="40000"/>
                  </a:prstClr>
                </a:outerShdw>
              </a:effectLst>
            </a:endParaRPr>
          </a:p>
        </p:txBody>
      </p:sp>
      <p:pic>
        <p:nvPicPr>
          <p:cNvPr id="3" name="Picture 2" descr="Picture">
            <a:hlinkClick r:id="rId2"/>
          </p:cNvPr>
          <p:cNvPicPr>
            <a:picLocks noChangeAspect="1" noChangeArrowheads="1"/>
          </p:cNvPicPr>
          <p:nvPr/>
        </p:nvPicPr>
        <p:blipFill>
          <a:blip r:embed="rId3"/>
          <a:srcRect/>
          <a:stretch>
            <a:fillRect/>
          </a:stretch>
        </p:blipFill>
        <p:spPr bwMode="auto">
          <a:xfrm>
            <a:off x="6123130" y="3973131"/>
            <a:ext cx="3571190" cy="2638015"/>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10</a:t>
            </a:fld>
            <a:endParaRPr lang="en-GB" dirty="0" smtClean="0"/>
          </a:p>
        </p:txBody>
      </p:sp>
      <p:sp>
        <p:nvSpPr>
          <p:cNvPr id="108" name="Rectangle 2"/>
          <p:cNvSpPr txBox="1">
            <a:spLocks noChangeArrowheads="1"/>
          </p:cNvSpPr>
          <p:nvPr/>
        </p:nvSpPr>
        <p:spPr bwMode="auto">
          <a:xfrm>
            <a:off x="407988" y="386110"/>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0" lang="en-GB" sz="3200" b="0" i="0" u="none" strike="noStrike" kern="0" cap="none" spc="0" normalizeH="0" baseline="0" noProof="0" dirty="0" smtClean="0">
                <a:ln>
                  <a:noFill/>
                </a:ln>
                <a:solidFill>
                  <a:srgbClr val="00864F"/>
                </a:solidFill>
                <a:effectLst/>
                <a:uLnTx/>
                <a:uFillTx/>
                <a:latin typeface="+mj-lt"/>
                <a:ea typeface="ＭＳ Ｐゴシック" pitchFamily="-65" charset="-128"/>
                <a:cs typeface="+mj-cs"/>
              </a:rPr>
              <a:t>SOA</a:t>
            </a:r>
            <a:r>
              <a:rPr lang="en-GB" sz="3200" kern="0" noProof="0" dirty="0" smtClean="0">
                <a:solidFill>
                  <a:srgbClr val="00864F"/>
                </a:solidFill>
                <a:latin typeface="+mj-lt"/>
                <a:cs typeface="+mj-cs"/>
              </a:rPr>
              <a:t> Overview</a:t>
            </a:r>
            <a:endParaRPr kumimoji="0" lang="en-GB" sz="3200" b="0" i="0" u="none" strike="noStrike" kern="0" cap="none" spc="0" normalizeH="0" baseline="0" noProof="0" dirty="0" smtClean="0">
              <a:ln>
                <a:noFill/>
              </a:ln>
              <a:solidFill>
                <a:srgbClr val="00864F"/>
              </a:solidFill>
              <a:effectLst/>
              <a:uLnTx/>
              <a:uFillTx/>
              <a:latin typeface="+mj-lt"/>
              <a:ea typeface="ＭＳ Ｐゴシック" pitchFamily="-65" charset="-128"/>
              <a:cs typeface="+mj-cs"/>
            </a:endParaRPr>
          </a:p>
        </p:txBody>
      </p:sp>
      <p:sp>
        <p:nvSpPr>
          <p:cNvPr id="6" name="Rectangle 5"/>
          <p:cNvSpPr/>
          <p:nvPr/>
        </p:nvSpPr>
        <p:spPr>
          <a:xfrm>
            <a:off x="317484" y="1223755"/>
            <a:ext cx="9406045" cy="5693866"/>
          </a:xfrm>
          <a:prstGeom prst="rect">
            <a:avLst/>
          </a:prstGeom>
        </p:spPr>
        <p:txBody>
          <a:bodyPr wrap="square">
            <a:spAutoFit/>
          </a:bodyPr>
          <a:lstStyle/>
          <a:p>
            <a:r>
              <a:rPr lang="en-GB" sz="1400" dirty="0" smtClean="0"/>
              <a:t>Services are unassociated, loosely coupled units of functionality that are self-contained. They can be combined by other software applications to provide the complete functionality of a large software application. Each service implements at least one action, such as retrieving an online bank statement or modifying an online booking. </a:t>
            </a:r>
          </a:p>
          <a:p>
            <a:endParaRPr lang="en-GB" sz="800" dirty="0" smtClean="0"/>
          </a:p>
          <a:p>
            <a:r>
              <a:rPr lang="en-GB" sz="1400" dirty="0" smtClean="0"/>
              <a:t>Within SOA, services use defined protocols that describe how services pass and parse messages using description metadata, which describes not only the characteristics of these services, but also the data that drives them.  </a:t>
            </a:r>
          </a:p>
          <a:p>
            <a:pPr marL="228600" lvl="0" indent="-228600">
              <a:buFont typeface="Arial" pitchFamily="34" charset="0"/>
              <a:buChar char="•"/>
            </a:pPr>
            <a:r>
              <a:rPr lang="en-GB" sz="1400" dirty="0" smtClean="0"/>
              <a:t>The metadata should be provided in a form that software systems can use to configure dynamically by discovery and incorporation of defined services, and also to maintain coherence and integrity. For example, metadata could be used by other applications, like a catalogue, to perform auto discovery of services without modifying the functional contract of a service.</a:t>
            </a:r>
          </a:p>
          <a:p>
            <a:pPr marL="228600" lvl="0" indent="-228600">
              <a:buFont typeface="Arial" pitchFamily="34" charset="0"/>
              <a:buChar char="•"/>
            </a:pPr>
            <a:r>
              <a:rPr lang="en-GB" sz="1400" dirty="0" smtClean="0"/>
              <a:t>The metadata should be provided in a form that system designers can understand and manage with a reasonable expenditure of cost and effort.</a:t>
            </a:r>
          </a:p>
          <a:p>
            <a:pPr marL="228600" lvl="0" indent="-228600"/>
            <a:endParaRPr lang="en-GB" sz="800" dirty="0" smtClean="0"/>
          </a:p>
          <a:p>
            <a:r>
              <a:rPr lang="en-GB" sz="1400" dirty="0" smtClean="0"/>
              <a:t>Programmers have made extensive use of XML in SOA to structure data that they wrap in a description-container – the WSDL describes the services themselves, while SOAP describes the communications protocols</a:t>
            </a:r>
            <a:r>
              <a:rPr lang="en-GB" sz="1300" dirty="0" smtClean="0"/>
              <a:t>. </a:t>
            </a:r>
          </a:p>
          <a:p>
            <a:endParaRPr lang="en-GB" sz="800" dirty="0" smtClean="0"/>
          </a:p>
          <a:p>
            <a:r>
              <a:rPr lang="en-GB" sz="1400" dirty="0" smtClean="0"/>
              <a:t>The purpose of SOA is to allow users to combine together fairly large chunks of functionality to form ad hoc applications built almost entirely from existing software services. The larger the chunks, the fewer the interfaces required to implement any given set of functionality; however, very large chunks of functionality may not prove sufficiently granular for easy reuse. </a:t>
            </a:r>
          </a:p>
          <a:p>
            <a:r>
              <a:rPr lang="en-GB" sz="1400" dirty="0" smtClean="0"/>
              <a:t>Each interface brings with it some amount of processing overhead, so there is a performance consideration in choosing the granularity of services.</a:t>
            </a:r>
          </a:p>
          <a:p>
            <a:endParaRPr lang="en-GB" sz="800" dirty="0" smtClean="0"/>
          </a:p>
          <a:p>
            <a:r>
              <a:rPr lang="en-GB" sz="1400" dirty="0" smtClean="0"/>
              <a:t>SOA as an architecture, relies on service-orientation as its fundamental design principle. If a service presents a simple interface that abstracts away its underlying complexity, then users can access independent services without knowledge of the service's platform implementation. </a:t>
            </a:r>
          </a:p>
          <a:p>
            <a:pPr marL="342900" indent="-342900"/>
            <a:endParaRPr lang="en-GB" sz="13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11</a:t>
            </a:fld>
            <a:endParaRPr lang="en-GB" dirty="0" smtClean="0"/>
          </a:p>
        </p:txBody>
      </p:sp>
      <p:sp>
        <p:nvSpPr>
          <p:cNvPr id="5123" name="Rectangle 2"/>
          <p:cNvSpPr>
            <a:spLocks noGrp="1" noChangeArrowheads="1"/>
          </p:cNvSpPr>
          <p:nvPr>
            <p:ph type="title" idx="4294967295"/>
          </p:nvPr>
        </p:nvSpPr>
        <p:spPr>
          <a:xfrm>
            <a:off x="407988" y="386110"/>
            <a:ext cx="8007350" cy="882650"/>
          </a:xfrm>
        </p:spPr>
        <p:txBody>
          <a:bodyPr/>
          <a:lstStyle/>
          <a:p>
            <a:pPr eaLnBrk="1" hangingPunct="1"/>
            <a:r>
              <a:rPr lang="en-GB" sz="3200" dirty="0" smtClean="0">
                <a:solidFill>
                  <a:srgbClr val="00864F"/>
                </a:solidFill>
                <a:ea typeface="ＭＳ Ｐゴシック" pitchFamily="-65" charset="-128"/>
              </a:rPr>
              <a:t>Service Component Architecture</a:t>
            </a:r>
          </a:p>
        </p:txBody>
      </p:sp>
      <p:sp>
        <p:nvSpPr>
          <p:cNvPr id="17" name="TextBox 5"/>
          <p:cNvSpPr txBox="1">
            <a:spLocks noChangeArrowheads="1"/>
          </p:cNvSpPr>
          <p:nvPr/>
        </p:nvSpPr>
        <p:spPr bwMode="auto">
          <a:xfrm>
            <a:off x="407495" y="1268760"/>
            <a:ext cx="9046005" cy="954107"/>
          </a:xfrm>
          <a:prstGeom prst="rect">
            <a:avLst/>
          </a:prstGeom>
          <a:noFill/>
          <a:ln w="9525">
            <a:noFill/>
            <a:miter lim="800000"/>
            <a:headEnd/>
            <a:tailEnd/>
          </a:ln>
        </p:spPr>
        <p:txBody>
          <a:bodyPr wrap="square">
            <a:spAutoFit/>
          </a:bodyPr>
          <a:lstStyle/>
          <a:p>
            <a:r>
              <a:rPr lang="en-GB" sz="1400" dirty="0"/>
              <a:t/>
            </a:r>
            <a:br>
              <a:rPr lang="en-GB" sz="1400" dirty="0"/>
            </a:br>
            <a:endParaRPr lang="en-GB" sz="1400" dirty="0" smtClean="0"/>
          </a:p>
          <a:p>
            <a:endParaRPr lang="en-GB" sz="1400" dirty="0"/>
          </a:p>
          <a:p>
            <a:endParaRPr lang="en-GB" sz="1400" dirty="0">
              <a:latin typeface="Calibri" pitchFamily="34" charset="0"/>
            </a:endParaRPr>
          </a:p>
        </p:txBody>
      </p:sp>
      <p:sp>
        <p:nvSpPr>
          <p:cNvPr id="120" name="Rectangle 119"/>
          <p:cNvSpPr/>
          <p:nvPr/>
        </p:nvSpPr>
        <p:spPr>
          <a:xfrm>
            <a:off x="374650" y="1268760"/>
            <a:ext cx="5838490" cy="5360640"/>
          </a:xfrm>
          <a:prstGeom prst="rect">
            <a:avLst/>
          </a:pr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dirty="0"/>
          </a:p>
        </p:txBody>
      </p:sp>
      <p:sp>
        <p:nvSpPr>
          <p:cNvPr id="121" name="Rectangle 12"/>
          <p:cNvSpPr>
            <a:spLocks noChangeArrowheads="1"/>
          </p:cNvSpPr>
          <p:nvPr/>
        </p:nvSpPr>
        <p:spPr bwMode="auto">
          <a:xfrm>
            <a:off x="901700" y="5313363"/>
            <a:ext cx="5092700" cy="1123950"/>
          </a:xfrm>
          <a:prstGeom prst="rect">
            <a:avLst/>
          </a:prstGeom>
          <a:noFill/>
          <a:ln w="3175" algn="ctr">
            <a:solidFill>
              <a:srgbClr val="C00000"/>
            </a:solidFill>
            <a:miter lim="800000"/>
            <a:headEnd/>
            <a:tailEnd/>
          </a:ln>
        </p:spPr>
        <p:txBody>
          <a:bodyPr/>
          <a:lstStyle/>
          <a:p>
            <a:pPr marL="82550" indent="-82550">
              <a:spcBef>
                <a:spcPct val="20000"/>
              </a:spcBef>
              <a:buSzPct val="85000"/>
            </a:pPr>
            <a:endParaRPr lang="en-US" sz="800"/>
          </a:p>
        </p:txBody>
      </p:sp>
      <p:sp>
        <p:nvSpPr>
          <p:cNvPr id="122" name="Rectangle 13"/>
          <p:cNvSpPr>
            <a:spLocks noChangeArrowheads="1"/>
          </p:cNvSpPr>
          <p:nvPr/>
        </p:nvSpPr>
        <p:spPr bwMode="auto">
          <a:xfrm>
            <a:off x="1601788" y="5529263"/>
            <a:ext cx="792162" cy="288925"/>
          </a:xfrm>
          <a:prstGeom prst="rect">
            <a:avLst/>
          </a:prstGeom>
          <a:solidFill>
            <a:schemeClr val="bg1"/>
          </a:solidFill>
          <a:ln w="3175" algn="ctr">
            <a:solidFill>
              <a:srgbClr val="B2B2B2"/>
            </a:solidFill>
            <a:miter lim="800000"/>
            <a:headEnd/>
            <a:tailEnd/>
          </a:ln>
        </p:spPr>
        <p:txBody>
          <a:bodyPr/>
          <a:lstStyle/>
          <a:p>
            <a:pPr marL="82550" indent="-82550">
              <a:spcBef>
                <a:spcPct val="20000"/>
              </a:spcBef>
              <a:buSzPct val="85000"/>
            </a:pPr>
            <a:endParaRPr lang="en-US" sz="800"/>
          </a:p>
        </p:txBody>
      </p:sp>
      <p:sp>
        <p:nvSpPr>
          <p:cNvPr id="123" name="Rectangle 14"/>
          <p:cNvSpPr>
            <a:spLocks noChangeArrowheads="1"/>
          </p:cNvSpPr>
          <p:nvPr/>
        </p:nvSpPr>
        <p:spPr bwMode="auto">
          <a:xfrm>
            <a:off x="1601788" y="5962650"/>
            <a:ext cx="792162" cy="287338"/>
          </a:xfrm>
          <a:prstGeom prst="rect">
            <a:avLst/>
          </a:prstGeom>
          <a:solidFill>
            <a:schemeClr val="bg1"/>
          </a:solidFill>
          <a:ln w="3175" algn="ctr">
            <a:solidFill>
              <a:srgbClr val="B2B2B2"/>
            </a:solidFill>
            <a:miter lim="800000"/>
            <a:headEnd/>
            <a:tailEnd/>
          </a:ln>
        </p:spPr>
        <p:txBody>
          <a:bodyPr/>
          <a:lstStyle/>
          <a:p>
            <a:pPr marL="82550" indent="-82550">
              <a:spcBef>
                <a:spcPct val="20000"/>
              </a:spcBef>
              <a:buSzPct val="85000"/>
            </a:pPr>
            <a:endParaRPr lang="en-US" sz="800"/>
          </a:p>
        </p:txBody>
      </p:sp>
      <p:sp>
        <p:nvSpPr>
          <p:cNvPr id="124" name="Rectangle 15"/>
          <p:cNvSpPr>
            <a:spLocks noChangeArrowheads="1"/>
          </p:cNvSpPr>
          <p:nvPr/>
        </p:nvSpPr>
        <p:spPr bwMode="auto">
          <a:xfrm>
            <a:off x="3041650" y="5529263"/>
            <a:ext cx="792163" cy="288925"/>
          </a:xfrm>
          <a:prstGeom prst="rect">
            <a:avLst/>
          </a:prstGeom>
          <a:solidFill>
            <a:schemeClr val="bg1"/>
          </a:solidFill>
          <a:ln w="3175" algn="ctr">
            <a:solidFill>
              <a:srgbClr val="B2B2B2"/>
            </a:solidFill>
            <a:miter lim="800000"/>
            <a:headEnd/>
            <a:tailEnd/>
          </a:ln>
        </p:spPr>
        <p:txBody>
          <a:bodyPr/>
          <a:lstStyle/>
          <a:p>
            <a:pPr marL="82550" indent="-82550">
              <a:spcBef>
                <a:spcPct val="20000"/>
              </a:spcBef>
              <a:buSzPct val="85000"/>
            </a:pPr>
            <a:endParaRPr lang="en-US" sz="800"/>
          </a:p>
        </p:txBody>
      </p:sp>
      <p:sp>
        <p:nvSpPr>
          <p:cNvPr id="125" name="Rectangle 16"/>
          <p:cNvSpPr>
            <a:spLocks noChangeArrowheads="1"/>
          </p:cNvSpPr>
          <p:nvPr/>
        </p:nvSpPr>
        <p:spPr bwMode="auto">
          <a:xfrm>
            <a:off x="3041650" y="5962650"/>
            <a:ext cx="792163" cy="287338"/>
          </a:xfrm>
          <a:prstGeom prst="rect">
            <a:avLst/>
          </a:prstGeom>
          <a:solidFill>
            <a:schemeClr val="bg1"/>
          </a:solidFill>
          <a:ln w="3175" algn="ctr">
            <a:solidFill>
              <a:srgbClr val="B2B2B2"/>
            </a:solidFill>
            <a:miter lim="800000"/>
            <a:headEnd/>
            <a:tailEnd/>
          </a:ln>
        </p:spPr>
        <p:txBody>
          <a:bodyPr/>
          <a:lstStyle/>
          <a:p>
            <a:pPr marL="82550" indent="-82550">
              <a:spcBef>
                <a:spcPct val="20000"/>
              </a:spcBef>
              <a:buSzPct val="85000"/>
            </a:pPr>
            <a:endParaRPr lang="en-US" sz="800"/>
          </a:p>
        </p:txBody>
      </p:sp>
      <p:sp>
        <p:nvSpPr>
          <p:cNvPr id="126" name="Rectangle 20"/>
          <p:cNvSpPr>
            <a:spLocks noChangeArrowheads="1"/>
          </p:cNvSpPr>
          <p:nvPr/>
        </p:nvSpPr>
        <p:spPr bwMode="auto">
          <a:xfrm>
            <a:off x="908049" y="1384301"/>
            <a:ext cx="5080065" cy="400050"/>
          </a:xfrm>
          <a:prstGeom prst="rect">
            <a:avLst/>
          </a:prstGeom>
          <a:noFill/>
          <a:ln w="3175" algn="ctr">
            <a:solidFill>
              <a:srgbClr val="C00000"/>
            </a:solidFill>
            <a:miter lim="800000"/>
            <a:headEnd/>
            <a:tailEnd/>
          </a:ln>
        </p:spPr>
        <p:txBody>
          <a:bodyPr/>
          <a:lstStyle/>
          <a:p>
            <a:pPr marL="82550" indent="-82550">
              <a:spcBef>
                <a:spcPct val="20000"/>
              </a:spcBef>
              <a:buSzPct val="85000"/>
            </a:pPr>
            <a:endParaRPr lang="en-US" sz="800"/>
          </a:p>
        </p:txBody>
      </p:sp>
      <p:sp>
        <p:nvSpPr>
          <p:cNvPr id="127" name="Rectangle 21"/>
          <p:cNvSpPr>
            <a:spLocks noChangeArrowheads="1"/>
          </p:cNvSpPr>
          <p:nvPr/>
        </p:nvSpPr>
        <p:spPr bwMode="auto">
          <a:xfrm>
            <a:off x="1397605" y="1448780"/>
            <a:ext cx="792163" cy="260905"/>
          </a:xfrm>
          <a:prstGeom prst="rect">
            <a:avLst/>
          </a:prstGeom>
          <a:solidFill>
            <a:schemeClr val="bg1"/>
          </a:solidFill>
          <a:ln w="3175" algn="ctr">
            <a:solidFill>
              <a:srgbClr val="B2B2B2"/>
            </a:solidFill>
            <a:miter lim="800000"/>
            <a:headEnd/>
            <a:tailEnd/>
          </a:ln>
        </p:spPr>
        <p:txBody>
          <a:bodyPr/>
          <a:lstStyle/>
          <a:p>
            <a:pPr marL="82550" indent="-82550">
              <a:spcBef>
                <a:spcPct val="20000"/>
              </a:spcBef>
              <a:buSzPct val="85000"/>
              <a:defRPr/>
            </a:pPr>
            <a:endParaRPr lang="en-US" sz="800" dirty="0">
              <a:solidFill>
                <a:schemeClr val="tx1">
                  <a:lumMod val="75000"/>
                  <a:lumOff val="25000"/>
                </a:schemeClr>
              </a:solidFill>
            </a:endParaRPr>
          </a:p>
        </p:txBody>
      </p:sp>
      <p:sp>
        <p:nvSpPr>
          <p:cNvPr id="128" name="Rectangle 22"/>
          <p:cNvSpPr>
            <a:spLocks noChangeArrowheads="1"/>
          </p:cNvSpPr>
          <p:nvPr/>
        </p:nvSpPr>
        <p:spPr bwMode="auto">
          <a:xfrm>
            <a:off x="2972780" y="1448780"/>
            <a:ext cx="1019175" cy="271463"/>
          </a:xfrm>
          <a:prstGeom prst="rect">
            <a:avLst/>
          </a:prstGeom>
          <a:solidFill>
            <a:schemeClr val="bg1"/>
          </a:solidFill>
          <a:ln w="3175" algn="ctr">
            <a:solidFill>
              <a:srgbClr val="B2B2B2"/>
            </a:solidFill>
            <a:miter lim="800000"/>
            <a:headEnd/>
            <a:tailEnd/>
          </a:ln>
        </p:spPr>
        <p:txBody>
          <a:bodyPr/>
          <a:lstStyle/>
          <a:p>
            <a:pPr marL="82550" indent="-82550">
              <a:spcBef>
                <a:spcPct val="20000"/>
              </a:spcBef>
              <a:buSzPct val="85000"/>
            </a:pPr>
            <a:endParaRPr lang="en-US" sz="800"/>
          </a:p>
        </p:txBody>
      </p:sp>
      <p:sp>
        <p:nvSpPr>
          <p:cNvPr id="129" name="Rectangle 23"/>
          <p:cNvSpPr>
            <a:spLocks noChangeArrowheads="1"/>
          </p:cNvSpPr>
          <p:nvPr/>
        </p:nvSpPr>
        <p:spPr bwMode="auto">
          <a:xfrm>
            <a:off x="4772980" y="1448780"/>
            <a:ext cx="792163" cy="287338"/>
          </a:xfrm>
          <a:prstGeom prst="rect">
            <a:avLst/>
          </a:prstGeom>
          <a:solidFill>
            <a:schemeClr val="bg1"/>
          </a:solidFill>
          <a:ln w="3175" algn="ctr">
            <a:solidFill>
              <a:srgbClr val="B2B2B2"/>
            </a:solidFill>
            <a:miter lim="800000"/>
            <a:headEnd/>
            <a:tailEnd/>
          </a:ln>
        </p:spPr>
        <p:txBody>
          <a:bodyPr/>
          <a:lstStyle/>
          <a:p>
            <a:pPr marL="82550" indent="-82550">
              <a:spcBef>
                <a:spcPct val="20000"/>
              </a:spcBef>
              <a:buSzPct val="85000"/>
            </a:pPr>
            <a:endParaRPr lang="en-US" sz="800"/>
          </a:p>
        </p:txBody>
      </p:sp>
      <p:sp>
        <p:nvSpPr>
          <p:cNvPr id="130" name="TextBox 31"/>
          <p:cNvSpPr txBox="1">
            <a:spLocks noChangeArrowheads="1"/>
          </p:cNvSpPr>
          <p:nvPr/>
        </p:nvSpPr>
        <p:spPr bwMode="auto">
          <a:xfrm>
            <a:off x="1442610" y="1448780"/>
            <a:ext cx="701675" cy="307975"/>
          </a:xfrm>
          <a:prstGeom prst="rect">
            <a:avLst/>
          </a:prstGeom>
          <a:noFill/>
          <a:ln>
            <a:noFill/>
          </a:ln>
          <a:extLst/>
        </p:spPr>
        <p:txBody>
          <a:bodyPr wrap="none">
            <a:spAutoFit/>
          </a:bodyPr>
          <a:lstStyle>
            <a:lvl1pPr>
              <a:defRPr sz="1600" b="1">
                <a:solidFill>
                  <a:schemeClr val="tx1"/>
                </a:solidFill>
                <a:latin typeface="Calibri" pitchFamily="34" charset="0"/>
              </a:defRPr>
            </a:lvl1pPr>
            <a:lvl2pPr marL="742950" indent="-285750">
              <a:defRPr sz="1600" b="1">
                <a:solidFill>
                  <a:schemeClr val="tx1"/>
                </a:solidFill>
                <a:latin typeface="Calibri" pitchFamily="34" charset="0"/>
              </a:defRPr>
            </a:lvl2pPr>
            <a:lvl3pPr marL="1143000" indent="-228600">
              <a:defRPr sz="1600" b="1">
                <a:solidFill>
                  <a:schemeClr val="tx1"/>
                </a:solidFill>
                <a:latin typeface="Calibri" pitchFamily="34" charset="0"/>
              </a:defRPr>
            </a:lvl3pPr>
            <a:lvl4pPr marL="1600200" indent="-228600">
              <a:defRPr sz="1600" b="1">
                <a:solidFill>
                  <a:schemeClr val="tx1"/>
                </a:solidFill>
                <a:latin typeface="Calibri" pitchFamily="34" charset="0"/>
              </a:defRPr>
            </a:lvl4pPr>
            <a:lvl5pPr marL="2057400" indent="-228600">
              <a:defRPr sz="1600" b="1">
                <a:solidFill>
                  <a:schemeClr val="tx1"/>
                </a:solidFill>
                <a:latin typeface="Calibri" pitchFamily="34" charset="0"/>
              </a:defRPr>
            </a:lvl5pPr>
            <a:lvl6pPr marL="2514600" indent="-228600" algn="ctr" eaLnBrk="0" fontAlgn="base" hangingPunct="0">
              <a:spcBef>
                <a:spcPct val="50000"/>
              </a:spcBef>
              <a:spcAft>
                <a:spcPct val="0"/>
              </a:spcAft>
              <a:defRPr sz="1600" b="1">
                <a:solidFill>
                  <a:schemeClr val="tx1"/>
                </a:solidFill>
                <a:latin typeface="Calibri" pitchFamily="34" charset="0"/>
              </a:defRPr>
            </a:lvl6pPr>
            <a:lvl7pPr marL="2971800" indent="-228600" algn="ctr" eaLnBrk="0" fontAlgn="base" hangingPunct="0">
              <a:spcBef>
                <a:spcPct val="50000"/>
              </a:spcBef>
              <a:spcAft>
                <a:spcPct val="0"/>
              </a:spcAft>
              <a:defRPr sz="1600" b="1">
                <a:solidFill>
                  <a:schemeClr val="tx1"/>
                </a:solidFill>
                <a:latin typeface="Calibri" pitchFamily="34" charset="0"/>
              </a:defRPr>
            </a:lvl7pPr>
            <a:lvl8pPr marL="3429000" indent="-228600" algn="ctr" eaLnBrk="0" fontAlgn="base" hangingPunct="0">
              <a:spcBef>
                <a:spcPct val="50000"/>
              </a:spcBef>
              <a:spcAft>
                <a:spcPct val="0"/>
              </a:spcAft>
              <a:defRPr sz="1600" b="1">
                <a:solidFill>
                  <a:schemeClr val="tx1"/>
                </a:solidFill>
                <a:latin typeface="Calibri" pitchFamily="34" charset="0"/>
              </a:defRPr>
            </a:lvl8pPr>
            <a:lvl9pPr marL="3886200" indent="-228600" algn="ctr" eaLnBrk="0" fontAlgn="base" hangingPunct="0">
              <a:spcBef>
                <a:spcPct val="50000"/>
              </a:spcBef>
              <a:spcAft>
                <a:spcPct val="0"/>
              </a:spcAft>
              <a:defRPr sz="1600" b="1">
                <a:solidFill>
                  <a:schemeClr val="tx1"/>
                </a:solidFill>
                <a:latin typeface="Calibri" pitchFamily="34" charset="0"/>
              </a:defRPr>
            </a:lvl9pPr>
          </a:lstStyle>
          <a:p>
            <a:pPr>
              <a:defRPr/>
            </a:pPr>
            <a:r>
              <a:rPr lang="en-GB" sz="1400" dirty="0" smtClean="0">
                <a:solidFill>
                  <a:schemeClr val="tx1">
                    <a:lumMod val="75000"/>
                    <a:lumOff val="25000"/>
                  </a:schemeClr>
                </a:solidFill>
              </a:rPr>
              <a:t>Branch</a:t>
            </a:r>
          </a:p>
        </p:txBody>
      </p:sp>
      <p:sp>
        <p:nvSpPr>
          <p:cNvPr id="131" name="TextBox 32"/>
          <p:cNvSpPr txBox="1">
            <a:spLocks noChangeArrowheads="1"/>
          </p:cNvSpPr>
          <p:nvPr/>
        </p:nvSpPr>
        <p:spPr bwMode="auto">
          <a:xfrm>
            <a:off x="3017785" y="1448780"/>
            <a:ext cx="1060450" cy="307975"/>
          </a:xfrm>
          <a:prstGeom prst="rect">
            <a:avLst/>
          </a:prstGeom>
          <a:noFill/>
          <a:ln>
            <a:noFill/>
          </a:ln>
          <a:extLst/>
        </p:spPr>
        <p:txBody>
          <a:bodyPr>
            <a:spAutoFit/>
          </a:bodyPr>
          <a:lstStyle>
            <a:lvl1pPr>
              <a:defRPr sz="1600" b="1">
                <a:solidFill>
                  <a:schemeClr val="tx1"/>
                </a:solidFill>
                <a:latin typeface="Calibri" pitchFamily="34" charset="0"/>
              </a:defRPr>
            </a:lvl1pPr>
            <a:lvl2pPr marL="742950" indent="-285750">
              <a:defRPr sz="1600" b="1">
                <a:solidFill>
                  <a:schemeClr val="tx1"/>
                </a:solidFill>
                <a:latin typeface="Calibri" pitchFamily="34" charset="0"/>
              </a:defRPr>
            </a:lvl2pPr>
            <a:lvl3pPr marL="1143000" indent="-228600">
              <a:defRPr sz="1600" b="1">
                <a:solidFill>
                  <a:schemeClr val="tx1"/>
                </a:solidFill>
                <a:latin typeface="Calibri" pitchFamily="34" charset="0"/>
              </a:defRPr>
            </a:lvl3pPr>
            <a:lvl4pPr marL="1600200" indent="-228600">
              <a:defRPr sz="1600" b="1">
                <a:solidFill>
                  <a:schemeClr val="tx1"/>
                </a:solidFill>
                <a:latin typeface="Calibri" pitchFamily="34" charset="0"/>
              </a:defRPr>
            </a:lvl4pPr>
            <a:lvl5pPr marL="2057400" indent="-228600">
              <a:defRPr sz="1600" b="1">
                <a:solidFill>
                  <a:schemeClr val="tx1"/>
                </a:solidFill>
                <a:latin typeface="Calibri" pitchFamily="34" charset="0"/>
              </a:defRPr>
            </a:lvl5pPr>
            <a:lvl6pPr marL="2514600" indent="-228600" algn="ctr" eaLnBrk="0" fontAlgn="base" hangingPunct="0">
              <a:spcBef>
                <a:spcPct val="50000"/>
              </a:spcBef>
              <a:spcAft>
                <a:spcPct val="0"/>
              </a:spcAft>
              <a:defRPr sz="1600" b="1">
                <a:solidFill>
                  <a:schemeClr val="tx1"/>
                </a:solidFill>
                <a:latin typeface="Calibri" pitchFamily="34" charset="0"/>
              </a:defRPr>
            </a:lvl6pPr>
            <a:lvl7pPr marL="2971800" indent="-228600" algn="ctr" eaLnBrk="0" fontAlgn="base" hangingPunct="0">
              <a:spcBef>
                <a:spcPct val="50000"/>
              </a:spcBef>
              <a:spcAft>
                <a:spcPct val="0"/>
              </a:spcAft>
              <a:defRPr sz="1600" b="1">
                <a:solidFill>
                  <a:schemeClr val="tx1"/>
                </a:solidFill>
                <a:latin typeface="Calibri" pitchFamily="34" charset="0"/>
              </a:defRPr>
            </a:lvl7pPr>
            <a:lvl8pPr marL="3429000" indent="-228600" algn="ctr" eaLnBrk="0" fontAlgn="base" hangingPunct="0">
              <a:spcBef>
                <a:spcPct val="50000"/>
              </a:spcBef>
              <a:spcAft>
                <a:spcPct val="0"/>
              </a:spcAft>
              <a:defRPr sz="1600" b="1">
                <a:solidFill>
                  <a:schemeClr val="tx1"/>
                </a:solidFill>
                <a:latin typeface="Calibri" pitchFamily="34" charset="0"/>
              </a:defRPr>
            </a:lvl8pPr>
            <a:lvl9pPr marL="3886200" indent="-228600" algn="ctr" eaLnBrk="0" fontAlgn="base" hangingPunct="0">
              <a:spcBef>
                <a:spcPct val="50000"/>
              </a:spcBef>
              <a:spcAft>
                <a:spcPct val="0"/>
              </a:spcAft>
              <a:defRPr sz="1600" b="1">
                <a:solidFill>
                  <a:schemeClr val="tx1"/>
                </a:solidFill>
                <a:latin typeface="Calibri" pitchFamily="34" charset="0"/>
              </a:defRPr>
            </a:lvl9pPr>
          </a:lstStyle>
          <a:p>
            <a:pPr>
              <a:defRPr/>
            </a:pPr>
            <a:r>
              <a:rPr lang="en-GB" sz="1400" dirty="0" smtClean="0">
                <a:solidFill>
                  <a:schemeClr val="tx1">
                    <a:lumMod val="75000"/>
                    <a:lumOff val="25000"/>
                  </a:schemeClr>
                </a:solidFill>
              </a:rPr>
              <a:t>Telephony</a:t>
            </a:r>
          </a:p>
        </p:txBody>
      </p:sp>
      <p:sp>
        <p:nvSpPr>
          <p:cNvPr id="132" name="TextBox 33"/>
          <p:cNvSpPr txBox="1">
            <a:spLocks noChangeArrowheads="1"/>
          </p:cNvSpPr>
          <p:nvPr/>
        </p:nvSpPr>
        <p:spPr bwMode="auto">
          <a:xfrm>
            <a:off x="4862990" y="1448780"/>
            <a:ext cx="666750" cy="307777"/>
          </a:xfrm>
          <a:prstGeom prst="rect">
            <a:avLst/>
          </a:prstGeom>
          <a:noFill/>
          <a:ln>
            <a:noFill/>
          </a:ln>
          <a:extLst/>
        </p:spPr>
        <p:txBody>
          <a:bodyPr wrap="square">
            <a:spAutoFit/>
          </a:bodyPr>
          <a:lstStyle>
            <a:lvl1pPr>
              <a:defRPr sz="1600" b="1">
                <a:solidFill>
                  <a:schemeClr val="tx1"/>
                </a:solidFill>
                <a:latin typeface="Calibri" pitchFamily="34" charset="0"/>
              </a:defRPr>
            </a:lvl1pPr>
            <a:lvl2pPr marL="742950" indent="-285750">
              <a:defRPr sz="1600" b="1">
                <a:solidFill>
                  <a:schemeClr val="tx1"/>
                </a:solidFill>
                <a:latin typeface="Calibri" pitchFamily="34" charset="0"/>
              </a:defRPr>
            </a:lvl2pPr>
            <a:lvl3pPr marL="1143000" indent="-228600">
              <a:defRPr sz="1600" b="1">
                <a:solidFill>
                  <a:schemeClr val="tx1"/>
                </a:solidFill>
                <a:latin typeface="Calibri" pitchFamily="34" charset="0"/>
              </a:defRPr>
            </a:lvl3pPr>
            <a:lvl4pPr marL="1600200" indent="-228600">
              <a:defRPr sz="1600" b="1">
                <a:solidFill>
                  <a:schemeClr val="tx1"/>
                </a:solidFill>
                <a:latin typeface="Calibri" pitchFamily="34" charset="0"/>
              </a:defRPr>
            </a:lvl4pPr>
            <a:lvl5pPr marL="2057400" indent="-228600">
              <a:defRPr sz="1600" b="1">
                <a:solidFill>
                  <a:schemeClr val="tx1"/>
                </a:solidFill>
                <a:latin typeface="Calibri" pitchFamily="34" charset="0"/>
              </a:defRPr>
            </a:lvl5pPr>
            <a:lvl6pPr marL="2514600" indent="-228600" algn="ctr" eaLnBrk="0" fontAlgn="base" hangingPunct="0">
              <a:spcBef>
                <a:spcPct val="50000"/>
              </a:spcBef>
              <a:spcAft>
                <a:spcPct val="0"/>
              </a:spcAft>
              <a:defRPr sz="1600" b="1">
                <a:solidFill>
                  <a:schemeClr val="tx1"/>
                </a:solidFill>
                <a:latin typeface="Calibri" pitchFamily="34" charset="0"/>
              </a:defRPr>
            </a:lvl6pPr>
            <a:lvl7pPr marL="2971800" indent="-228600" algn="ctr" eaLnBrk="0" fontAlgn="base" hangingPunct="0">
              <a:spcBef>
                <a:spcPct val="50000"/>
              </a:spcBef>
              <a:spcAft>
                <a:spcPct val="0"/>
              </a:spcAft>
              <a:defRPr sz="1600" b="1">
                <a:solidFill>
                  <a:schemeClr val="tx1"/>
                </a:solidFill>
                <a:latin typeface="Calibri" pitchFamily="34" charset="0"/>
              </a:defRPr>
            </a:lvl7pPr>
            <a:lvl8pPr marL="3429000" indent="-228600" algn="ctr" eaLnBrk="0" fontAlgn="base" hangingPunct="0">
              <a:spcBef>
                <a:spcPct val="50000"/>
              </a:spcBef>
              <a:spcAft>
                <a:spcPct val="0"/>
              </a:spcAft>
              <a:defRPr sz="1600" b="1">
                <a:solidFill>
                  <a:schemeClr val="tx1"/>
                </a:solidFill>
                <a:latin typeface="Calibri" pitchFamily="34" charset="0"/>
              </a:defRPr>
            </a:lvl8pPr>
            <a:lvl9pPr marL="3886200" indent="-228600" algn="ctr" eaLnBrk="0" fontAlgn="base" hangingPunct="0">
              <a:spcBef>
                <a:spcPct val="50000"/>
              </a:spcBef>
              <a:spcAft>
                <a:spcPct val="0"/>
              </a:spcAft>
              <a:defRPr sz="1600" b="1">
                <a:solidFill>
                  <a:schemeClr val="tx1"/>
                </a:solidFill>
                <a:latin typeface="Calibri" pitchFamily="34" charset="0"/>
              </a:defRPr>
            </a:lvl9pPr>
          </a:lstStyle>
          <a:p>
            <a:pPr>
              <a:defRPr/>
            </a:pPr>
            <a:r>
              <a:rPr lang="en-GB" sz="1400" dirty="0" smtClean="0">
                <a:solidFill>
                  <a:schemeClr val="tx1">
                    <a:lumMod val="75000"/>
                    <a:lumOff val="25000"/>
                  </a:schemeClr>
                </a:solidFill>
              </a:rPr>
              <a:t>Digital</a:t>
            </a:r>
          </a:p>
        </p:txBody>
      </p:sp>
      <p:sp>
        <p:nvSpPr>
          <p:cNvPr id="133" name="TextBox 36"/>
          <p:cNvSpPr txBox="1">
            <a:spLocks noChangeArrowheads="1"/>
          </p:cNvSpPr>
          <p:nvPr/>
        </p:nvSpPr>
        <p:spPr bwMode="auto">
          <a:xfrm>
            <a:off x="1765300" y="5519738"/>
            <a:ext cx="465138" cy="307975"/>
          </a:xfrm>
          <a:prstGeom prst="rect">
            <a:avLst/>
          </a:prstGeom>
          <a:noFill/>
          <a:ln>
            <a:noFill/>
          </a:ln>
          <a:extLst>
            <a:ext uri="{909E8E84-426E-40DD-AFC4-6F175D3DCCD1}"/>
            <a:ext uri="{91240B29-F687-4F45-9708-019B960494DF}"/>
          </a:extLst>
        </p:spPr>
        <p:txBody>
          <a:bodyPr wrap="none">
            <a:spAutoFit/>
          </a:bodyPr>
          <a:lstStyle>
            <a:lvl1pPr>
              <a:defRPr sz="1600" b="1">
                <a:solidFill>
                  <a:schemeClr val="tx1"/>
                </a:solidFill>
                <a:latin typeface="Calibri" pitchFamily="34" charset="0"/>
              </a:defRPr>
            </a:lvl1pPr>
            <a:lvl2pPr marL="742950" indent="-285750">
              <a:defRPr sz="1600" b="1">
                <a:solidFill>
                  <a:schemeClr val="tx1"/>
                </a:solidFill>
                <a:latin typeface="Calibri" pitchFamily="34" charset="0"/>
              </a:defRPr>
            </a:lvl2pPr>
            <a:lvl3pPr marL="1143000" indent="-228600">
              <a:defRPr sz="1600" b="1">
                <a:solidFill>
                  <a:schemeClr val="tx1"/>
                </a:solidFill>
                <a:latin typeface="Calibri" pitchFamily="34" charset="0"/>
              </a:defRPr>
            </a:lvl3pPr>
            <a:lvl4pPr marL="1600200" indent="-228600">
              <a:defRPr sz="1600" b="1">
                <a:solidFill>
                  <a:schemeClr val="tx1"/>
                </a:solidFill>
                <a:latin typeface="Calibri" pitchFamily="34" charset="0"/>
              </a:defRPr>
            </a:lvl4pPr>
            <a:lvl5pPr marL="2057400" indent="-228600">
              <a:defRPr sz="1600" b="1">
                <a:solidFill>
                  <a:schemeClr val="tx1"/>
                </a:solidFill>
                <a:latin typeface="Calibri" pitchFamily="34" charset="0"/>
              </a:defRPr>
            </a:lvl5pPr>
            <a:lvl6pPr marL="2514600" indent="-228600" algn="ctr" eaLnBrk="0" fontAlgn="base" hangingPunct="0">
              <a:spcBef>
                <a:spcPct val="50000"/>
              </a:spcBef>
              <a:spcAft>
                <a:spcPct val="0"/>
              </a:spcAft>
              <a:defRPr sz="1600" b="1">
                <a:solidFill>
                  <a:schemeClr val="tx1"/>
                </a:solidFill>
                <a:latin typeface="Calibri" pitchFamily="34" charset="0"/>
              </a:defRPr>
            </a:lvl6pPr>
            <a:lvl7pPr marL="2971800" indent="-228600" algn="ctr" eaLnBrk="0" fontAlgn="base" hangingPunct="0">
              <a:spcBef>
                <a:spcPct val="50000"/>
              </a:spcBef>
              <a:spcAft>
                <a:spcPct val="0"/>
              </a:spcAft>
              <a:defRPr sz="1600" b="1">
                <a:solidFill>
                  <a:schemeClr val="tx1"/>
                </a:solidFill>
                <a:latin typeface="Calibri" pitchFamily="34" charset="0"/>
              </a:defRPr>
            </a:lvl7pPr>
            <a:lvl8pPr marL="3429000" indent="-228600" algn="ctr" eaLnBrk="0" fontAlgn="base" hangingPunct="0">
              <a:spcBef>
                <a:spcPct val="50000"/>
              </a:spcBef>
              <a:spcAft>
                <a:spcPct val="0"/>
              </a:spcAft>
              <a:defRPr sz="1600" b="1">
                <a:solidFill>
                  <a:schemeClr val="tx1"/>
                </a:solidFill>
                <a:latin typeface="Calibri" pitchFamily="34" charset="0"/>
              </a:defRPr>
            </a:lvl8pPr>
            <a:lvl9pPr marL="3886200" indent="-228600" algn="ctr" eaLnBrk="0" fontAlgn="base" hangingPunct="0">
              <a:spcBef>
                <a:spcPct val="50000"/>
              </a:spcBef>
              <a:spcAft>
                <a:spcPct val="0"/>
              </a:spcAft>
              <a:defRPr sz="1600" b="1">
                <a:solidFill>
                  <a:schemeClr val="tx1"/>
                </a:solidFill>
                <a:latin typeface="Calibri" pitchFamily="34" charset="0"/>
              </a:defRPr>
            </a:lvl9pPr>
          </a:lstStyle>
          <a:p>
            <a:pPr>
              <a:defRPr/>
            </a:pPr>
            <a:r>
              <a:rPr lang="en-GB" sz="1400" dirty="0" smtClean="0">
                <a:solidFill>
                  <a:schemeClr val="tx1">
                    <a:lumMod val="75000"/>
                    <a:lumOff val="25000"/>
                  </a:schemeClr>
                </a:solidFill>
              </a:rPr>
              <a:t>CBS</a:t>
            </a:r>
          </a:p>
        </p:txBody>
      </p:sp>
      <p:sp>
        <p:nvSpPr>
          <p:cNvPr id="134" name="TextBox 37"/>
          <p:cNvSpPr txBox="1">
            <a:spLocks noChangeArrowheads="1"/>
          </p:cNvSpPr>
          <p:nvPr/>
        </p:nvSpPr>
        <p:spPr bwMode="auto">
          <a:xfrm>
            <a:off x="1730375" y="5962650"/>
            <a:ext cx="534988" cy="307975"/>
          </a:xfrm>
          <a:prstGeom prst="rect">
            <a:avLst/>
          </a:prstGeom>
          <a:noFill/>
          <a:ln>
            <a:noFill/>
          </a:ln>
          <a:extLst>
            <a:ext uri="{909E8E84-426E-40DD-AFC4-6F175D3DCCD1}"/>
            <a:ext uri="{91240B29-F687-4F45-9708-019B960494DF}"/>
          </a:extLst>
        </p:spPr>
        <p:txBody>
          <a:bodyPr wrap="none">
            <a:spAutoFit/>
          </a:bodyPr>
          <a:lstStyle>
            <a:lvl1pPr>
              <a:defRPr sz="1600" b="1">
                <a:solidFill>
                  <a:schemeClr val="tx1"/>
                </a:solidFill>
                <a:latin typeface="Calibri" pitchFamily="34" charset="0"/>
              </a:defRPr>
            </a:lvl1pPr>
            <a:lvl2pPr marL="742950" indent="-285750">
              <a:defRPr sz="1600" b="1">
                <a:solidFill>
                  <a:schemeClr val="tx1"/>
                </a:solidFill>
                <a:latin typeface="Calibri" pitchFamily="34" charset="0"/>
              </a:defRPr>
            </a:lvl2pPr>
            <a:lvl3pPr marL="1143000" indent="-228600">
              <a:defRPr sz="1600" b="1">
                <a:solidFill>
                  <a:schemeClr val="tx1"/>
                </a:solidFill>
                <a:latin typeface="Calibri" pitchFamily="34" charset="0"/>
              </a:defRPr>
            </a:lvl3pPr>
            <a:lvl4pPr marL="1600200" indent="-228600">
              <a:defRPr sz="1600" b="1">
                <a:solidFill>
                  <a:schemeClr val="tx1"/>
                </a:solidFill>
                <a:latin typeface="Calibri" pitchFamily="34" charset="0"/>
              </a:defRPr>
            </a:lvl4pPr>
            <a:lvl5pPr marL="2057400" indent="-228600">
              <a:defRPr sz="1600" b="1">
                <a:solidFill>
                  <a:schemeClr val="tx1"/>
                </a:solidFill>
                <a:latin typeface="Calibri" pitchFamily="34" charset="0"/>
              </a:defRPr>
            </a:lvl5pPr>
            <a:lvl6pPr marL="2514600" indent="-228600" algn="ctr" eaLnBrk="0" fontAlgn="base" hangingPunct="0">
              <a:spcBef>
                <a:spcPct val="50000"/>
              </a:spcBef>
              <a:spcAft>
                <a:spcPct val="0"/>
              </a:spcAft>
              <a:defRPr sz="1600" b="1">
                <a:solidFill>
                  <a:schemeClr val="tx1"/>
                </a:solidFill>
                <a:latin typeface="Calibri" pitchFamily="34" charset="0"/>
              </a:defRPr>
            </a:lvl6pPr>
            <a:lvl7pPr marL="2971800" indent="-228600" algn="ctr" eaLnBrk="0" fontAlgn="base" hangingPunct="0">
              <a:spcBef>
                <a:spcPct val="50000"/>
              </a:spcBef>
              <a:spcAft>
                <a:spcPct val="0"/>
              </a:spcAft>
              <a:defRPr sz="1600" b="1">
                <a:solidFill>
                  <a:schemeClr val="tx1"/>
                </a:solidFill>
                <a:latin typeface="Calibri" pitchFamily="34" charset="0"/>
              </a:defRPr>
            </a:lvl7pPr>
            <a:lvl8pPr marL="3429000" indent="-228600" algn="ctr" eaLnBrk="0" fontAlgn="base" hangingPunct="0">
              <a:spcBef>
                <a:spcPct val="50000"/>
              </a:spcBef>
              <a:spcAft>
                <a:spcPct val="0"/>
              </a:spcAft>
              <a:defRPr sz="1600" b="1">
                <a:solidFill>
                  <a:schemeClr val="tx1"/>
                </a:solidFill>
                <a:latin typeface="Calibri" pitchFamily="34" charset="0"/>
              </a:defRPr>
            </a:lvl8pPr>
            <a:lvl9pPr marL="3886200" indent="-228600" algn="ctr" eaLnBrk="0" fontAlgn="base" hangingPunct="0">
              <a:spcBef>
                <a:spcPct val="50000"/>
              </a:spcBef>
              <a:spcAft>
                <a:spcPct val="0"/>
              </a:spcAft>
              <a:defRPr sz="1600" b="1">
                <a:solidFill>
                  <a:schemeClr val="tx1"/>
                </a:solidFill>
                <a:latin typeface="Calibri" pitchFamily="34" charset="0"/>
              </a:defRPr>
            </a:lvl9pPr>
          </a:lstStyle>
          <a:p>
            <a:pPr>
              <a:defRPr/>
            </a:pPr>
            <a:r>
              <a:rPr lang="en-GB" sz="1400" dirty="0" smtClean="0">
                <a:solidFill>
                  <a:schemeClr val="tx1">
                    <a:lumMod val="75000"/>
                    <a:lumOff val="25000"/>
                  </a:schemeClr>
                </a:solidFill>
              </a:rPr>
              <a:t>OCIS</a:t>
            </a:r>
          </a:p>
        </p:txBody>
      </p:sp>
      <p:sp>
        <p:nvSpPr>
          <p:cNvPr id="135" name="TextBox 38"/>
          <p:cNvSpPr txBox="1">
            <a:spLocks noChangeArrowheads="1"/>
          </p:cNvSpPr>
          <p:nvPr/>
        </p:nvSpPr>
        <p:spPr bwMode="auto">
          <a:xfrm>
            <a:off x="3211513" y="5534025"/>
            <a:ext cx="454025" cy="307975"/>
          </a:xfrm>
          <a:prstGeom prst="rect">
            <a:avLst/>
          </a:prstGeom>
          <a:noFill/>
          <a:ln>
            <a:noFill/>
          </a:ln>
          <a:extLst>
            <a:ext uri="{909E8E84-426E-40DD-AFC4-6F175D3DCCD1}"/>
            <a:ext uri="{91240B29-F687-4F45-9708-019B960494DF}"/>
          </a:extLst>
        </p:spPr>
        <p:txBody>
          <a:bodyPr wrap="none">
            <a:spAutoFit/>
          </a:bodyPr>
          <a:lstStyle>
            <a:lvl1pPr>
              <a:defRPr sz="1600" b="1">
                <a:solidFill>
                  <a:schemeClr val="tx1"/>
                </a:solidFill>
                <a:latin typeface="Calibri" pitchFamily="34" charset="0"/>
              </a:defRPr>
            </a:lvl1pPr>
            <a:lvl2pPr marL="742950" indent="-285750">
              <a:defRPr sz="1600" b="1">
                <a:solidFill>
                  <a:schemeClr val="tx1"/>
                </a:solidFill>
                <a:latin typeface="Calibri" pitchFamily="34" charset="0"/>
              </a:defRPr>
            </a:lvl2pPr>
            <a:lvl3pPr marL="1143000" indent="-228600">
              <a:defRPr sz="1600" b="1">
                <a:solidFill>
                  <a:schemeClr val="tx1"/>
                </a:solidFill>
                <a:latin typeface="Calibri" pitchFamily="34" charset="0"/>
              </a:defRPr>
            </a:lvl3pPr>
            <a:lvl4pPr marL="1600200" indent="-228600">
              <a:defRPr sz="1600" b="1">
                <a:solidFill>
                  <a:schemeClr val="tx1"/>
                </a:solidFill>
                <a:latin typeface="Calibri" pitchFamily="34" charset="0"/>
              </a:defRPr>
            </a:lvl4pPr>
            <a:lvl5pPr marL="2057400" indent="-228600">
              <a:defRPr sz="1600" b="1">
                <a:solidFill>
                  <a:schemeClr val="tx1"/>
                </a:solidFill>
                <a:latin typeface="Calibri" pitchFamily="34" charset="0"/>
              </a:defRPr>
            </a:lvl5pPr>
            <a:lvl6pPr marL="2514600" indent="-228600" algn="ctr" eaLnBrk="0" fontAlgn="base" hangingPunct="0">
              <a:spcBef>
                <a:spcPct val="50000"/>
              </a:spcBef>
              <a:spcAft>
                <a:spcPct val="0"/>
              </a:spcAft>
              <a:defRPr sz="1600" b="1">
                <a:solidFill>
                  <a:schemeClr val="tx1"/>
                </a:solidFill>
                <a:latin typeface="Calibri" pitchFamily="34" charset="0"/>
              </a:defRPr>
            </a:lvl6pPr>
            <a:lvl7pPr marL="2971800" indent="-228600" algn="ctr" eaLnBrk="0" fontAlgn="base" hangingPunct="0">
              <a:spcBef>
                <a:spcPct val="50000"/>
              </a:spcBef>
              <a:spcAft>
                <a:spcPct val="0"/>
              </a:spcAft>
              <a:defRPr sz="1600" b="1">
                <a:solidFill>
                  <a:schemeClr val="tx1"/>
                </a:solidFill>
                <a:latin typeface="Calibri" pitchFamily="34" charset="0"/>
              </a:defRPr>
            </a:lvl7pPr>
            <a:lvl8pPr marL="3429000" indent="-228600" algn="ctr" eaLnBrk="0" fontAlgn="base" hangingPunct="0">
              <a:spcBef>
                <a:spcPct val="50000"/>
              </a:spcBef>
              <a:spcAft>
                <a:spcPct val="0"/>
              </a:spcAft>
              <a:defRPr sz="1600" b="1">
                <a:solidFill>
                  <a:schemeClr val="tx1"/>
                </a:solidFill>
                <a:latin typeface="Calibri" pitchFamily="34" charset="0"/>
              </a:defRPr>
            </a:lvl8pPr>
            <a:lvl9pPr marL="3886200" indent="-228600" algn="ctr" eaLnBrk="0" fontAlgn="base" hangingPunct="0">
              <a:spcBef>
                <a:spcPct val="50000"/>
              </a:spcBef>
              <a:spcAft>
                <a:spcPct val="0"/>
              </a:spcAft>
              <a:defRPr sz="1600" b="1">
                <a:solidFill>
                  <a:schemeClr val="tx1"/>
                </a:solidFill>
                <a:latin typeface="Calibri" pitchFamily="34" charset="0"/>
              </a:defRPr>
            </a:lvl9pPr>
          </a:lstStyle>
          <a:p>
            <a:pPr>
              <a:defRPr/>
            </a:pPr>
            <a:r>
              <a:rPr lang="en-GB" sz="1400" dirty="0" smtClean="0">
                <a:solidFill>
                  <a:schemeClr val="tx1">
                    <a:lumMod val="75000"/>
                    <a:lumOff val="25000"/>
                  </a:schemeClr>
                </a:solidFill>
              </a:rPr>
              <a:t>ALS</a:t>
            </a:r>
          </a:p>
        </p:txBody>
      </p:sp>
      <p:sp>
        <p:nvSpPr>
          <p:cNvPr id="136" name="TextBox 39"/>
          <p:cNvSpPr txBox="1">
            <a:spLocks noChangeArrowheads="1"/>
          </p:cNvSpPr>
          <p:nvPr/>
        </p:nvSpPr>
        <p:spPr bwMode="auto">
          <a:xfrm>
            <a:off x="3097213" y="5961063"/>
            <a:ext cx="688975" cy="307975"/>
          </a:xfrm>
          <a:prstGeom prst="rect">
            <a:avLst/>
          </a:prstGeom>
          <a:noFill/>
          <a:ln>
            <a:noFill/>
          </a:ln>
          <a:extLst>
            <a:ext uri="{909E8E84-426E-40DD-AFC4-6F175D3DCCD1}"/>
            <a:ext uri="{91240B29-F687-4F45-9708-019B960494DF}"/>
          </a:extLst>
        </p:spPr>
        <p:txBody>
          <a:bodyPr wrap="none">
            <a:spAutoFit/>
          </a:bodyPr>
          <a:lstStyle>
            <a:lvl1pPr>
              <a:defRPr sz="1600" b="1">
                <a:solidFill>
                  <a:schemeClr val="tx1"/>
                </a:solidFill>
                <a:latin typeface="Calibri" pitchFamily="34" charset="0"/>
              </a:defRPr>
            </a:lvl1pPr>
            <a:lvl2pPr marL="742950" indent="-285750">
              <a:defRPr sz="1600" b="1">
                <a:solidFill>
                  <a:schemeClr val="tx1"/>
                </a:solidFill>
                <a:latin typeface="Calibri" pitchFamily="34" charset="0"/>
              </a:defRPr>
            </a:lvl2pPr>
            <a:lvl3pPr marL="1143000" indent="-228600">
              <a:defRPr sz="1600" b="1">
                <a:solidFill>
                  <a:schemeClr val="tx1"/>
                </a:solidFill>
                <a:latin typeface="Calibri" pitchFamily="34" charset="0"/>
              </a:defRPr>
            </a:lvl3pPr>
            <a:lvl4pPr marL="1600200" indent="-228600">
              <a:defRPr sz="1600" b="1">
                <a:solidFill>
                  <a:schemeClr val="tx1"/>
                </a:solidFill>
                <a:latin typeface="Calibri" pitchFamily="34" charset="0"/>
              </a:defRPr>
            </a:lvl4pPr>
            <a:lvl5pPr marL="2057400" indent="-228600">
              <a:defRPr sz="1600" b="1">
                <a:solidFill>
                  <a:schemeClr val="tx1"/>
                </a:solidFill>
                <a:latin typeface="Calibri" pitchFamily="34" charset="0"/>
              </a:defRPr>
            </a:lvl5pPr>
            <a:lvl6pPr marL="2514600" indent="-228600" algn="ctr" eaLnBrk="0" fontAlgn="base" hangingPunct="0">
              <a:spcBef>
                <a:spcPct val="50000"/>
              </a:spcBef>
              <a:spcAft>
                <a:spcPct val="0"/>
              </a:spcAft>
              <a:defRPr sz="1600" b="1">
                <a:solidFill>
                  <a:schemeClr val="tx1"/>
                </a:solidFill>
                <a:latin typeface="Calibri" pitchFamily="34" charset="0"/>
              </a:defRPr>
            </a:lvl6pPr>
            <a:lvl7pPr marL="2971800" indent="-228600" algn="ctr" eaLnBrk="0" fontAlgn="base" hangingPunct="0">
              <a:spcBef>
                <a:spcPct val="50000"/>
              </a:spcBef>
              <a:spcAft>
                <a:spcPct val="0"/>
              </a:spcAft>
              <a:defRPr sz="1600" b="1">
                <a:solidFill>
                  <a:schemeClr val="tx1"/>
                </a:solidFill>
                <a:latin typeface="Calibri" pitchFamily="34" charset="0"/>
              </a:defRPr>
            </a:lvl7pPr>
            <a:lvl8pPr marL="3429000" indent="-228600" algn="ctr" eaLnBrk="0" fontAlgn="base" hangingPunct="0">
              <a:spcBef>
                <a:spcPct val="50000"/>
              </a:spcBef>
              <a:spcAft>
                <a:spcPct val="0"/>
              </a:spcAft>
              <a:defRPr sz="1600" b="1">
                <a:solidFill>
                  <a:schemeClr val="tx1"/>
                </a:solidFill>
                <a:latin typeface="Calibri" pitchFamily="34" charset="0"/>
              </a:defRPr>
            </a:lvl8pPr>
            <a:lvl9pPr marL="3886200" indent="-228600" algn="ctr" eaLnBrk="0" fontAlgn="base" hangingPunct="0">
              <a:spcBef>
                <a:spcPct val="50000"/>
              </a:spcBef>
              <a:spcAft>
                <a:spcPct val="0"/>
              </a:spcAft>
              <a:defRPr sz="1600" b="1">
                <a:solidFill>
                  <a:schemeClr val="tx1"/>
                </a:solidFill>
                <a:latin typeface="Calibri" pitchFamily="34" charset="0"/>
              </a:defRPr>
            </a:lvl9pPr>
          </a:lstStyle>
          <a:p>
            <a:pPr>
              <a:defRPr/>
            </a:pPr>
            <a:r>
              <a:rPr lang="en-GB" sz="1400" dirty="0" smtClean="0">
                <a:solidFill>
                  <a:schemeClr val="tx1">
                    <a:lumMod val="75000"/>
                    <a:lumOff val="25000"/>
                  </a:schemeClr>
                </a:solidFill>
              </a:rPr>
              <a:t>Others</a:t>
            </a:r>
          </a:p>
        </p:txBody>
      </p:sp>
      <p:grpSp>
        <p:nvGrpSpPr>
          <p:cNvPr id="137" name="Group 45"/>
          <p:cNvGrpSpPr>
            <a:grpSpLocks/>
          </p:cNvGrpSpPr>
          <p:nvPr/>
        </p:nvGrpSpPr>
        <p:grpSpPr bwMode="auto">
          <a:xfrm>
            <a:off x="4244975" y="5373688"/>
            <a:ext cx="1295400" cy="431800"/>
            <a:chOff x="3402483" y="5571099"/>
            <a:chExt cx="1296144" cy="432048"/>
          </a:xfrm>
        </p:grpSpPr>
        <p:sp>
          <p:nvSpPr>
            <p:cNvPr id="138" name="Cloud 137"/>
            <p:cNvSpPr/>
            <p:nvPr/>
          </p:nvSpPr>
          <p:spPr bwMode="auto">
            <a:xfrm>
              <a:off x="3402483" y="5571099"/>
              <a:ext cx="1296144" cy="432048"/>
            </a:xfrm>
            <a:prstGeom prst="cloud">
              <a:avLst/>
            </a:prstGeom>
            <a:solidFill>
              <a:schemeClr val="bg1"/>
            </a:solidFill>
            <a:ln w="3175" algn="ctr">
              <a:solidFill>
                <a:srgbClr val="B2B2B2"/>
              </a:solidFill>
              <a:miter lim="800000"/>
              <a:headEnd/>
              <a:tailEnd/>
            </a:ln>
            <a:effectLst/>
          </p:spPr>
          <p:txBody>
            <a:bodyPr/>
            <a:lstStyle/>
            <a:p>
              <a:pPr marL="82550" indent="-82550" fontAlgn="auto">
                <a:spcBef>
                  <a:spcPct val="20000"/>
                </a:spcBef>
                <a:spcAft>
                  <a:spcPts val="0"/>
                </a:spcAft>
                <a:buSzPct val="85000"/>
                <a:defRPr/>
              </a:pPr>
              <a:endParaRPr lang="en-GB" sz="800" dirty="0">
                <a:solidFill>
                  <a:schemeClr val="tx1">
                    <a:lumMod val="75000"/>
                    <a:lumOff val="25000"/>
                  </a:schemeClr>
                </a:solidFill>
              </a:endParaRPr>
            </a:p>
          </p:txBody>
        </p:sp>
        <p:sp>
          <p:nvSpPr>
            <p:cNvPr id="139" name="TextBox 40"/>
            <p:cNvSpPr txBox="1">
              <a:spLocks noChangeArrowheads="1"/>
            </p:cNvSpPr>
            <p:nvPr/>
          </p:nvSpPr>
          <p:spPr bwMode="auto">
            <a:xfrm>
              <a:off x="3508907" y="5617162"/>
              <a:ext cx="1183366" cy="277973"/>
            </a:xfrm>
            <a:prstGeom prst="rect">
              <a:avLst/>
            </a:prstGeom>
            <a:noFill/>
            <a:ln>
              <a:noFill/>
            </a:ln>
            <a:extLst>
              <a:ext uri="{909E8E84-426E-40DD-AFC4-6F175D3DCCD1}"/>
              <a:ext uri="{91240B29-F687-4F45-9708-019B960494DF}"/>
            </a:extLst>
          </p:spPr>
          <p:txBody>
            <a:bodyPr wrap="none">
              <a:spAutoFit/>
            </a:bodyPr>
            <a:lstStyle>
              <a:lvl1pPr>
                <a:defRPr sz="1600" b="1">
                  <a:solidFill>
                    <a:schemeClr val="tx1"/>
                  </a:solidFill>
                  <a:latin typeface="Calibri" pitchFamily="34" charset="0"/>
                </a:defRPr>
              </a:lvl1pPr>
              <a:lvl2pPr marL="742950" indent="-285750">
                <a:defRPr sz="1600" b="1">
                  <a:solidFill>
                    <a:schemeClr val="tx1"/>
                  </a:solidFill>
                  <a:latin typeface="Calibri" pitchFamily="34" charset="0"/>
                </a:defRPr>
              </a:lvl2pPr>
              <a:lvl3pPr marL="1143000" indent="-228600">
                <a:defRPr sz="1600" b="1">
                  <a:solidFill>
                    <a:schemeClr val="tx1"/>
                  </a:solidFill>
                  <a:latin typeface="Calibri" pitchFamily="34" charset="0"/>
                </a:defRPr>
              </a:lvl3pPr>
              <a:lvl4pPr marL="1600200" indent="-228600">
                <a:defRPr sz="1600" b="1">
                  <a:solidFill>
                    <a:schemeClr val="tx1"/>
                  </a:solidFill>
                  <a:latin typeface="Calibri" pitchFamily="34" charset="0"/>
                </a:defRPr>
              </a:lvl4pPr>
              <a:lvl5pPr marL="2057400" indent="-228600">
                <a:defRPr sz="1600" b="1">
                  <a:solidFill>
                    <a:schemeClr val="tx1"/>
                  </a:solidFill>
                  <a:latin typeface="Calibri" pitchFamily="34" charset="0"/>
                </a:defRPr>
              </a:lvl5pPr>
              <a:lvl6pPr marL="2514600" indent="-228600" algn="ctr" eaLnBrk="0" fontAlgn="base" hangingPunct="0">
                <a:spcBef>
                  <a:spcPct val="50000"/>
                </a:spcBef>
                <a:spcAft>
                  <a:spcPct val="0"/>
                </a:spcAft>
                <a:defRPr sz="1600" b="1">
                  <a:solidFill>
                    <a:schemeClr val="tx1"/>
                  </a:solidFill>
                  <a:latin typeface="Calibri" pitchFamily="34" charset="0"/>
                </a:defRPr>
              </a:lvl6pPr>
              <a:lvl7pPr marL="2971800" indent="-228600" algn="ctr" eaLnBrk="0" fontAlgn="base" hangingPunct="0">
                <a:spcBef>
                  <a:spcPct val="50000"/>
                </a:spcBef>
                <a:spcAft>
                  <a:spcPct val="0"/>
                </a:spcAft>
                <a:defRPr sz="1600" b="1">
                  <a:solidFill>
                    <a:schemeClr val="tx1"/>
                  </a:solidFill>
                  <a:latin typeface="Calibri" pitchFamily="34" charset="0"/>
                </a:defRPr>
              </a:lvl7pPr>
              <a:lvl8pPr marL="3429000" indent="-228600" algn="ctr" eaLnBrk="0" fontAlgn="base" hangingPunct="0">
                <a:spcBef>
                  <a:spcPct val="50000"/>
                </a:spcBef>
                <a:spcAft>
                  <a:spcPct val="0"/>
                </a:spcAft>
                <a:defRPr sz="1600" b="1">
                  <a:solidFill>
                    <a:schemeClr val="tx1"/>
                  </a:solidFill>
                  <a:latin typeface="Calibri" pitchFamily="34" charset="0"/>
                </a:defRPr>
              </a:lvl8pPr>
              <a:lvl9pPr marL="3886200" indent="-228600" algn="ctr" eaLnBrk="0" fontAlgn="base" hangingPunct="0">
                <a:spcBef>
                  <a:spcPct val="50000"/>
                </a:spcBef>
                <a:spcAft>
                  <a:spcPct val="0"/>
                </a:spcAft>
                <a:defRPr sz="1600" b="1">
                  <a:solidFill>
                    <a:schemeClr val="tx1"/>
                  </a:solidFill>
                  <a:latin typeface="Calibri" pitchFamily="34" charset="0"/>
                </a:defRPr>
              </a:lvl9pPr>
            </a:lstStyle>
            <a:p>
              <a:pPr>
                <a:defRPr/>
              </a:pPr>
              <a:r>
                <a:rPr lang="en-GB" sz="1200" dirty="0" smtClean="0">
                  <a:solidFill>
                    <a:schemeClr val="tx1">
                      <a:lumMod val="75000"/>
                      <a:lumOff val="25000"/>
                    </a:schemeClr>
                  </a:solidFill>
                </a:rPr>
                <a:t>External Parties</a:t>
              </a:r>
            </a:p>
          </p:txBody>
        </p:sp>
      </p:grpSp>
      <p:sp>
        <p:nvSpPr>
          <p:cNvPr id="140" name="Rectangle 18"/>
          <p:cNvSpPr>
            <a:spLocks noChangeArrowheads="1"/>
          </p:cNvSpPr>
          <p:nvPr/>
        </p:nvSpPr>
        <p:spPr bwMode="auto">
          <a:xfrm>
            <a:off x="4494213" y="5962650"/>
            <a:ext cx="792162" cy="287338"/>
          </a:xfrm>
          <a:prstGeom prst="rect">
            <a:avLst/>
          </a:prstGeom>
          <a:solidFill>
            <a:schemeClr val="bg1"/>
          </a:solidFill>
          <a:ln w="3175" algn="ctr">
            <a:solidFill>
              <a:srgbClr val="B2B2B2"/>
            </a:solidFill>
            <a:miter lim="800000"/>
            <a:headEnd/>
            <a:tailEnd/>
          </a:ln>
        </p:spPr>
        <p:txBody>
          <a:bodyPr/>
          <a:lstStyle/>
          <a:p>
            <a:pPr marL="82550" indent="-82550">
              <a:spcBef>
                <a:spcPct val="20000"/>
              </a:spcBef>
              <a:buSzPct val="85000"/>
            </a:pPr>
            <a:endParaRPr lang="en-US" sz="800"/>
          </a:p>
        </p:txBody>
      </p:sp>
      <p:sp>
        <p:nvSpPr>
          <p:cNvPr id="141" name="TextBox 41"/>
          <p:cNvSpPr txBox="1">
            <a:spLocks noChangeArrowheads="1"/>
          </p:cNvSpPr>
          <p:nvPr/>
        </p:nvSpPr>
        <p:spPr bwMode="auto">
          <a:xfrm>
            <a:off x="4519613" y="5957888"/>
            <a:ext cx="742950" cy="277812"/>
          </a:xfrm>
          <a:prstGeom prst="rect">
            <a:avLst/>
          </a:prstGeom>
          <a:noFill/>
          <a:ln>
            <a:noFill/>
          </a:ln>
          <a:extLst>
            <a:ext uri="{909E8E84-426E-40DD-AFC4-6F175D3DCCD1}"/>
            <a:ext uri="{91240B29-F687-4F45-9708-019B960494DF}"/>
          </a:extLst>
        </p:spPr>
        <p:txBody>
          <a:bodyPr wrap="none">
            <a:spAutoFit/>
          </a:bodyPr>
          <a:lstStyle>
            <a:lvl1pPr>
              <a:defRPr sz="1600" b="1">
                <a:solidFill>
                  <a:schemeClr val="tx1"/>
                </a:solidFill>
                <a:latin typeface="Calibri" pitchFamily="34" charset="0"/>
              </a:defRPr>
            </a:lvl1pPr>
            <a:lvl2pPr marL="742950" indent="-285750">
              <a:defRPr sz="1600" b="1">
                <a:solidFill>
                  <a:schemeClr val="tx1"/>
                </a:solidFill>
                <a:latin typeface="Calibri" pitchFamily="34" charset="0"/>
              </a:defRPr>
            </a:lvl2pPr>
            <a:lvl3pPr marL="1143000" indent="-228600">
              <a:defRPr sz="1600" b="1">
                <a:solidFill>
                  <a:schemeClr val="tx1"/>
                </a:solidFill>
                <a:latin typeface="Calibri" pitchFamily="34" charset="0"/>
              </a:defRPr>
            </a:lvl3pPr>
            <a:lvl4pPr marL="1600200" indent="-228600">
              <a:defRPr sz="1600" b="1">
                <a:solidFill>
                  <a:schemeClr val="tx1"/>
                </a:solidFill>
                <a:latin typeface="Calibri" pitchFamily="34" charset="0"/>
              </a:defRPr>
            </a:lvl4pPr>
            <a:lvl5pPr marL="2057400" indent="-228600">
              <a:defRPr sz="1600" b="1">
                <a:solidFill>
                  <a:schemeClr val="tx1"/>
                </a:solidFill>
                <a:latin typeface="Calibri" pitchFamily="34" charset="0"/>
              </a:defRPr>
            </a:lvl5pPr>
            <a:lvl6pPr marL="2514600" indent="-228600" algn="ctr" eaLnBrk="0" fontAlgn="base" hangingPunct="0">
              <a:spcBef>
                <a:spcPct val="50000"/>
              </a:spcBef>
              <a:spcAft>
                <a:spcPct val="0"/>
              </a:spcAft>
              <a:defRPr sz="1600" b="1">
                <a:solidFill>
                  <a:schemeClr val="tx1"/>
                </a:solidFill>
                <a:latin typeface="Calibri" pitchFamily="34" charset="0"/>
              </a:defRPr>
            </a:lvl6pPr>
            <a:lvl7pPr marL="2971800" indent="-228600" algn="ctr" eaLnBrk="0" fontAlgn="base" hangingPunct="0">
              <a:spcBef>
                <a:spcPct val="50000"/>
              </a:spcBef>
              <a:spcAft>
                <a:spcPct val="0"/>
              </a:spcAft>
              <a:defRPr sz="1600" b="1">
                <a:solidFill>
                  <a:schemeClr val="tx1"/>
                </a:solidFill>
                <a:latin typeface="Calibri" pitchFamily="34" charset="0"/>
              </a:defRPr>
            </a:lvl7pPr>
            <a:lvl8pPr marL="3429000" indent="-228600" algn="ctr" eaLnBrk="0" fontAlgn="base" hangingPunct="0">
              <a:spcBef>
                <a:spcPct val="50000"/>
              </a:spcBef>
              <a:spcAft>
                <a:spcPct val="0"/>
              </a:spcAft>
              <a:defRPr sz="1600" b="1">
                <a:solidFill>
                  <a:schemeClr val="tx1"/>
                </a:solidFill>
                <a:latin typeface="Calibri" pitchFamily="34" charset="0"/>
              </a:defRPr>
            </a:lvl8pPr>
            <a:lvl9pPr marL="3886200" indent="-228600" algn="ctr" eaLnBrk="0" fontAlgn="base" hangingPunct="0">
              <a:spcBef>
                <a:spcPct val="50000"/>
              </a:spcBef>
              <a:spcAft>
                <a:spcPct val="0"/>
              </a:spcAft>
              <a:defRPr sz="1600" b="1">
                <a:solidFill>
                  <a:schemeClr val="tx1"/>
                </a:solidFill>
                <a:latin typeface="Calibri" pitchFamily="34" charset="0"/>
              </a:defRPr>
            </a:lvl9pPr>
          </a:lstStyle>
          <a:p>
            <a:pPr>
              <a:defRPr/>
            </a:pPr>
            <a:r>
              <a:rPr lang="en-GB" sz="1200" dirty="0" smtClean="0">
                <a:solidFill>
                  <a:schemeClr val="tx1">
                    <a:lumMod val="75000"/>
                    <a:lumOff val="25000"/>
                  </a:schemeClr>
                </a:solidFill>
              </a:rPr>
              <a:t>Experian</a:t>
            </a:r>
          </a:p>
        </p:txBody>
      </p:sp>
      <p:cxnSp>
        <p:nvCxnSpPr>
          <p:cNvPr id="142" name="Straight Arrow Connector 141"/>
          <p:cNvCxnSpPr/>
          <p:nvPr/>
        </p:nvCxnSpPr>
        <p:spPr>
          <a:xfrm flipH="1">
            <a:off x="4891088" y="5805488"/>
            <a:ext cx="1587" cy="152400"/>
          </a:xfrm>
          <a:prstGeom prst="straightConnector1">
            <a:avLst/>
          </a:prstGeom>
          <a:ln>
            <a:tailEnd type="stealth"/>
          </a:ln>
        </p:spPr>
        <p:style>
          <a:lnRef idx="1">
            <a:schemeClr val="accent1"/>
          </a:lnRef>
          <a:fillRef idx="0">
            <a:schemeClr val="accent1"/>
          </a:fillRef>
          <a:effectRef idx="0">
            <a:schemeClr val="accent1"/>
          </a:effectRef>
          <a:fontRef idx="minor">
            <a:schemeClr val="tx1"/>
          </a:fontRef>
        </p:style>
      </p:cxnSp>
      <p:sp>
        <p:nvSpPr>
          <p:cNvPr id="143" name="TextBox 52"/>
          <p:cNvSpPr txBox="1">
            <a:spLocks noChangeArrowheads="1"/>
          </p:cNvSpPr>
          <p:nvPr/>
        </p:nvSpPr>
        <p:spPr bwMode="auto">
          <a:xfrm rot="16200000">
            <a:off x="251444" y="1469817"/>
            <a:ext cx="768350" cy="276225"/>
          </a:xfrm>
          <a:prstGeom prst="rect">
            <a:avLst/>
          </a:prstGeom>
          <a:noFill/>
          <a:ln>
            <a:noFill/>
          </a:ln>
          <a:extLst>
            <a:ext uri="{909E8E84-426E-40DD-AFC4-6F175D3DCCD1}"/>
            <a:ext uri="{91240B29-F687-4F45-9708-019B960494DF}"/>
          </a:extLst>
        </p:spPr>
        <p:txBody>
          <a:bodyPr wrap="none">
            <a:spAutoFit/>
          </a:bodyPr>
          <a:lstStyle>
            <a:lvl1pPr>
              <a:defRPr sz="1600" b="1">
                <a:solidFill>
                  <a:schemeClr val="tx1"/>
                </a:solidFill>
                <a:latin typeface="Calibri" pitchFamily="34" charset="0"/>
              </a:defRPr>
            </a:lvl1pPr>
            <a:lvl2pPr marL="742950" indent="-285750">
              <a:defRPr sz="1600" b="1">
                <a:solidFill>
                  <a:schemeClr val="tx1"/>
                </a:solidFill>
                <a:latin typeface="Calibri" pitchFamily="34" charset="0"/>
              </a:defRPr>
            </a:lvl2pPr>
            <a:lvl3pPr marL="1143000" indent="-228600">
              <a:defRPr sz="1600" b="1">
                <a:solidFill>
                  <a:schemeClr val="tx1"/>
                </a:solidFill>
                <a:latin typeface="Calibri" pitchFamily="34" charset="0"/>
              </a:defRPr>
            </a:lvl3pPr>
            <a:lvl4pPr marL="1600200" indent="-228600">
              <a:defRPr sz="1600" b="1">
                <a:solidFill>
                  <a:schemeClr val="tx1"/>
                </a:solidFill>
                <a:latin typeface="Calibri" pitchFamily="34" charset="0"/>
              </a:defRPr>
            </a:lvl4pPr>
            <a:lvl5pPr marL="2057400" indent="-228600">
              <a:defRPr sz="1600" b="1">
                <a:solidFill>
                  <a:schemeClr val="tx1"/>
                </a:solidFill>
                <a:latin typeface="Calibri" pitchFamily="34" charset="0"/>
              </a:defRPr>
            </a:lvl5pPr>
            <a:lvl6pPr marL="2514600" indent="-228600" algn="ctr" eaLnBrk="0" fontAlgn="base" hangingPunct="0">
              <a:spcBef>
                <a:spcPct val="50000"/>
              </a:spcBef>
              <a:spcAft>
                <a:spcPct val="0"/>
              </a:spcAft>
              <a:defRPr sz="1600" b="1">
                <a:solidFill>
                  <a:schemeClr val="tx1"/>
                </a:solidFill>
                <a:latin typeface="Calibri" pitchFamily="34" charset="0"/>
              </a:defRPr>
            </a:lvl6pPr>
            <a:lvl7pPr marL="2971800" indent="-228600" algn="ctr" eaLnBrk="0" fontAlgn="base" hangingPunct="0">
              <a:spcBef>
                <a:spcPct val="50000"/>
              </a:spcBef>
              <a:spcAft>
                <a:spcPct val="0"/>
              </a:spcAft>
              <a:defRPr sz="1600" b="1">
                <a:solidFill>
                  <a:schemeClr val="tx1"/>
                </a:solidFill>
                <a:latin typeface="Calibri" pitchFamily="34" charset="0"/>
              </a:defRPr>
            </a:lvl7pPr>
            <a:lvl8pPr marL="3429000" indent="-228600" algn="ctr" eaLnBrk="0" fontAlgn="base" hangingPunct="0">
              <a:spcBef>
                <a:spcPct val="50000"/>
              </a:spcBef>
              <a:spcAft>
                <a:spcPct val="0"/>
              </a:spcAft>
              <a:defRPr sz="1600" b="1">
                <a:solidFill>
                  <a:schemeClr val="tx1"/>
                </a:solidFill>
                <a:latin typeface="Calibri" pitchFamily="34" charset="0"/>
              </a:defRPr>
            </a:lvl8pPr>
            <a:lvl9pPr marL="3886200" indent="-228600" algn="ctr" eaLnBrk="0" fontAlgn="base" hangingPunct="0">
              <a:spcBef>
                <a:spcPct val="50000"/>
              </a:spcBef>
              <a:spcAft>
                <a:spcPct val="0"/>
              </a:spcAft>
              <a:defRPr sz="1600" b="1">
                <a:solidFill>
                  <a:schemeClr val="tx1"/>
                </a:solidFill>
                <a:latin typeface="Calibri" pitchFamily="34" charset="0"/>
              </a:defRPr>
            </a:lvl9pPr>
          </a:lstStyle>
          <a:p>
            <a:pPr>
              <a:defRPr/>
            </a:pPr>
            <a:r>
              <a:rPr lang="en-GB" sz="1200" dirty="0" smtClean="0">
                <a:solidFill>
                  <a:schemeClr val="tx1">
                    <a:lumMod val="75000"/>
                    <a:lumOff val="25000"/>
                  </a:schemeClr>
                </a:solidFill>
              </a:rPr>
              <a:t>Channels</a:t>
            </a:r>
            <a:endParaRPr lang="en-GB" sz="1400" dirty="0" smtClean="0">
              <a:solidFill>
                <a:schemeClr val="tx1">
                  <a:lumMod val="75000"/>
                  <a:lumOff val="25000"/>
                </a:schemeClr>
              </a:solidFill>
            </a:endParaRPr>
          </a:p>
        </p:txBody>
      </p:sp>
      <p:sp>
        <p:nvSpPr>
          <p:cNvPr id="144" name="TextBox 54"/>
          <p:cNvSpPr txBox="1">
            <a:spLocks noChangeArrowheads="1"/>
          </p:cNvSpPr>
          <p:nvPr/>
        </p:nvSpPr>
        <p:spPr bwMode="auto">
          <a:xfrm rot="16200000">
            <a:off x="196914" y="5574797"/>
            <a:ext cx="941387" cy="430212"/>
          </a:xfrm>
          <a:prstGeom prst="rect">
            <a:avLst/>
          </a:prstGeom>
          <a:noFill/>
          <a:ln>
            <a:noFill/>
          </a:ln>
          <a:extLst>
            <a:ext uri="{909E8E84-426E-40DD-AFC4-6F175D3DCCD1}"/>
            <a:ext uri="{91240B29-F687-4F45-9708-019B960494DF}"/>
          </a:extLst>
        </p:spPr>
        <p:txBody>
          <a:bodyPr>
            <a:spAutoFit/>
          </a:bodyPr>
          <a:lstStyle>
            <a:lvl1pPr>
              <a:defRPr sz="1600" b="1">
                <a:solidFill>
                  <a:schemeClr val="tx1"/>
                </a:solidFill>
                <a:latin typeface="Calibri" pitchFamily="34" charset="0"/>
              </a:defRPr>
            </a:lvl1pPr>
            <a:lvl2pPr marL="742950" indent="-285750">
              <a:defRPr sz="1600" b="1">
                <a:solidFill>
                  <a:schemeClr val="tx1"/>
                </a:solidFill>
                <a:latin typeface="Calibri" pitchFamily="34" charset="0"/>
              </a:defRPr>
            </a:lvl2pPr>
            <a:lvl3pPr marL="1143000" indent="-228600">
              <a:defRPr sz="1600" b="1">
                <a:solidFill>
                  <a:schemeClr val="tx1"/>
                </a:solidFill>
                <a:latin typeface="Calibri" pitchFamily="34" charset="0"/>
              </a:defRPr>
            </a:lvl3pPr>
            <a:lvl4pPr marL="1600200" indent="-228600">
              <a:defRPr sz="1600" b="1">
                <a:solidFill>
                  <a:schemeClr val="tx1"/>
                </a:solidFill>
                <a:latin typeface="Calibri" pitchFamily="34" charset="0"/>
              </a:defRPr>
            </a:lvl4pPr>
            <a:lvl5pPr marL="2057400" indent="-228600">
              <a:defRPr sz="1600" b="1">
                <a:solidFill>
                  <a:schemeClr val="tx1"/>
                </a:solidFill>
                <a:latin typeface="Calibri" pitchFamily="34" charset="0"/>
              </a:defRPr>
            </a:lvl5pPr>
            <a:lvl6pPr marL="2514600" indent="-228600" algn="ctr" eaLnBrk="0" fontAlgn="base" hangingPunct="0">
              <a:spcBef>
                <a:spcPct val="50000"/>
              </a:spcBef>
              <a:spcAft>
                <a:spcPct val="0"/>
              </a:spcAft>
              <a:defRPr sz="1600" b="1">
                <a:solidFill>
                  <a:schemeClr val="tx1"/>
                </a:solidFill>
                <a:latin typeface="Calibri" pitchFamily="34" charset="0"/>
              </a:defRPr>
            </a:lvl6pPr>
            <a:lvl7pPr marL="2971800" indent="-228600" algn="ctr" eaLnBrk="0" fontAlgn="base" hangingPunct="0">
              <a:spcBef>
                <a:spcPct val="50000"/>
              </a:spcBef>
              <a:spcAft>
                <a:spcPct val="0"/>
              </a:spcAft>
              <a:defRPr sz="1600" b="1">
                <a:solidFill>
                  <a:schemeClr val="tx1"/>
                </a:solidFill>
                <a:latin typeface="Calibri" pitchFamily="34" charset="0"/>
              </a:defRPr>
            </a:lvl7pPr>
            <a:lvl8pPr marL="3429000" indent="-228600" algn="ctr" eaLnBrk="0" fontAlgn="base" hangingPunct="0">
              <a:spcBef>
                <a:spcPct val="50000"/>
              </a:spcBef>
              <a:spcAft>
                <a:spcPct val="0"/>
              </a:spcAft>
              <a:defRPr sz="1600" b="1">
                <a:solidFill>
                  <a:schemeClr val="tx1"/>
                </a:solidFill>
                <a:latin typeface="Calibri" pitchFamily="34" charset="0"/>
              </a:defRPr>
            </a:lvl8pPr>
            <a:lvl9pPr marL="3886200" indent="-228600" algn="ctr" eaLnBrk="0" fontAlgn="base" hangingPunct="0">
              <a:spcBef>
                <a:spcPct val="50000"/>
              </a:spcBef>
              <a:spcAft>
                <a:spcPct val="0"/>
              </a:spcAft>
              <a:defRPr sz="1600" b="1">
                <a:solidFill>
                  <a:schemeClr val="tx1"/>
                </a:solidFill>
                <a:latin typeface="Calibri" pitchFamily="34" charset="0"/>
              </a:defRPr>
            </a:lvl9pPr>
          </a:lstStyle>
          <a:p>
            <a:pPr>
              <a:lnSpc>
                <a:spcPts val="900"/>
              </a:lnSpc>
              <a:defRPr/>
            </a:pPr>
            <a:r>
              <a:rPr lang="en-GB" sz="1400" dirty="0" smtClean="0">
                <a:solidFill>
                  <a:schemeClr val="tx1">
                    <a:lumMod val="75000"/>
                    <a:lumOff val="25000"/>
                  </a:schemeClr>
                </a:solidFill>
              </a:rPr>
              <a:t>Backend </a:t>
            </a:r>
          </a:p>
          <a:p>
            <a:pPr>
              <a:lnSpc>
                <a:spcPts val="900"/>
              </a:lnSpc>
              <a:defRPr/>
            </a:pPr>
            <a:r>
              <a:rPr lang="en-GB" sz="1400" dirty="0" smtClean="0">
                <a:solidFill>
                  <a:schemeClr val="tx1">
                    <a:lumMod val="75000"/>
                    <a:lumOff val="25000"/>
                  </a:schemeClr>
                </a:solidFill>
              </a:rPr>
              <a:t>Systems</a:t>
            </a:r>
          </a:p>
        </p:txBody>
      </p:sp>
      <p:sp>
        <p:nvSpPr>
          <p:cNvPr id="145" name="Rectangle 43"/>
          <p:cNvSpPr>
            <a:spLocks noChangeArrowheads="1"/>
          </p:cNvSpPr>
          <p:nvPr/>
        </p:nvSpPr>
        <p:spPr bwMode="auto">
          <a:xfrm>
            <a:off x="908049" y="1917699"/>
            <a:ext cx="5080065" cy="474663"/>
          </a:xfrm>
          <a:prstGeom prst="rect">
            <a:avLst/>
          </a:prstGeom>
          <a:noFill/>
          <a:ln w="3175" algn="ctr">
            <a:solidFill>
              <a:srgbClr val="C00000"/>
            </a:solidFill>
            <a:miter lim="800000"/>
            <a:headEnd/>
            <a:tailEnd/>
          </a:ln>
        </p:spPr>
        <p:txBody>
          <a:bodyPr/>
          <a:lstStyle/>
          <a:p>
            <a:pPr marL="82550" indent="-82550">
              <a:spcBef>
                <a:spcPct val="20000"/>
              </a:spcBef>
              <a:buSzPct val="85000"/>
            </a:pPr>
            <a:endParaRPr lang="en-US" sz="800"/>
          </a:p>
        </p:txBody>
      </p:sp>
      <p:sp>
        <p:nvSpPr>
          <p:cNvPr id="146" name="Rectangle 48"/>
          <p:cNvSpPr>
            <a:spLocks noChangeArrowheads="1"/>
          </p:cNvSpPr>
          <p:nvPr/>
        </p:nvSpPr>
        <p:spPr bwMode="auto">
          <a:xfrm>
            <a:off x="947555" y="1988840"/>
            <a:ext cx="810090" cy="315035"/>
          </a:xfrm>
          <a:prstGeom prst="rect">
            <a:avLst/>
          </a:prstGeom>
          <a:solidFill>
            <a:schemeClr val="bg1"/>
          </a:solidFill>
          <a:ln w="3175" algn="ctr">
            <a:solidFill>
              <a:srgbClr val="B2B2B2"/>
            </a:solidFill>
            <a:miter lim="800000"/>
            <a:headEnd/>
            <a:tailEnd/>
          </a:ln>
        </p:spPr>
        <p:txBody>
          <a:bodyPr/>
          <a:lstStyle/>
          <a:p>
            <a:pPr marL="82550" indent="-82550" algn="ctr">
              <a:spcBef>
                <a:spcPct val="20000"/>
              </a:spcBef>
              <a:buSzPct val="85000"/>
              <a:defRPr/>
            </a:pPr>
            <a:r>
              <a:rPr lang="en-GB" sz="800" dirty="0"/>
              <a:t>Multi-Channel</a:t>
            </a:r>
          </a:p>
        </p:txBody>
      </p:sp>
      <p:sp>
        <p:nvSpPr>
          <p:cNvPr id="147" name="Rectangle 51"/>
          <p:cNvSpPr>
            <a:spLocks noChangeArrowheads="1"/>
          </p:cNvSpPr>
          <p:nvPr/>
        </p:nvSpPr>
        <p:spPr bwMode="auto">
          <a:xfrm>
            <a:off x="1802650" y="2033845"/>
            <a:ext cx="762273" cy="212026"/>
          </a:xfrm>
          <a:prstGeom prst="rect">
            <a:avLst/>
          </a:prstGeom>
          <a:solidFill>
            <a:schemeClr val="bg1"/>
          </a:solidFill>
          <a:ln w="3175" algn="ctr">
            <a:solidFill>
              <a:srgbClr val="B2B2B2"/>
            </a:solidFill>
            <a:miter lim="800000"/>
            <a:headEnd/>
            <a:tailEnd/>
          </a:ln>
        </p:spPr>
        <p:txBody>
          <a:bodyPr/>
          <a:lstStyle/>
          <a:p>
            <a:pPr marL="82550" indent="-82550" algn="ctr">
              <a:spcBef>
                <a:spcPct val="20000"/>
              </a:spcBef>
              <a:buSzPct val="85000"/>
              <a:defRPr/>
            </a:pPr>
            <a:r>
              <a:rPr lang="en-GB" sz="800" dirty="0"/>
              <a:t>PAYMENTS</a:t>
            </a:r>
          </a:p>
        </p:txBody>
      </p:sp>
      <p:sp>
        <p:nvSpPr>
          <p:cNvPr id="148" name="Rectangle 53"/>
          <p:cNvSpPr>
            <a:spLocks noChangeArrowheads="1"/>
          </p:cNvSpPr>
          <p:nvPr/>
        </p:nvSpPr>
        <p:spPr bwMode="auto">
          <a:xfrm>
            <a:off x="2612740" y="2033845"/>
            <a:ext cx="855096" cy="225026"/>
          </a:xfrm>
          <a:prstGeom prst="rect">
            <a:avLst/>
          </a:prstGeom>
          <a:solidFill>
            <a:schemeClr val="bg1"/>
          </a:solidFill>
          <a:ln w="3175" algn="ctr">
            <a:solidFill>
              <a:srgbClr val="B2B2B2"/>
            </a:solidFill>
            <a:miter lim="800000"/>
            <a:headEnd/>
            <a:tailEnd/>
          </a:ln>
        </p:spPr>
        <p:txBody>
          <a:bodyPr/>
          <a:lstStyle/>
          <a:p>
            <a:pPr marL="82550" indent="-82550" algn="ctr">
              <a:spcBef>
                <a:spcPct val="20000"/>
              </a:spcBef>
              <a:buSzPct val="85000"/>
              <a:defRPr/>
            </a:pPr>
            <a:r>
              <a:rPr lang="en-GB" sz="800" dirty="0"/>
              <a:t>MORTGAGES</a:t>
            </a:r>
          </a:p>
        </p:txBody>
      </p:sp>
      <p:sp>
        <p:nvSpPr>
          <p:cNvPr id="149" name="Rectangle 55"/>
          <p:cNvSpPr>
            <a:spLocks noChangeArrowheads="1"/>
          </p:cNvSpPr>
          <p:nvPr/>
        </p:nvSpPr>
        <p:spPr bwMode="auto">
          <a:xfrm>
            <a:off x="3512839" y="2033846"/>
            <a:ext cx="765086" cy="225024"/>
          </a:xfrm>
          <a:prstGeom prst="rect">
            <a:avLst/>
          </a:prstGeom>
          <a:solidFill>
            <a:schemeClr val="bg1"/>
          </a:solidFill>
          <a:ln w="3175" algn="ctr">
            <a:solidFill>
              <a:srgbClr val="B2B2B2"/>
            </a:solidFill>
            <a:miter lim="800000"/>
            <a:headEnd/>
            <a:tailEnd/>
          </a:ln>
        </p:spPr>
        <p:txBody>
          <a:bodyPr/>
          <a:lstStyle/>
          <a:p>
            <a:pPr marL="82550" indent="-82550" algn="ctr">
              <a:spcBef>
                <a:spcPct val="20000"/>
              </a:spcBef>
              <a:buSzPct val="85000"/>
              <a:defRPr/>
            </a:pPr>
            <a:r>
              <a:rPr lang="en-GB" sz="800" b="1" dirty="0" smtClean="0"/>
              <a:t>LP&amp;I</a:t>
            </a:r>
            <a:endParaRPr lang="en-GB" sz="800" b="1" dirty="0"/>
          </a:p>
        </p:txBody>
      </p:sp>
      <p:sp>
        <p:nvSpPr>
          <p:cNvPr id="150" name="Rectangle 56"/>
          <p:cNvSpPr>
            <a:spLocks noChangeArrowheads="1"/>
          </p:cNvSpPr>
          <p:nvPr/>
        </p:nvSpPr>
        <p:spPr bwMode="auto">
          <a:xfrm>
            <a:off x="4367935" y="1943835"/>
            <a:ext cx="888677" cy="418480"/>
          </a:xfrm>
          <a:prstGeom prst="rect">
            <a:avLst/>
          </a:prstGeom>
          <a:solidFill>
            <a:schemeClr val="bg1"/>
          </a:solidFill>
          <a:ln w="3175" algn="ctr">
            <a:solidFill>
              <a:srgbClr val="B2B2B2"/>
            </a:solidFill>
            <a:miter lim="800000"/>
            <a:headEnd/>
            <a:tailEnd/>
          </a:ln>
        </p:spPr>
        <p:txBody>
          <a:bodyPr/>
          <a:lstStyle/>
          <a:p>
            <a:pPr marL="82550" indent="-82550" algn="ctr">
              <a:spcBef>
                <a:spcPct val="20000"/>
              </a:spcBef>
              <a:buSzPct val="85000"/>
              <a:defRPr/>
            </a:pPr>
            <a:r>
              <a:rPr lang="en-GB" sz="800" dirty="0"/>
              <a:t>Business Process Technologies</a:t>
            </a:r>
          </a:p>
        </p:txBody>
      </p:sp>
      <p:sp>
        <p:nvSpPr>
          <p:cNvPr id="151" name="TextBox 57"/>
          <p:cNvSpPr txBox="1">
            <a:spLocks noChangeArrowheads="1"/>
          </p:cNvSpPr>
          <p:nvPr/>
        </p:nvSpPr>
        <p:spPr bwMode="auto">
          <a:xfrm rot="16200000">
            <a:off x="449086" y="2037259"/>
            <a:ext cx="373063" cy="276225"/>
          </a:xfrm>
          <a:prstGeom prst="rect">
            <a:avLst/>
          </a:prstGeom>
          <a:noFill/>
          <a:ln>
            <a:noFill/>
          </a:ln>
          <a:extLst>
            <a:ext uri="{909E8E84-426E-40DD-AFC4-6F175D3DCCD1}"/>
            <a:ext uri="{91240B29-F687-4F45-9708-019B960494DF}"/>
          </a:extLst>
        </p:spPr>
        <p:txBody>
          <a:bodyPr wrap="none">
            <a:spAutoFit/>
          </a:bodyPr>
          <a:lstStyle>
            <a:lvl1pPr>
              <a:defRPr sz="1600" b="1">
                <a:solidFill>
                  <a:schemeClr val="tx1"/>
                </a:solidFill>
                <a:latin typeface="Calibri" pitchFamily="34" charset="0"/>
              </a:defRPr>
            </a:lvl1pPr>
            <a:lvl2pPr marL="742950" indent="-285750">
              <a:defRPr sz="1600" b="1">
                <a:solidFill>
                  <a:schemeClr val="tx1"/>
                </a:solidFill>
                <a:latin typeface="Calibri" pitchFamily="34" charset="0"/>
              </a:defRPr>
            </a:lvl2pPr>
            <a:lvl3pPr marL="1143000" indent="-228600">
              <a:defRPr sz="1600" b="1">
                <a:solidFill>
                  <a:schemeClr val="tx1"/>
                </a:solidFill>
                <a:latin typeface="Calibri" pitchFamily="34" charset="0"/>
              </a:defRPr>
            </a:lvl3pPr>
            <a:lvl4pPr marL="1600200" indent="-228600">
              <a:defRPr sz="1600" b="1">
                <a:solidFill>
                  <a:schemeClr val="tx1"/>
                </a:solidFill>
                <a:latin typeface="Calibri" pitchFamily="34" charset="0"/>
              </a:defRPr>
            </a:lvl4pPr>
            <a:lvl5pPr marL="2057400" indent="-228600">
              <a:defRPr sz="1600" b="1">
                <a:solidFill>
                  <a:schemeClr val="tx1"/>
                </a:solidFill>
                <a:latin typeface="Calibri" pitchFamily="34" charset="0"/>
              </a:defRPr>
            </a:lvl5pPr>
            <a:lvl6pPr marL="2514600" indent="-228600" algn="ctr" eaLnBrk="0" fontAlgn="base" hangingPunct="0">
              <a:spcBef>
                <a:spcPct val="50000"/>
              </a:spcBef>
              <a:spcAft>
                <a:spcPct val="0"/>
              </a:spcAft>
              <a:defRPr sz="1600" b="1">
                <a:solidFill>
                  <a:schemeClr val="tx1"/>
                </a:solidFill>
                <a:latin typeface="Calibri" pitchFamily="34" charset="0"/>
              </a:defRPr>
            </a:lvl6pPr>
            <a:lvl7pPr marL="2971800" indent="-228600" algn="ctr" eaLnBrk="0" fontAlgn="base" hangingPunct="0">
              <a:spcBef>
                <a:spcPct val="50000"/>
              </a:spcBef>
              <a:spcAft>
                <a:spcPct val="0"/>
              </a:spcAft>
              <a:defRPr sz="1600" b="1">
                <a:solidFill>
                  <a:schemeClr val="tx1"/>
                </a:solidFill>
                <a:latin typeface="Calibri" pitchFamily="34" charset="0"/>
              </a:defRPr>
            </a:lvl7pPr>
            <a:lvl8pPr marL="3429000" indent="-228600" algn="ctr" eaLnBrk="0" fontAlgn="base" hangingPunct="0">
              <a:spcBef>
                <a:spcPct val="50000"/>
              </a:spcBef>
              <a:spcAft>
                <a:spcPct val="0"/>
              </a:spcAft>
              <a:defRPr sz="1600" b="1">
                <a:solidFill>
                  <a:schemeClr val="tx1"/>
                </a:solidFill>
                <a:latin typeface="Calibri" pitchFamily="34" charset="0"/>
              </a:defRPr>
            </a:lvl8pPr>
            <a:lvl9pPr marL="3886200" indent="-228600" algn="ctr" eaLnBrk="0" fontAlgn="base" hangingPunct="0">
              <a:spcBef>
                <a:spcPct val="50000"/>
              </a:spcBef>
              <a:spcAft>
                <a:spcPct val="0"/>
              </a:spcAft>
              <a:defRPr sz="1600" b="1">
                <a:solidFill>
                  <a:schemeClr val="tx1"/>
                </a:solidFill>
                <a:latin typeface="Calibri" pitchFamily="34" charset="0"/>
              </a:defRPr>
            </a:lvl9pPr>
          </a:lstStyle>
          <a:p>
            <a:pPr>
              <a:defRPr/>
            </a:pPr>
            <a:r>
              <a:rPr lang="en-GB" sz="1200" dirty="0" smtClean="0">
                <a:solidFill>
                  <a:schemeClr val="tx1">
                    <a:lumMod val="75000"/>
                    <a:lumOff val="25000"/>
                  </a:schemeClr>
                </a:solidFill>
              </a:rPr>
              <a:t>BU</a:t>
            </a:r>
            <a:endParaRPr lang="en-GB" sz="1400" dirty="0" smtClean="0">
              <a:solidFill>
                <a:schemeClr val="tx1">
                  <a:lumMod val="75000"/>
                  <a:lumOff val="25000"/>
                </a:schemeClr>
              </a:solidFill>
            </a:endParaRPr>
          </a:p>
        </p:txBody>
      </p:sp>
      <p:pic>
        <p:nvPicPr>
          <p:cNvPr id="152" name="Picture 37"/>
          <p:cNvPicPr>
            <a:picLocks noChangeAspect="1" noChangeArrowheads="1"/>
          </p:cNvPicPr>
          <p:nvPr/>
        </p:nvPicPr>
        <p:blipFill>
          <a:blip r:embed="rId3"/>
          <a:srcRect/>
          <a:stretch>
            <a:fillRect/>
          </a:stretch>
        </p:blipFill>
        <p:spPr bwMode="auto">
          <a:xfrm>
            <a:off x="914400" y="2478088"/>
            <a:ext cx="5080000" cy="2714625"/>
          </a:xfrm>
          <a:prstGeom prst="rect">
            <a:avLst/>
          </a:prstGeom>
          <a:noFill/>
          <a:ln w="9525" algn="ctr">
            <a:noFill/>
            <a:miter lim="800000"/>
            <a:headEnd/>
            <a:tailEnd/>
          </a:ln>
        </p:spPr>
      </p:pic>
      <p:grpSp>
        <p:nvGrpSpPr>
          <p:cNvPr id="153" name="Group 61"/>
          <p:cNvGrpSpPr>
            <a:grpSpLocks/>
          </p:cNvGrpSpPr>
          <p:nvPr/>
        </p:nvGrpSpPr>
        <p:grpSpPr bwMode="auto">
          <a:xfrm>
            <a:off x="1442610" y="1313764"/>
            <a:ext cx="8145905" cy="5028167"/>
            <a:chOff x="1389330" y="896632"/>
            <a:chExt cx="8806384" cy="5566899"/>
          </a:xfrm>
        </p:grpSpPr>
        <p:sp>
          <p:nvSpPr>
            <p:cNvPr id="154" name="Rectangle 153"/>
            <p:cNvSpPr/>
            <p:nvPr/>
          </p:nvSpPr>
          <p:spPr>
            <a:xfrm>
              <a:off x="6643968" y="4434347"/>
              <a:ext cx="3551746" cy="6339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GB" sz="1100" dirty="0">
                  <a:solidFill>
                    <a:schemeClr val="tx1"/>
                  </a:solidFill>
                </a:rPr>
                <a:t>Low Level </a:t>
              </a:r>
              <a:r>
                <a:rPr lang="en-GB" sz="1100" dirty="0" smtClean="0">
                  <a:solidFill>
                    <a:schemeClr val="tx1"/>
                  </a:solidFill>
                </a:rPr>
                <a:t>Underlying/Utility </a:t>
              </a:r>
              <a:r>
                <a:rPr lang="en-GB" sz="1100" dirty="0">
                  <a:solidFill>
                    <a:schemeClr val="tx1"/>
                  </a:solidFill>
                </a:rPr>
                <a:t>services</a:t>
              </a:r>
              <a:r>
                <a:rPr lang="en-GB" sz="1100" b="0" dirty="0">
                  <a:solidFill>
                    <a:schemeClr val="tx1"/>
                  </a:solidFill>
                </a:rPr>
                <a:t>, reused across most of the Business Services.</a:t>
              </a:r>
            </a:p>
          </p:txBody>
        </p:sp>
        <p:sp>
          <p:nvSpPr>
            <p:cNvPr id="155" name="Rectangle 154"/>
            <p:cNvSpPr/>
            <p:nvPr/>
          </p:nvSpPr>
          <p:spPr>
            <a:xfrm>
              <a:off x="6643968" y="3338154"/>
              <a:ext cx="3551746" cy="9467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GB" sz="1100" dirty="0">
                  <a:solidFill>
                    <a:schemeClr val="tx1"/>
                  </a:solidFill>
                </a:rPr>
                <a:t>Fine grained Business Services</a:t>
              </a:r>
              <a:r>
                <a:rPr lang="en-GB" sz="1100" b="0" dirty="0">
                  <a:solidFill>
                    <a:schemeClr val="tx1"/>
                  </a:solidFill>
                </a:rPr>
                <a:t>, Could be used standalone or composed along with other services to delivery coarse-grained Business service.</a:t>
              </a:r>
            </a:p>
          </p:txBody>
        </p:sp>
        <p:sp>
          <p:nvSpPr>
            <p:cNvPr id="156" name="Rectangle 155"/>
            <p:cNvSpPr/>
            <p:nvPr/>
          </p:nvSpPr>
          <p:spPr>
            <a:xfrm>
              <a:off x="6643968" y="2540923"/>
              <a:ext cx="3551746" cy="697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GB" sz="1100" dirty="0" smtClean="0">
                  <a:solidFill>
                    <a:schemeClr val="tx1"/>
                  </a:solidFill>
                </a:rPr>
                <a:t>Coarse-grained Business Service </a:t>
              </a:r>
              <a:r>
                <a:rPr lang="en-GB" sz="1100" b="0" dirty="0" smtClean="0">
                  <a:solidFill>
                    <a:schemeClr val="tx1"/>
                  </a:solidFill>
                </a:rPr>
                <a:t>composed out of several fine-grained services.</a:t>
              </a:r>
              <a:endParaRPr lang="en-GB" sz="1100" b="0" dirty="0">
                <a:solidFill>
                  <a:schemeClr val="tx1"/>
                </a:solidFill>
              </a:endParaRPr>
            </a:p>
          </p:txBody>
        </p:sp>
        <p:sp>
          <p:nvSpPr>
            <p:cNvPr id="157" name="Rectangle 156"/>
            <p:cNvSpPr/>
            <p:nvPr/>
          </p:nvSpPr>
          <p:spPr>
            <a:xfrm>
              <a:off x="6643968" y="1594209"/>
              <a:ext cx="3551746"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GB" sz="1100" dirty="0" smtClean="0">
                  <a:solidFill>
                    <a:schemeClr val="tx1"/>
                  </a:solidFill>
                </a:rPr>
                <a:t>Orchestration Service</a:t>
              </a:r>
              <a:r>
                <a:rPr lang="en-GB" sz="1100" b="0" dirty="0" smtClean="0">
                  <a:solidFill>
                    <a:schemeClr val="tx1"/>
                  </a:solidFill>
                </a:rPr>
                <a:t>, contains the flow of various business service invocation to deliver a </a:t>
              </a:r>
              <a:r>
                <a:rPr lang="en-GB" sz="1100" dirty="0" smtClean="0">
                  <a:solidFill>
                    <a:schemeClr val="tx1"/>
                  </a:solidFill>
                </a:rPr>
                <a:t>Business process</a:t>
              </a:r>
              <a:r>
                <a:rPr lang="en-GB" sz="1100" b="0" dirty="0" smtClean="0">
                  <a:solidFill>
                    <a:schemeClr val="tx1"/>
                  </a:solidFill>
                </a:rPr>
                <a:t>.</a:t>
              </a:r>
              <a:endParaRPr lang="en-GB" sz="1100" b="0" dirty="0">
                <a:solidFill>
                  <a:schemeClr val="tx1"/>
                </a:solidFill>
              </a:endParaRPr>
            </a:p>
          </p:txBody>
        </p:sp>
        <p:sp>
          <p:nvSpPr>
            <p:cNvPr id="158" name="Rectangle 157"/>
            <p:cNvSpPr/>
            <p:nvPr/>
          </p:nvSpPr>
          <p:spPr>
            <a:xfrm>
              <a:off x="6643968" y="896632"/>
              <a:ext cx="3551746" cy="5480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GB" sz="1100" dirty="0">
                  <a:solidFill>
                    <a:schemeClr val="tx1"/>
                  </a:solidFill>
                </a:rPr>
                <a:t>User Interface (UI) </a:t>
              </a:r>
              <a:r>
                <a:rPr lang="en-GB" sz="1100" b="0" dirty="0">
                  <a:solidFill>
                    <a:schemeClr val="tx1"/>
                  </a:solidFill>
                </a:rPr>
                <a:t>Services &amp; Gateway (Façade) Services.</a:t>
              </a:r>
            </a:p>
          </p:txBody>
        </p:sp>
        <p:sp>
          <p:nvSpPr>
            <p:cNvPr id="159" name="Rectangle 158"/>
            <p:cNvSpPr/>
            <p:nvPr/>
          </p:nvSpPr>
          <p:spPr>
            <a:xfrm>
              <a:off x="6643968" y="5181752"/>
              <a:ext cx="3551746" cy="584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GB" sz="1100" dirty="0">
                  <a:solidFill>
                    <a:schemeClr val="tx1"/>
                  </a:solidFill>
                </a:rPr>
                <a:t>Security Services </a:t>
              </a:r>
              <a:r>
                <a:rPr lang="en-GB" sz="1100" b="0" dirty="0">
                  <a:solidFill>
                    <a:schemeClr val="tx1"/>
                  </a:solidFill>
                </a:rPr>
                <a:t>to provide security feature across all level of services</a:t>
              </a:r>
            </a:p>
          </p:txBody>
        </p:sp>
        <p:sp>
          <p:nvSpPr>
            <p:cNvPr id="160" name="Rectangle 159"/>
            <p:cNvSpPr/>
            <p:nvPr/>
          </p:nvSpPr>
          <p:spPr>
            <a:xfrm>
              <a:off x="6643968" y="5879330"/>
              <a:ext cx="3551746" cy="5842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l">
                <a:defRPr/>
              </a:pPr>
              <a:r>
                <a:rPr lang="en-GB" sz="1100" dirty="0">
                  <a:solidFill>
                    <a:schemeClr val="tx1"/>
                  </a:solidFill>
                </a:rPr>
                <a:t>Support process/service </a:t>
              </a:r>
              <a:r>
                <a:rPr lang="en-GB" sz="1100" b="0" dirty="0">
                  <a:solidFill>
                    <a:schemeClr val="tx1"/>
                  </a:solidFill>
                </a:rPr>
                <a:t>to manage service lifecycle (via </a:t>
              </a:r>
              <a:r>
                <a:rPr lang="en-GB" sz="1100" dirty="0">
                  <a:solidFill>
                    <a:schemeClr val="tx1"/>
                  </a:solidFill>
                </a:rPr>
                <a:t>Systinet</a:t>
              </a:r>
              <a:r>
                <a:rPr lang="en-GB" sz="1100" b="0" dirty="0">
                  <a:solidFill>
                    <a:schemeClr val="tx1"/>
                  </a:solidFill>
                </a:rPr>
                <a:t>)</a:t>
              </a:r>
            </a:p>
          </p:txBody>
        </p:sp>
        <p:cxnSp>
          <p:nvCxnSpPr>
            <p:cNvPr id="161" name="Shape 160"/>
            <p:cNvCxnSpPr>
              <a:endCxn id="158" idx="1"/>
            </p:cNvCxnSpPr>
            <p:nvPr/>
          </p:nvCxnSpPr>
          <p:spPr>
            <a:xfrm rot="5400000" flipH="1" flipV="1">
              <a:off x="5005988" y="1251732"/>
              <a:ext cx="1719031" cy="155693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2" name="Curved Connector 161"/>
            <p:cNvCxnSpPr>
              <a:endCxn id="157" idx="1"/>
            </p:cNvCxnSpPr>
            <p:nvPr/>
          </p:nvCxnSpPr>
          <p:spPr>
            <a:xfrm flipV="1">
              <a:off x="5038384" y="2013310"/>
              <a:ext cx="1605584" cy="1374672"/>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3" name="Curved Connector 162"/>
            <p:cNvCxnSpPr>
              <a:endCxn id="156" idx="1"/>
            </p:cNvCxnSpPr>
            <p:nvPr/>
          </p:nvCxnSpPr>
          <p:spPr>
            <a:xfrm flipV="1">
              <a:off x="5087038" y="2889713"/>
              <a:ext cx="1556930" cy="896884"/>
            </a:xfrm>
            <a:prstGeom prst="curvedConnector3">
              <a:avLst>
                <a:gd name="adj1" fmla="val 4669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Curved Connector 163"/>
            <p:cNvCxnSpPr>
              <a:endCxn id="155" idx="1"/>
            </p:cNvCxnSpPr>
            <p:nvPr/>
          </p:nvCxnSpPr>
          <p:spPr>
            <a:xfrm flipV="1">
              <a:off x="5087038" y="3811511"/>
              <a:ext cx="1556930" cy="473356"/>
            </a:xfrm>
            <a:prstGeom prst="curvedConnector3">
              <a:avLst>
                <a:gd name="adj1" fmla="val 7314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Curved Connector 164"/>
            <p:cNvCxnSpPr>
              <a:endCxn id="154" idx="1"/>
            </p:cNvCxnSpPr>
            <p:nvPr/>
          </p:nvCxnSpPr>
          <p:spPr>
            <a:xfrm>
              <a:off x="5087038" y="4633655"/>
              <a:ext cx="1556930" cy="11765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Curved Connector 165"/>
            <p:cNvCxnSpPr>
              <a:endCxn id="159" idx="1"/>
            </p:cNvCxnSpPr>
            <p:nvPr/>
          </p:nvCxnSpPr>
          <p:spPr>
            <a:xfrm>
              <a:off x="6011465" y="5082098"/>
              <a:ext cx="632503" cy="391755"/>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7" name="Curved Connector 166"/>
            <p:cNvCxnSpPr>
              <a:endCxn id="160" idx="1"/>
            </p:cNvCxnSpPr>
            <p:nvPr/>
          </p:nvCxnSpPr>
          <p:spPr>
            <a:xfrm>
              <a:off x="1389330" y="4733309"/>
              <a:ext cx="5254638" cy="1438121"/>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68" name="Rectangle 55"/>
          <p:cNvSpPr>
            <a:spLocks noChangeArrowheads="1"/>
          </p:cNvSpPr>
          <p:nvPr/>
        </p:nvSpPr>
        <p:spPr bwMode="auto">
          <a:xfrm>
            <a:off x="5358045" y="1988840"/>
            <a:ext cx="567060" cy="315035"/>
          </a:xfrm>
          <a:prstGeom prst="rect">
            <a:avLst/>
          </a:prstGeom>
          <a:solidFill>
            <a:schemeClr val="bg1"/>
          </a:solidFill>
          <a:ln w="3175" algn="ctr">
            <a:solidFill>
              <a:srgbClr val="B2B2B2"/>
            </a:solidFill>
            <a:miter lim="800000"/>
            <a:headEnd/>
            <a:tailEnd/>
          </a:ln>
        </p:spPr>
        <p:txBody>
          <a:bodyPr/>
          <a:lstStyle/>
          <a:p>
            <a:pPr marL="82550" indent="-82550" algn="ctr">
              <a:spcBef>
                <a:spcPct val="20000"/>
              </a:spcBef>
              <a:buSzPct val="85000"/>
              <a:defRPr/>
            </a:pPr>
            <a:r>
              <a:rPr lang="en-GB" sz="800" dirty="0"/>
              <a:t>Other</a:t>
            </a:r>
          </a:p>
          <a:p>
            <a:pPr marL="82550" indent="-82550" algn="ctr">
              <a:spcBef>
                <a:spcPct val="20000"/>
              </a:spcBef>
              <a:buSzPct val="85000"/>
              <a:defRPr/>
            </a:pPr>
            <a:r>
              <a:rPr lang="en-GB" sz="800" dirty="0"/>
              <a:t>BUs</a:t>
            </a:r>
          </a:p>
        </p:txBody>
      </p:sp>
      <p:sp>
        <p:nvSpPr>
          <p:cNvPr id="54" name="Oval 53"/>
          <p:cNvSpPr/>
          <p:nvPr/>
        </p:nvSpPr>
        <p:spPr bwMode="auto">
          <a:xfrm>
            <a:off x="3512840" y="1943835"/>
            <a:ext cx="765085" cy="360040"/>
          </a:xfrm>
          <a:prstGeom prst="ellipse">
            <a:avLst/>
          </a:prstGeom>
          <a:solidFill>
            <a:srgbClr val="01AB52">
              <a:alpha val="17647"/>
            </a:srgbClr>
          </a:solidFill>
          <a:ln w="9525" cap="flat" cmpd="sng" algn="ctr">
            <a:solidFill>
              <a:srgbClr val="01AB5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55" name="Rounded Rectangle 54"/>
          <p:cNvSpPr/>
          <p:nvPr/>
        </p:nvSpPr>
        <p:spPr bwMode="auto">
          <a:xfrm>
            <a:off x="947555" y="3383996"/>
            <a:ext cx="4995555" cy="1620180"/>
          </a:xfrm>
          <a:prstGeom prst="roundRect">
            <a:avLst/>
          </a:prstGeom>
          <a:solidFill>
            <a:srgbClr val="01AB52">
              <a:alpha val="1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2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12</a:t>
            </a:fld>
            <a:endParaRPr lang="en-GB" dirty="0" smtClean="0"/>
          </a:p>
        </p:txBody>
      </p:sp>
      <p:sp>
        <p:nvSpPr>
          <p:cNvPr id="108" name="Rectangle 2"/>
          <p:cNvSpPr txBox="1">
            <a:spLocks noChangeArrowheads="1"/>
          </p:cNvSpPr>
          <p:nvPr/>
        </p:nvSpPr>
        <p:spPr bwMode="auto">
          <a:xfrm>
            <a:off x="407988" y="386110"/>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GB" sz="3200" kern="0" dirty="0" smtClean="0">
                <a:solidFill>
                  <a:srgbClr val="00864F"/>
                </a:solidFill>
                <a:cs typeface="+mj-cs"/>
              </a:rPr>
              <a:t>Benefits of SOA</a:t>
            </a:r>
            <a:endParaRPr kumimoji="0" lang="en-GB" sz="3200" b="0" i="0" u="none" strike="noStrike" kern="0" cap="none" spc="0" normalizeH="0" baseline="0" noProof="0" dirty="0" smtClean="0">
              <a:ln>
                <a:noFill/>
              </a:ln>
              <a:solidFill>
                <a:srgbClr val="00864F"/>
              </a:solidFill>
              <a:effectLst/>
              <a:uLnTx/>
              <a:uFillTx/>
              <a:latin typeface="Arial" charset="0"/>
              <a:ea typeface="ＭＳ Ｐゴシック" pitchFamily="-65" charset="-128"/>
              <a:cs typeface="+mj-cs"/>
            </a:endParaRPr>
          </a:p>
        </p:txBody>
      </p:sp>
      <p:grpSp>
        <p:nvGrpSpPr>
          <p:cNvPr id="9" name="Group 8"/>
          <p:cNvGrpSpPr/>
          <p:nvPr/>
        </p:nvGrpSpPr>
        <p:grpSpPr>
          <a:xfrm>
            <a:off x="272480" y="1358770"/>
            <a:ext cx="9271032" cy="5032147"/>
            <a:chOff x="272480" y="1313764"/>
            <a:chExt cx="9271032" cy="5032147"/>
          </a:xfrm>
        </p:grpSpPr>
        <p:sp>
          <p:nvSpPr>
            <p:cNvPr id="8" name="Rounded Rectangle 7"/>
            <p:cNvSpPr/>
            <p:nvPr/>
          </p:nvSpPr>
          <p:spPr bwMode="auto">
            <a:xfrm rot="10800000" flipV="1">
              <a:off x="272480" y="3879049"/>
              <a:ext cx="9271032" cy="2430270"/>
            </a:xfrm>
            <a:prstGeom prst="roundRect">
              <a:avLst>
                <a:gd name="adj" fmla="val 10731"/>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marL="228600" indent="-228600">
                <a:spcAft>
                  <a:spcPts val="600"/>
                </a:spcAft>
              </a:pPr>
              <a:endParaRPr lang="en-GB" sz="1300" dirty="0" smtClean="0"/>
            </a:p>
          </p:txBody>
        </p:sp>
        <p:sp>
          <p:nvSpPr>
            <p:cNvPr id="7" name="Rounded Rectangle 6"/>
            <p:cNvSpPr/>
            <p:nvPr/>
          </p:nvSpPr>
          <p:spPr bwMode="auto">
            <a:xfrm rot="10800000" flipV="1">
              <a:off x="272480" y="1583794"/>
              <a:ext cx="9271032" cy="1800200"/>
            </a:xfrm>
            <a:prstGeom prst="roundRect">
              <a:avLst>
                <a:gd name="adj" fmla="val 10731"/>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marL="228600" indent="-228600">
                <a:spcAft>
                  <a:spcPts val="600"/>
                </a:spcAft>
              </a:pPr>
              <a:endParaRPr lang="en-GB" sz="1300" dirty="0" smtClean="0"/>
            </a:p>
          </p:txBody>
        </p:sp>
        <p:sp>
          <p:nvSpPr>
            <p:cNvPr id="6" name="Rectangle 5"/>
            <p:cNvSpPr/>
            <p:nvPr/>
          </p:nvSpPr>
          <p:spPr>
            <a:xfrm>
              <a:off x="362489" y="1313764"/>
              <a:ext cx="9181021" cy="5032147"/>
            </a:xfrm>
            <a:prstGeom prst="rect">
              <a:avLst/>
            </a:prstGeom>
          </p:spPr>
          <p:txBody>
            <a:bodyPr wrap="square">
              <a:spAutoFit/>
            </a:bodyPr>
            <a:lstStyle/>
            <a:p>
              <a:pPr>
                <a:spcAft>
                  <a:spcPts val="600"/>
                </a:spcAft>
              </a:pPr>
              <a:r>
                <a:rPr lang="en-GB" sz="1300" b="1" dirty="0" smtClean="0"/>
                <a:t>Aligns IT with the Business</a:t>
              </a:r>
              <a:endParaRPr lang="en-GB" sz="1300" dirty="0" smtClean="0"/>
            </a:p>
            <a:p>
              <a:pPr marL="228600" lvl="0" indent="-228600">
                <a:spcAft>
                  <a:spcPts val="600"/>
                </a:spcAft>
                <a:buFont typeface="Arial" pitchFamily="34" charset="0"/>
                <a:buChar char="•"/>
              </a:pPr>
              <a:r>
                <a:rPr lang="en-GB" sz="1200" dirty="0" smtClean="0"/>
                <a:t>The capability of IT is aligned to the requirements of the business with full visibility of business concepts throughout the lifecycle</a:t>
              </a:r>
            </a:p>
            <a:p>
              <a:pPr marL="228600" indent="-228600">
                <a:spcAft>
                  <a:spcPts val="600"/>
                </a:spcAft>
                <a:buFont typeface="Arial" pitchFamily="34" charset="0"/>
                <a:buChar char="•"/>
              </a:pPr>
              <a:r>
                <a:rPr lang="en-GB" sz="1200" b="1" dirty="0" smtClean="0"/>
                <a:t>Abstraction</a:t>
              </a:r>
              <a:r>
                <a:rPr lang="en-GB" sz="1200" dirty="0" smtClean="0"/>
                <a:t> moves focus away from application-specific complexities which allows IT to concentrate on solving business problems, rather than technical ones – there is a greater emphasis on Business Analysis, data modelling, data analysis and Model Driven Development than on application development</a:t>
              </a:r>
            </a:p>
            <a:p>
              <a:pPr marL="228600" indent="-228600">
                <a:spcAft>
                  <a:spcPts val="600"/>
                </a:spcAft>
                <a:buFont typeface="Arial" pitchFamily="34" charset="0"/>
                <a:buChar char="•"/>
              </a:pPr>
              <a:r>
                <a:rPr lang="en-GB" sz="1200" b="1" dirty="0" smtClean="0"/>
                <a:t>Reduced risk </a:t>
              </a:r>
              <a:r>
                <a:rPr lang="en-GB" sz="1200" dirty="0" smtClean="0"/>
                <a:t>– improved governance ensures policies and standards are met which satisfy </a:t>
              </a:r>
              <a:r>
                <a:rPr lang="en-GB" sz="1200" b="1" dirty="0" smtClean="0"/>
                <a:t>regulatory compliance</a:t>
              </a:r>
              <a:endParaRPr lang="en-GB" sz="1200" dirty="0" smtClean="0"/>
            </a:p>
            <a:p>
              <a:pPr marL="228600" lvl="0" indent="-228600">
                <a:spcAft>
                  <a:spcPts val="0"/>
                </a:spcAft>
                <a:buFont typeface="Arial" pitchFamily="34" charset="0"/>
                <a:buChar char="•"/>
              </a:pPr>
              <a:r>
                <a:rPr lang="en-GB" sz="1200" dirty="0" smtClean="0"/>
                <a:t>Services naturally align to business processes – for example if a HR Department hires a new employee, a service will be required to add the new employee’s ID to the colleague database:	HR Department   –    Hire employee</a:t>
              </a:r>
            </a:p>
            <a:p>
              <a:pPr>
                <a:spcAft>
                  <a:spcPts val="600"/>
                </a:spcAft>
              </a:pPr>
              <a:r>
                <a:rPr lang="en-GB" sz="1200" dirty="0" smtClean="0"/>
                <a:t>					IT service 	      –    </a:t>
              </a:r>
              <a:r>
                <a:rPr lang="en-GB" sz="1200" dirty="0" err="1" smtClean="0"/>
                <a:t>AddEmployeeId</a:t>
              </a:r>
              <a:r>
                <a:rPr lang="en-GB" sz="1200" dirty="0" smtClean="0"/>
                <a:t> operation</a:t>
              </a:r>
            </a:p>
            <a:p>
              <a:pPr>
                <a:spcAft>
                  <a:spcPts val="600"/>
                </a:spcAft>
              </a:pPr>
              <a:endParaRPr lang="en-GB" sz="1200" b="1" u="sng" dirty="0" smtClean="0"/>
            </a:p>
            <a:p>
              <a:pPr>
                <a:spcAft>
                  <a:spcPts val="600"/>
                </a:spcAft>
              </a:pPr>
              <a:r>
                <a:rPr lang="en-GB" sz="1300" b="1" dirty="0" smtClean="0"/>
                <a:t>Maximise benefits of legacy applications</a:t>
              </a:r>
              <a:endParaRPr lang="en-GB" sz="1300" dirty="0" smtClean="0"/>
            </a:p>
            <a:p>
              <a:pPr marL="228600" lvl="0" indent="-228600">
                <a:spcAft>
                  <a:spcPts val="600"/>
                </a:spcAft>
                <a:buFont typeface="Arial" pitchFamily="34" charset="0"/>
                <a:buChar char="•"/>
              </a:pPr>
              <a:r>
                <a:rPr lang="en-GB" sz="1200" dirty="0" smtClean="0"/>
                <a:t>Old architectural approaches that once expanded business can now limit growth and become outdated. However existing systems cannot simply be replaced as this would be too costly, therefore SOA can be used to reduce the cost of integrating legacy systems with the rest of the architecture which will extend the useful life of legacy systems.</a:t>
              </a:r>
            </a:p>
            <a:p>
              <a:pPr marL="228600" lvl="0" indent="-228600">
                <a:spcAft>
                  <a:spcPts val="600"/>
                </a:spcAft>
                <a:buFont typeface="Arial" pitchFamily="34" charset="0"/>
                <a:buChar char="•"/>
              </a:pPr>
              <a:r>
                <a:rPr lang="en-GB" sz="1200" dirty="0" smtClean="0"/>
                <a:t>SOA gives existing systems the </a:t>
              </a:r>
              <a:r>
                <a:rPr lang="en-GB" sz="1200" b="1" dirty="0" smtClean="0"/>
                <a:t>flexibility</a:t>
              </a:r>
              <a:r>
                <a:rPr lang="en-GB" sz="1200" dirty="0" smtClean="0"/>
                <a:t> and </a:t>
              </a:r>
              <a:r>
                <a:rPr lang="en-GB" sz="1200" b="1" dirty="0" smtClean="0"/>
                <a:t>agility</a:t>
              </a:r>
              <a:r>
                <a:rPr lang="en-GB" sz="1200" dirty="0" smtClean="0"/>
                <a:t> to respond to a business environment which is continuously changing - For example a legacy application might have been isolated, and would perhaps have to be closely-coupled to another application to make its information available, but now it can be integrated fairly cheaply and in a standard way. </a:t>
              </a:r>
            </a:p>
            <a:p>
              <a:pPr marL="228600" lvl="0" indent="-228600">
                <a:spcAft>
                  <a:spcPts val="600"/>
                </a:spcAft>
                <a:buFont typeface="Arial" pitchFamily="34" charset="0"/>
                <a:buChar char="•"/>
              </a:pPr>
              <a:r>
                <a:rPr lang="en-GB" sz="1200" b="1" dirty="0" smtClean="0"/>
                <a:t>Expose</a:t>
              </a:r>
              <a:r>
                <a:rPr lang="en-GB" sz="1200" dirty="0" smtClean="0"/>
                <a:t> </a:t>
              </a:r>
              <a:r>
                <a:rPr lang="en-GB" sz="1200" b="1" dirty="0" smtClean="0"/>
                <a:t>functionality</a:t>
              </a:r>
              <a:r>
                <a:rPr lang="en-GB" sz="1200" dirty="0" smtClean="0"/>
                <a:t> via open standards using adapters – </a:t>
              </a:r>
              <a:r>
                <a:rPr lang="en-GB" sz="1200" dirty="0" err="1" smtClean="0"/>
                <a:t>adapters</a:t>
              </a:r>
              <a:r>
                <a:rPr lang="en-GB" sz="1200" dirty="0" smtClean="0"/>
                <a:t> may have to be provided by third parties (e.g. Shadow) if the original vendor does not support it. This is possible for most technology platforms, for example, LBG uses CICS to bolt on a new web service onto some monolithic application so that we can now use this legacy system in our architecture.</a:t>
              </a:r>
            </a:p>
            <a:p>
              <a:pPr marL="228600" lvl="0" indent="-228600">
                <a:spcAft>
                  <a:spcPts val="600"/>
                </a:spcAft>
                <a:buFont typeface="Arial" pitchFamily="34" charset="0"/>
                <a:buChar char="•"/>
              </a:pPr>
              <a:r>
                <a:rPr lang="en-GB" sz="1200" dirty="0" smtClean="0"/>
                <a:t>Services are </a:t>
              </a:r>
              <a:r>
                <a:rPr lang="en-GB" sz="1200" b="1" dirty="0" smtClean="0"/>
                <a:t>granular</a:t>
              </a:r>
              <a:r>
                <a:rPr lang="en-GB" sz="1200" dirty="0" smtClean="0"/>
                <a:t> (broken down into smaller units of functionality) – they no longer monolithic applications</a:t>
              </a:r>
            </a:p>
            <a:p>
              <a:pPr marL="228600" lvl="0" indent="-228600">
                <a:spcAft>
                  <a:spcPts val="600"/>
                </a:spcAft>
                <a:buFont typeface="Arial" pitchFamily="34" charset="0"/>
                <a:buChar char="•"/>
              </a:pPr>
              <a:r>
                <a:rPr lang="en-GB" sz="1200" dirty="0" smtClean="0"/>
                <a:t>It allows legacy applications to continue to do what they do best.</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rot="10800000" flipV="1">
            <a:off x="272480" y="1493785"/>
            <a:ext cx="9271032" cy="1530169"/>
          </a:xfrm>
          <a:prstGeom prst="roundRect">
            <a:avLst>
              <a:gd name="adj" fmla="val 10731"/>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marL="228600" indent="-228600">
              <a:spcAft>
                <a:spcPts val="600"/>
              </a:spcAft>
            </a:pPr>
            <a:endParaRPr lang="en-GB" sz="1300" dirty="0" smtClean="0"/>
          </a:p>
        </p:txBody>
      </p:sp>
      <p:sp>
        <p:nvSpPr>
          <p:cNvPr id="5" name="Rounded Rectangle 4"/>
          <p:cNvSpPr/>
          <p:nvPr/>
        </p:nvSpPr>
        <p:spPr bwMode="auto">
          <a:xfrm rot="10800000" flipV="1">
            <a:off x="272480" y="3429000"/>
            <a:ext cx="9271032" cy="3060340"/>
          </a:xfrm>
          <a:prstGeom prst="roundRect">
            <a:avLst>
              <a:gd name="adj" fmla="val 7619"/>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marL="228600" indent="-228600">
              <a:spcAft>
                <a:spcPts val="600"/>
              </a:spcAft>
            </a:pPr>
            <a:endParaRPr lang="en-GB" sz="1300" dirty="0" smtClean="0"/>
          </a:p>
        </p:txBody>
      </p:sp>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13</a:t>
            </a:fld>
            <a:endParaRPr lang="en-GB" dirty="0" smtClean="0"/>
          </a:p>
        </p:txBody>
      </p:sp>
      <p:sp>
        <p:nvSpPr>
          <p:cNvPr id="108" name="Rectangle 2"/>
          <p:cNvSpPr txBox="1">
            <a:spLocks noChangeArrowheads="1"/>
          </p:cNvSpPr>
          <p:nvPr/>
        </p:nvSpPr>
        <p:spPr bwMode="auto">
          <a:xfrm>
            <a:off x="407988" y="386110"/>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0" lang="en-GB" sz="3200" b="0" i="0" u="none" strike="noStrike" kern="0" cap="none" spc="0" normalizeH="0" baseline="0" noProof="0" dirty="0" smtClean="0">
                <a:ln>
                  <a:noFill/>
                </a:ln>
                <a:solidFill>
                  <a:srgbClr val="00864F"/>
                </a:solidFill>
                <a:effectLst/>
                <a:uLnTx/>
                <a:uFillTx/>
                <a:latin typeface="Arial" charset="0"/>
                <a:ea typeface="ＭＳ Ｐゴシック" pitchFamily="-65" charset="-128"/>
                <a:cs typeface="+mj-cs"/>
              </a:rPr>
              <a:t>Benefits of </a:t>
            </a:r>
            <a:r>
              <a:rPr kumimoji="0" lang="en-GB" sz="3200" b="0" i="0" u="none" strike="noStrike" kern="0" cap="none" spc="0" normalizeH="0" noProof="0" dirty="0" smtClean="0">
                <a:ln>
                  <a:noFill/>
                </a:ln>
                <a:solidFill>
                  <a:srgbClr val="00864F"/>
                </a:solidFill>
                <a:effectLst/>
                <a:uLnTx/>
                <a:uFillTx/>
                <a:latin typeface="Arial" charset="0"/>
                <a:ea typeface="ＭＳ Ｐゴシック" pitchFamily="-65" charset="-128"/>
                <a:cs typeface="+mj-cs"/>
              </a:rPr>
              <a:t>SOA</a:t>
            </a:r>
            <a:endParaRPr kumimoji="0" lang="en-GB" sz="3200" b="0" i="0" u="none" strike="noStrike" kern="0" cap="none" spc="0" normalizeH="0" baseline="0" noProof="0" dirty="0" smtClean="0">
              <a:ln>
                <a:noFill/>
              </a:ln>
              <a:solidFill>
                <a:srgbClr val="00864F"/>
              </a:solidFill>
              <a:effectLst/>
              <a:uLnTx/>
              <a:uFillTx/>
              <a:latin typeface="Arial" charset="0"/>
              <a:ea typeface="ＭＳ Ｐゴシック" pitchFamily="-65" charset="-128"/>
              <a:cs typeface="+mj-cs"/>
            </a:endParaRPr>
          </a:p>
        </p:txBody>
      </p:sp>
      <p:sp>
        <p:nvSpPr>
          <p:cNvPr id="8" name="Rectangle 7"/>
          <p:cNvSpPr/>
          <p:nvPr/>
        </p:nvSpPr>
        <p:spPr>
          <a:xfrm>
            <a:off x="362490" y="1178750"/>
            <a:ext cx="9181020" cy="5262979"/>
          </a:xfrm>
          <a:prstGeom prst="rect">
            <a:avLst/>
          </a:prstGeom>
        </p:spPr>
        <p:txBody>
          <a:bodyPr wrap="square">
            <a:spAutoFit/>
          </a:bodyPr>
          <a:lstStyle/>
          <a:p>
            <a:pPr>
              <a:spcAft>
                <a:spcPts val="600"/>
              </a:spcAft>
            </a:pPr>
            <a:r>
              <a:rPr lang="en-GB" sz="1300" b="1" dirty="0" smtClean="0"/>
              <a:t>Simplify Development</a:t>
            </a:r>
            <a:endParaRPr lang="en-GB" sz="1300" dirty="0" smtClean="0"/>
          </a:p>
          <a:p>
            <a:pPr marL="228600" lvl="0" indent="-228600">
              <a:spcAft>
                <a:spcPts val="600"/>
              </a:spcAft>
              <a:buFont typeface="Arial" pitchFamily="34" charset="0"/>
              <a:buChar char="•"/>
            </a:pPr>
            <a:r>
              <a:rPr lang="en-GB" sz="1200" b="1" dirty="0" smtClean="0"/>
              <a:t>Reduced complexity</a:t>
            </a:r>
            <a:r>
              <a:rPr lang="en-GB" sz="1200" dirty="0" smtClean="0"/>
              <a:t> of integration - It helps organisations transform their business processes for high performance by simplifying the underlying information systems.  It becomes easier to map how we will pull together the information needed, which allows us to take a business requirement and create a service which will satisfy it. </a:t>
            </a:r>
          </a:p>
          <a:p>
            <a:pPr marL="228600" lvl="0" indent="-228600">
              <a:spcAft>
                <a:spcPts val="600"/>
              </a:spcAft>
              <a:buFont typeface="Arial" pitchFamily="34" charset="0"/>
              <a:buChar char="•"/>
            </a:pPr>
            <a:r>
              <a:rPr lang="en-GB" sz="1200" b="1" dirty="0" smtClean="0"/>
              <a:t>Loose coupling </a:t>
            </a:r>
            <a:r>
              <a:rPr lang="en-GB" sz="1200" dirty="0" smtClean="0"/>
              <a:t>enables myriad different systems to supply information in a consistent way therefore an organisation can concentrate on which applications to integrate, rather than how to do it – instead of connecting the consumer directly to the provider, we add a service in the middle and are only concerned with the inputs and outputs, not how it will be done.</a:t>
            </a:r>
          </a:p>
          <a:p>
            <a:pPr marL="228600" lvl="0" indent="-228600">
              <a:spcAft>
                <a:spcPts val="600"/>
              </a:spcAft>
              <a:buFont typeface="Arial" pitchFamily="34" charset="0"/>
              <a:buChar char="•"/>
            </a:pPr>
            <a:r>
              <a:rPr lang="en-GB" sz="1200" dirty="0" smtClean="0"/>
              <a:t>Simplification leads to </a:t>
            </a:r>
            <a:r>
              <a:rPr lang="en-GB" sz="1200" b="1" dirty="0" smtClean="0"/>
              <a:t>reduced costs </a:t>
            </a:r>
          </a:p>
          <a:p>
            <a:pPr marL="228600" lvl="0" indent="-228600">
              <a:spcAft>
                <a:spcPts val="0"/>
              </a:spcAft>
            </a:pPr>
            <a:endParaRPr lang="en-GB" sz="1200" b="1" u="sng" dirty="0" smtClean="0"/>
          </a:p>
          <a:p>
            <a:pPr marL="228600" lvl="0" indent="-228600">
              <a:spcAft>
                <a:spcPts val="600"/>
              </a:spcAft>
            </a:pPr>
            <a:r>
              <a:rPr lang="en-GB" sz="1300" b="1" dirty="0" smtClean="0"/>
              <a:t>Architectural Benefits</a:t>
            </a:r>
            <a:endParaRPr lang="en-GB" sz="1300" dirty="0" smtClean="0"/>
          </a:p>
          <a:p>
            <a:pPr marL="228600" lvl="0" indent="-228600">
              <a:spcAft>
                <a:spcPts val="600"/>
              </a:spcAft>
              <a:buFont typeface="Arial" pitchFamily="34" charset="0"/>
              <a:buChar char="•"/>
            </a:pPr>
            <a:r>
              <a:rPr lang="en-GB" sz="1200" dirty="0" smtClean="0"/>
              <a:t>Use of </a:t>
            </a:r>
            <a:r>
              <a:rPr lang="en-GB" sz="1200" b="1" dirty="0" smtClean="0"/>
              <a:t>industry</a:t>
            </a:r>
            <a:r>
              <a:rPr lang="en-GB" sz="1200" dirty="0" smtClean="0"/>
              <a:t> </a:t>
            </a:r>
            <a:r>
              <a:rPr lang="en-GB" sz="1200" b="1" dirty="0" smtClean="0"/>
              <a:t>open standards</a:t>
            </a:r>
            <a:r>
              <a:rPr lang="en-GB" sz="1200" dirty="0" smtClean="0"/>
              <a:t> (XML, SOAP, WS-*) and </a:t>
            </a:r>
            <a:r>
              <a:rPr lang="en-GB" sz="1200" b="1" dirty="0" smtClean="0"/>
              <a:t>standardised data model</a:t>
            </a:r>
            <a:r>
              <a:rPr lang="en-GB" sz="1200" dirty="0" smtClean="0"/>
              <a:t> </a:t>
            </a:r>
            <a:r>
              <a:rPr lang="en-GB" sz="1200" b="1" dirty="0" smtClean="0"/>
              <a:t>within ADM Insurance </a:t>
            </a:r>
            <a:r>
              <a:rPr lang="en-GB" sz="1200" dirty="0" smtClean="0"/>
              <a:t>(CIM)</a:t>
            </a:r>
          </a:p>
          <a:p>
            <a:pPr marL="228600" lvl="0" indent="-228600">
              <a:spcAft>
                <a:spcPts val="600"/>
              </a:spcAft>
              <a:buFont typeface="Arial" pitchFamily="34" charset="0"/>
              <a:buChar char="•"/>
            </a:pPr>
            <a:r>
              <a:rPr lang="en-GB" sz="1200" dirty="0" smtClean="0"/>
              <a:t>Services that follow standards are inherently </a:t>
            </a:r>
            <a:r>
              <a:rPr lang="en-GB" sz="1200" b="1" dirty="0" smtClean="0"/>
              <a:t>interoperable</a:t>
            </a:r>
            <a:r>
              <a:rPr lang="en-GB" sz="1200" dirty="0" smtClean="0"/>
              <a:t> which makes it easier for applications to exchange information and leads to increased </a:t>
            </a:r>
            <a:r>
              <a:rPr lang="en-GB" sz="1200" b="1" dirty="0" smtClean="0"/>
              <a:t>agility</a:t>
            </a:r>
            <a:endParaRPr lang="en-GB" sz="1200" dirty="0" smtClean="0"/>
          </a:p>
          <a:p>
            <a:pPr marL="228600" lvl="0" indent="-228600">
              <a:spcAft>
                <a:spcPts val="600"/>
              </a:spcAft>
              <a:buFont typeface="Arial" pitchFamily="34" charset="0"/>
              <a:buChar char="•"/>
            </a:pPr>
            <a:r>
              <a:rPr lang="en-GB" sz="1200" b="1" dirty="0" smtClean="0"/>
              <a:t>Discoverability</a:t>
            </a:r>
            <a:r>
              <a:rPr lang="en-GB" sz="1200" dirty="0" smtClean="0"/>
              <a:t> – service registry</a:t>
            </a:r>
          </a:p>
          <a:p>
            <a:pPr marL="228600" lvl="0" indent="-228600">
              <a:spcAft>
                <a:spcPts val="600"/>
              </a:spcAft>
              <a:buFont typeface="Arial" pitchFamily="34" charset="0"/>
              <a:buChar char="•"/>
            </a:pPr>
            <a:r>
              <a:rPr lang="en-GB" sz="1200" dirty="0" smtClean="0"/>
              <a:t>Improved </a:t>
            </a:r>
            <a:r>
              <a:rPr lang="en-GB" sz="1200" b="1" dirty="0" smtClean="0"/>
              <a:t>Quality</a:t>
            </a:r>
            <a:r>
              <a:rPr lang="en-GB" sz="1200" dirty="0" smtClean="0"/>
              <a:t> of Service – monitoring, security, integrity</a:t>
            </a:r>
          </a:p>
          <a:p>
            <a:pPr marL="228600" lvl="0" indent="-228600">
              <a:spcAft>
                <a:spcPts val="600"/>
              </a:spcAft>
              <a:buFont typeface="Arial" pitchFamily="34" charset="0"/>
              <a:buChar char="•"/>
            </a:pPr>
            <a:r>
              <a:rPr lang="en-GB" sz="1200" dirty="0" smtClean="0"/>
              <a:t>Increased </a:t>
            </a:r>
            <a:r>
              <a:rPr lang="en-GB" sz="1200" b="1" dirty="0" smtClean="0"/>
              <a:t>vendor diversification</a:t>
            </a:r>
            <a:r>
              <a:rPr lang="en-GB" sz="1200" dirty="0" smtClean="0"/>
              <a:t> options – although individual services may require vendor-specific technology, the architecture will usually not, therefore vendors can be substituted, with the same services in place.</a:t>
            </a:r>
          </a:p>
          <a:p>
            <a:pPr marL="228600" lvl="0" indent="-228600">
              <a:spcAft>
                <a:spcPts val="600"/>
              </a:spcAft>
              <a:buFont typeface="Arial" pitchFamily="34" charset="0"/>
              <a:buChar char="•"/>
            </a:pPr>
            <a:r>
              <a:rPr lang="en-GB" sz="1200" dirty="0" smtClean="0"/>
              <a:t>All these factors mean that people (architects, designers, developers, testers) will have a common expectation and understanding of how things should work </a:t>
            </a:r>
          </a:p>
          <a:p>
            <a:pPr marL="228600" indent="-228600">
              <a:spcAft>
                <a:spcPts val="600"/>
              </a:spcAft>
              <a:buFont typeface="Arial" pitchFamily="34" charset="0"/>
              <a:buChar char="•"/>
            </a:pPr>
            <a:r>
              <a:rPr lang="en-GB" sz="1200" dirty="0" smtClean="0"/>
              <a:t>Improved </a:t>
            </a:r>
            <a:r>
              <a:rPr lang="en-GB" sz="1200" b="1" dirty="0" smtClean="0"/>
              <a:t>Governance</a:t>
            </a:r>
            <a:r>
              <a:rPr lang="en-GB" sz="1200" dirty="0" smtClean="0"/>
              <a:t> – management, policies and processes ensure desired outcomes are achieved and risks are properly controlled e.g. service contract, SLA and progressive reviews throughout the project lifecycle, independent of which phase it is in.</a:t>
            </a:r>
          </a:p>
          <a:p>
            <a:pPr marL="228600" lvl="0" indent="-228600">
              <a:spcAft>
                <a:spcPts val="600"/>
              </a:spcAft>
              <a:buFont typeface="Arial" pitchFamily="34" charset="0"/>
              <a:buChar char="•"/>
            </a:pPr>
            <a:r>
              <a:rPr lang="en-GB" sz="1200" dirty="0" smtClean="0"/>
              <a:t>Increased </a:t>
            </a:r>
            <a:r>
              <a:rPr lang="en-GB" sz="1200" b="1" dirty="0" smtClean="0"/>
              <a:t>Federation</a:t>
            </a:r>
            <a:r>
              <a:rPr lang="en-GB" sz="1200" dirty="0" smtClean="0"/>
              <a:t> – resources are united while maintaining their individual autonomy and self governance - each application is free to do what it does best with the service in place to link them together in a meaningful architecture.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bwMode="auto">
          <a:xfrm rot="10800000" flipV="1">
            <a:off x="272480" y="1493785"/>
            <a:ext cx="9271032" cy="3375374"/>
          </a:xfrm>
          <a:prstGeom prst="roundRect">
            <a:avLst>
              <a:gd name="adj" fmla="val 6457"/>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marL="228600" indent="-228600">
              <a:spcAft>
                <a:spcPts val="600"/>
              </a:spcAft>
            </a:pPr>
            <a:endParaRPr lang="en-GB" sz="1300" dirty="0" smtClean="0"/>
          </a:p>
        </p:txBody>
      </p:sp>
      <p:sp>
        <p:nvSpPr>
          <p:cNvPr id="7" name="Rectangle 6"/>
          <p:cNvSpPr/>
          <p:nvPr/>
        </p:nvSpPr>
        <p:spPr>
          <a:xfrm>
            <a:off x="362490" y="1223755"/>
            <a:ext cx="9181022" cy="3677930"/>
          </a:xfrm>
          <a:prstGeom prst="rect">
            <a:avLst/>
          </a:prstGeom>
        </p:spPr>
        <p:txBody>
          <a:bodyPr wrap="square">
            <a:spAutoFit/>
          </a:bodyPr>
          <a:lstStyle/>
          <a:p>
            <a:pPr>
              <a:spcAft>
                <a:spcPts val="600"/>
              </a:spcAft>
            </a:pPr>
            <a:r>
              <a:rPr lang="en-GB" sz="1300" b="1" dirty="0" smtClean="0"/>
              <a:t>Software Reuse</a:t>
            </a:r>
            <a:endParaRPr lang="en-GB" sz="1300" dirty="0" smtClean="0"/>
          </a:p>
          <a:p>
            <a:pPr marL="228600" lvl="0" indent="-228600">
              <a:spcAft>
                <a:spcPts val="600"/>
              </a:spcAft>
              <a:buFont typeface="Arial" pitchFamily="34" charset="0"/>
              <a:buChar char="•"/>
            </a:pPr>
            <a:r>
              <a:rPr lang="en-GB" sz="1200" dirty="0" smtClean="0"/>
              <a:t>A service inventory establishes a pool of services, many of which will be deliberately designed to be reused within multiple service compositions.</a:t>
            </a:r>
            <a:r>
              <a:rPr lang="en-GB" sz="1200" b="1" dirty="0" smtClean="0"/>
              <a:t> </a:t>
            </a:r>
          </a:p>
          <a:p>
            <a:pPr marL="228600" lvl="0" indent="-228600">
              <a:spcAft>
                <a:spcPts val="600"/>
              </a:spcAft>
              <a:buFont typeface="Arial" pitchFamily="34" charset="0"/>
              <a:buChar char="•"/>
            </a:pPr>
            <a:r>
              <a:rPr lang="en-GB" sz="1200" b="1" dirty="0" smtClean="0"/>
              <a:t>Modularity </a:t>
            </a:r>
            <a:r>
              <a:rPr lang="en-GB" sz="1200" dirty="0" smtClean="0"/>
              <a:t>– provides reusability which drives consistency, lower cost, and flexibility</a:t>
            </a:r>
          </a:p>
          <a:p>
            <a:pPr marL="228600" lvl="0" indent="-228600">
              <a:spcAft>
                <a:spcPts val="600"/>
              </a:spcAft>
              <a:buFont typeface="Arial" pitchFamily="34" charset="0"/>
              <a:buChar char="•"/>
            </a:pPr>
            <a:r>
              <a:rPr lang="en-GB" sz="1200" b="1" dirty="0" smtClean="0"/>
              <a:t>Reliability</a:t>
            </a:r>
            <a:r>
              <a:rPr lang="en-GB" sz="1200" dirty="0" smtClean="0"/>
              <a:t> – A  key non-functional aspect of shared services is that a single service may support many consumers.</a:t>
            </a:r>
          </a:p>
          <a:p>
            <a:pPr marL="228600" indent="-228600">
              <a:spcAft>
                <a:spcPts val="600"/>
              </a:spcAft>
              <a:buFont typeface="Arial" pitchFamily="34" charset="0"/>
              <a:buChar char="•"/>
            </a:pPr>
            <a:r>
              <a:rPr lang="en-GB" sz="1200" b="1" dirty="0" smtClean="0"/>
              <a:t>Scalability</a:t>
            </a:r>
            <a:r>
              <a:rPr lang="en-GB" sz="1200" dirty="0" smtClean="0"/>
              <a:t> – implementation must be scalable to allow additional consumers to use the Service over time</a:t>
            </a:r>
          </a:p>
          <a:p>
            <a:pPr marL="228600" lvl="0" indent="-228600">
              <a:spcAft>
                <a:spcPts val="600"/>
              </a:spcAft>
              <a:buFont typeface="Arial" pitchFamily="34" charset="0"/>
              <a:buChar char="•"/>
            </a:pPr>
            <a:r>
              <a:rPr lang="en-GB" sz="1200" b="1" dirty="0" smtClean="0"/>
              <a:t>Reduced</a:t>
            </a:r>
            <a:r>
              <a:rPr lang="en-GB" sz="1200" dirty="0" smtClean="0"/>
              <a:t> </a:t>
            </a:r>
            <a:r>
              <a:rPr lang="en-GB" sz="1200" b="1" dirty="0" smtClean="0"/>
              <a:t>cost</a:t>
            </a:r>
            <a:r>
              <a:rPr lang="en-GB" sz="1200" dirty="0" smtClean="0"/>
              <a:t> in terms of maintenance as well as development – Maintenance costs are reduced if something is reused, as there is only one thing to maintain rather than two</a:t>
            </a:r>
          </a:p>
          <a:p>
            <a:pPr marL="228600" indent="-228600">
              <a:spcAft>
                <a:spcPts val="600"/>
              </a:spcAft>
              <a:buFont typeface="Arial" pitchFamily="34" charset="0"/>
              <a:buChar char="•"/>
            </a:pPr>
            <a:r>
              <a:rPr lang="en-GB" sz="1200" b="1" dirty="0" err="1" smtClean="0"/>
              <a:t>Composability</a:t>
            </a:r>
            <a:r>
              <a:rPr lang="en-GB" sz="1200" dirty="0" smtClean="0"/>
              <a:t> – services are not just reused in the way they were initially intended, but can be composed into other services i.e. a part of a service can be used when creating a new service without having to start design from scratch.</a:t>
            </a:r>
          </a:p>
          <a:p>
            <a:pPr marL="228600" indent="-228600">
              <a:spcAft>
                <a:spcPts val="600"/>
              </a:spcAft>
            </a:pPr>
            <a:r>
              <a:rPr lang="en-GB" sz="1200" i="1" dirty="0" smtClean="0">
                <a:solidFill>
                  <a:srgbClr val="00864F"/>
                </a:solidFill>
              </a:rPr>
              <a:t>	However…</a:t>
            </a:r>
          </a:p>
          <a:p>
            <a:pPr marL="228600" indent="-228600">
              <a:spcAft>
                <a:spcPts val="600"/>
              </a:spcAft>
              <a:buFont typeface="Arial" pitchFamily="34" charset="0"/>
              <a:buChar char="•"/>
            </a:pPr>
            <a:r>
              <a:rPr lang="en-GB" sz="1200" dirty="0" smtClean="0"/>
              <a:t>Building reusable services can be </a:t>
            </a:r>
            <a:r>
              <a:rPr lang="en-GB" sz="1200" b="1" dirty="0" smtClean="0"/>
              <a:t>more costly in the short term</a:t>
            </a:r>
            <a:r>
              <a:rPr lang="en-GB" sz="1200" dirty="0" smtClean="0"/>
              <a:t>, with the benefits being realised in the longer term as services get reused in other solutions – Projects which are responsible for defining and implementing the initial version of a Service may be impacted by </a:t>
            </a:r>
            <a:r>
              <a:rPr lang="en-GB" sz="1200" b="1" dirty="0" smtClean="0"/>
              <a:t>additional cost and time </a:t>
            </a:r>
            <a:r>
              <a:rPr lang="en-GB" sz="1200" dirty="0" smtClean="0"/>
              <a:t>when compared against a tightly coupled architectural style. However, as the Service matures it’s functional scope will match the majority of requirements and subsequent projects will benefit from both reduced cost and decreased delivery times – in the long term, the business will see a Return on Investment (</a:t>
            </a:r>
            <a:r>
              <a:rPr lang="en-GB" sz="1200" b="1" dirty="0" smtClean="0"/>
              <a:t>ROI</a:t>
            </a:r>
            <a:r>
              <a:rPr lang="en-GB" sz="1200" dirty="0" smtClean="0"/>
              <a:t>)</a:t>
            </a:r>
          </a:p>
        </p:txBody>
      </p:sp>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14</a:t>
            </a:fld>
            <a:endParaRPr lang="en-GB" dirty="0" smtClean="0"/>
          </a:p>
        </p:txBody>
      </p:sp>
      <p:sp>
        <p:nvSpPr>
          <p:cNvPr id="108" name="Rectangle 2"/>
          <p:cNvSpPr txBox="1">
            <a:spLocks noChangeArrowheads="1"/>
          </p:cNvSpPr>
          <p:nvPr/>
        </p:nvSpPr>
        <p:spPr bwMode="auto">
          <a:xfrm>
            <a:off x="407988" y="386110"/>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GB" sz="3200" kern="0" dirty="0" smtClean="0">
                <a:solidFill>
                  <a:srgbClr val="00864F"/>
                </a:solidFill>
                <a:cs typeface="+mj-cs"/>
              </a:rPr>
              <a:t>Benefits of SOA</a:t>
            </a:r>
            <a:endParaRPr kumimoji="0" lang="en-GB" sz="3200" b="0" i="0" u="none" strike="noStrike" kern="0" cap="none" spc="0" normalizeH="0" baseline="0" noProof="0" dirty="0" smtClean="0">
              <a:ln>
                <a:noFill/>
              </a:ln>
              <a:solidFill>
                <a:srgbClr val="00864F"/>
              </a:solidFill>
              <a:effectLst/>
              <a:uLnTx/>
              <a:uFillTx/>
              <a:latin typeface="Arial" charset="0"/>
              <a:ea typeface="ＭＳ Ｐゴシック" pitchFamily="-65" charset="-128"/>
              <a:cs typeface="+mj-cs"/>
            </a:endParaRPr>
          </a:p>
        </p:txBody>
      </p:sp>
      <p:grpSp>
        <p:nvGrpSpPr>
          <p:cNvPr id="17" name="Group 16"/>
          <p:cNvGrpSpPr/>
          <p:nvPr/>
        </p:nvGrpSpPr>
        <p:grpSpPr>
          <a:xfrm>
            <a:off x="722530" y="5004175"/>
            <a:ext cx="8280920" cy="1440160"/>
            <a:chOff x="812540" y="4779150"/>
            <a:chExt cx="8280920" cy="1440160"/>
          </a:xfrm>
        </p:grpSpPr>
        <p:sp>
          <p:nvSpPr>
            <p:cNvPr id="12" name="Rounded Rectangle 11"/>
            <p:cNvSpPr/>
            <p:nvPr/>
          </p:nvSpPr>
          <p:spPr bwMode="auto">
            <a:xfrm rot="10800000" flipV="1">
              <a:off x="5943109" y="5049180"/>
              <a:ext cx="3150351" cy="1170130"/>
            </a:xfrm>
            <a:prstGeom prst="roundRect">
              <a:avLst/>
            </a:prstGeom>
            <a:solidFill>
              <a:srgbClr val="019D4B"/>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marL="228600" indent="-228600">
                <a:spcAft>
                  <a:spcPts val="400"/>
                </a:spcAft>
                <a:buFont typeface="Arial" pitchFamily="34" charset="0"/>
                <a:buChar char="•"/>
              </a:pPr>
              <a:r>
                <a:rPr lang="en-GB" sz="1300" dirty="0" smtClean="0">
                  <a:solidFill>
                    <a:schemeClr val="bg1"/>
                  </a:solidFill>
                </a:rPr>
                <a:t>Agility / business response</a:t>
              </a:r>
            </a:p>
            <a:p>
              <a:pPr marL="228600" indent="-228600">
                <a:spcAft>
                  <a:spcPts val="400"/>
                </a:spcAft>
                <a:buFont typeface="Arial" pitchFamily="34" charset="0"/>
                <a:buChar char="•"/>
              </a:pPr>
              <a:r>
                <a:rPr lang="en-GB" sz="1300" dirty="0" smtClean="0">
                  <a:solidFill>
                    <a:schemeClr val="bg1"/>
                  </a:solidFill>
                </a:rPr>
                <a:t>Standardisation</a:t>
              </a:r>
            </a:p>
            <a:p>
              <a:pPr marL="228600" indent="-228600">
                <a:spcAft>
                  <a:spcPts val="400"/>
                </a:spcAft>
                <a:buFont typeface="Arial" pitchFamily="34" charset="0"/>
                <a:buChar char="•"/>
              </a:pPr>
              <a:r>
                <a:rPr lang="en-GB" sz="1300" dirty="0" smtClean="0">
                  <a:solidFill>
                    <a:schemeClr val="bg1"/>
                  </a:solidFill>
                </a:rPr>
                <a:t>Reduced cost</a:t>
              </a:r>
            </a:p>
            <a:p>
              <a:pPr marL="228600" indent="-228600">
                <a:spcAft>
                  <a:spcPts val="400"/>
                </a:spcAft>
                <a:buFont typeface="Arial" pitchFamily="34" charset="0"/>
                <a:buChar char="•"/>
              </a:pPr>
              <a:r>
                <a:rPr lang="en-GB" sz="1300" dirty="0" smtClean="0">
                  <a:solidFill>
                    <a:schemeClr val="bg1"/>
                  </a:solidFill>
                </a:rPr>
                <a:t>Regulatory compliance</a:t>
              </a:r>
            </a:p>
            <a:p>
              <a:pPr>
                <a:spcAft>
                  <a:spcPts val="600"/>
                </a:spcAft>
              </a:pPr>
              <a:r>
                <a:rPr lang="en-GB" sz="1400" dirty="0" smtClean="0"/>
                <a:t/>
              </a:r>
              <a:br>
                <a:rPr lang="en-GB" sz="1400" dirty="0" smtClean="0"/>
              </a:br>
              <a:endParaRPr lang="en-GB" sz="1400" dirty="0" smtClean="0"/>
            </a:p>
          </p:txBody>
        </p:sp>
        <p:sp>
          <p:nvSpPr>
            <p:cNvPr id="13" name="TextBox 12"/>
            <p:cNvSpPr txBox="1"/>
            <p:nvPr/>
          </p:nvSpPr>
          <p:spPr>
            <a:xfrm>
              <a:off x="1937665" y="4779150"/>
              <a:ext cx="1050544" cy="292388"/>
            </a:xfrm>
            <a:prstGeom prst="rect">
              <a:avLst/>
            </a:prstGeom>
            <a:noFill/>
          </p:spPr>
          <p:txBody>
            <a:bodyPr wrap="none" rtlCol="0">
              <a:spAutoFit/>
            </a:bodyPr>
            <a:lstStyle/>
            <a:p>
              <a:r>
                <a:rPr lang="en-GB" sz="1300" b="1" dirty="0" smtClean="0"/>
                <a:t>SOA Goals</a:t>
              </a:r>
              <a:endParaRPr lang="en-GB" sz="1300" b="1" dirty="0"/>
            </a:p>
          </p:txBody>
        </p:sp>
        <p:sp>
          <p:nvSpPr>
            <p:cNvPr id="14" name="TextBox 13"/>
            <p:cNvSpPr txBox="1"/>
            <p:nvPr/>
          </p:nvSpPr>
          <p:spPr>
            <a:xfrm>
              <a:off x="6798205" y="4779150"/>
              <a:ext cx="1439818" cy="292388"/>
            </a:xfrm>
            <a:prstGeom prst="rect">
              <a:avLst/>
            </a:prstGeom>
            <a:noFill/>
          </p:spPr>
          <p:txBody>
            <a:bodyPr wrap="none" rtlCol="0">
              <a:spAutoFit/>
            </a:bodyPr>
            <a:lstStyle/>
            <a:p>
              <a:r>
                <a:rPr lang="en-GB" sz="1300" b="1" dirty="0" smtClean="0"/>
                <a:t>Business Goals</a:t>
              </a:r>
              <a:endParaRPr lang="en-GB" sz="1300" b="1" dirty="0"/>
            </a:p>
          </p:txBody>
        </p:sp>
        <p:sp>
          <p:nvSpPr>
            <p:cNvPr id="16" name="Right Arrow 15"/>
            <p:cNvSpPr/>
            <p:nvPr/>
          </p:nvSpPr>
          <p:spPr bwMode="auto">
            <a:xfrm>
              <a:off x="4232920" y="5454225"/>
              <a:ext cx="1710191" cy="450051"/>
            </a:xfrm>
            <a:prstGeom prst="rightArrow">
              <a:avLst>
                <a:gd name="adj1" fmla="val 54649"/>
                <a:gd name="adj2" fmla="val 35578"/>
              </a:avLst>
            </a:prstGeom>
            <a:gradFill>
              <a:gsLst>
                <a:gs pos="100000">
                  <a:srgbClr val="F7F7F7"/>
                </a:gs>
                <a:gs pos="0">
                  <a:schemeClr val="accent3">
                    <a:lumMod val="50000"/>
                  </a:schemeClr>
                </a:gs>
              </a:gsLst>
              <a:lin ang="12600000" scaled="0"/>
            </a:gra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rgbClr val="00864F"/>
                </a:solidFill>
                <a:effectLst/>
                <a:latin typeface="Arial" pitchFamily="-65" charset="0"/>
                <a:ea typeface="ＭＳ Ｐゴシック" pitchFamily="-65" charset="-128"/>
                <a:cs typeface="ＭＳ Ｐゴシック" pitchFamily="-65" charset="-128"/>
              </a:endParaRPr>
            </a:p>
          </p:txBody>
        </p:sp>
        <p:sp>
          <p:nvSpPr>
            <p:cNvPr id="11" name="Rounded Rectangle 10"/>
            <p:cNvSpPr/>
            <p:nvPr/>
          </p:nvSpPr>
          <p:spPr bwMode="auto">
            <a:xfrm rot="10800000" flipV="1">
              <a:off x="812540" y="5049180"/>
              <a:ext cx="3420382" cy="1170130"/>
            </a:xfrm>
            <a:prstGeom prst="roundRect">
              <a:avLst/>
            </a:prstGeom>
            <a:solidFill>
              <a:srgbClr val="019D4B"/>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marL="228600" indent="-228600">
                <a:spcAft>
                  <a:spcPts val="400"/>
                </a:spcAft>
                <a:buFont typeface="Arial" pitchFamily="34" charset="0"/>
                <a:buChar char="•"/>
              </a:pPr>
              <a:r>
                <a:rPr lang="en-GB" sz="1300" dirty="0" smtClean="0">
                  <a:solidFill>
                    <a:schemeClr val="bg1"/>
                  </a:solidFill>
                </a:rPr>
                <a:t>Reuse</a:t>
              </a:r>
            </a:p>
            <a:p>
              <a:pPr marL="228600" indent="-228600">
                <a:spcAft>
                  <a:spcPts val="400"/>
                </a:spcAft>
                <a:buFont typeface="Arial" pitchFamily="34" charset="0"/>
                <a:buChar char="•"/>
              </a:pPr>
              <a:r>
                <a:rPr lang="en-GB" sz="1300" dirty="0" smtClean="0">
                  <a:solidFill>
                    <a:schemeClr val="bg1"/>
                  </a:solidFill>
                </a:rPr>
                <a:t>Reduced complexity</a:t>
              </a:r>
            </a:p>
            <a:p>
              <a:pPr marL="228600" indent="-228600">
                <a:spcAft>
                  <a:spcPts val="400"/>
                </a:spcAft>
                <a:buFont typeface="Arial" pitchFamily="34" charset="0"/>
                <a:buChar char="•"/>
              </a:pPr>
              <a:r>
                <a:rPr lang="en-GB" sz="1300" dirty="0" smtClean="0">
                  <a:solidFill>
                    <a:schemeClr val="bg1"/>
                  </a:solidFill>
                </a:rPr>
                <a:t>Reduced risk</a:t>
              </a:r>
            </a:p>
            <a:p>
              <a:pPr marL="228600" indent="-228600">
                <a:spcAft>
                  <a:spcPts val="400"/>
                </a:spcAft>
                <a:buFont typeface="Arial" pitchFamily="34" charset="0"/>
                <a:buChar char="•"/>
              </a:pPr>
              <a:r>
                <a:rPr lang="en-GB" sz="1300" dirty="0" smtClean="0">
                  <a:solidFill>
                    <a:schemeClr val="bg1"/>
                  </a:solidFill>
                </a:rPr>
                <a:t>Ensure policies and standards are met</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15</a:t>
            </a:fld>
            <a:endParaRPr lang="en-GB" dirty="0" smtClean="0"/>
          </a:p>
        </p:txBody>
      </p:sp>
      <p:sp>
        <p:nvSpPr>
          <p:cNvPr id="5123" name="Rectangle 2"/>
          <p:cNvSpPr>
            <a:spLocks noGrp="1" noChangeArrowheads="1"/>
          </p:cNvSpPr>
          <p:nvPr>
            <p:ph type="title" idx="4294967295"/>
          </p:nvPr>
        </p:nvSpPr>
        <p:spPr>
          <a:xfrm>
            <a:off x="407495" y="278650"/>
            <a:ext cx="8007350" cy="882650"/>
          </a:xfrm>
        </p:spPr>
        <p:txBody>
          <a:bodyPr/>
          <a:lstStyle/>
          <a:p>
            <a:pPr eaLnBrk="1" hangingPunct="1"/>
            <a:r>
              <a:rPr lang="en-GB" sz="3200" dirty="0" smtClean="0">
                <a:solidFill>
                  <a:srgbClr val="00864F"/>
                </a:solidFill>
                <a:ea typeface="ＭＳ Ｐゴシック" pitchFamily="-65" charset="-128"/>
              </a:rPr>
              <a:t>Key Infrastructure Capabilities for SOA</a:t>
            </a:r>
          </a:p>
        </p:txBody>
      </p:sp>
      <p:sp>
        <p:nvSpPr>
          <p:cNvPr id="17" name="TextBox 5"/>
          <p:cNvSpPr txBox="1">
            <a:spLocks noChangeArrowheads="1"/>
          </p:cNvSpPr>
          <p:nvPr/>
        </p:nvSpPr>
        <p:spPr bwMode="auto">
          <a:xfrm>
            <a:off x="407495" y="1268760"/>
            <a:ext cx="9046005" cy="954107"/>
          </a:xfrm>
          <a:prstGeom prst="rect">
            <a:avLst/>
          </a:prstGeom>
          <a:noFill/>
          <a:ln w="9525">
            <a:noFill/>
            <a:miter lim="800000"/>
            <a:headEnd/>
            <a:tailEnd/>
          </a:ln>
        </p:spPr>
        <p:txBody>
          <a:bodyPr wrap="square">
            <a:spAutoFit/>
          </a:bodyPr>
          <a:lstStyle/>
          <a:p>
            <a:r>
              <a:rPr lang="en-GB" sz="1400" dirty="0"/>
              <a:t/>
            </a:r>
            <a:br>
              <a:rPr lang="en-GB" sz="1400" dirty="0"/>
            </a:br>
            <a:endParaRPr lang="en-GB" sz="1400" dirty="0" smtClean="0"/>
          </a:p>
          <a:p>
            <a:endParaRPr lang="en-GB" sz="1400" dirty="0"/>
          </a:p>
          <a:p>
            <a:endParaRPr lang="en-GB" sz="1400" dirty="0">
              <a:latin typeface="Calibri" pitchFamily="34" charset="0"/>
            </a:endParaRPr>
          </a:p>
        </p:txBody>
      </p:sp>
      <p:grpSp>
        <p:nvGrpSpPr>
          <p:cNvPr id="26" name="Group 25"/>
          <p:cNvGrpSpPr/>
          <p:nvPr/>
        </p:nvGrpSpPr>
        <p:grpSpPr>
          <a:xfrm>
            <a:off x="362490" y="1223755"/>
            <a:ext cx="8550951" cy="5355595"/>
            <a:chOff x="316762" y="1177967"/>
            <a:chExt cx="8596678" cy="5402165"/>
          </a:xfrm>
        </p:grpSpPr>
        <p:sp>
          <p:nvSpPr>
            <p:cNvPr id="13" name="TextBox 12"/>
            <p:cNvSpPr txBox="1"/>
            <p:nvPr/>
          </p:nvSpPr>
          <p:spPr>
            <a:xfrm>
              <a:off x="2342710" y="1583795"/>
              <a:ext cx="184731" cy="461665"/>
            </a:xfrm>
            <a:prstGeom prst="rect">
              <a:avLst/>
            </a:prstGeom>
            <a:noFill/>
          </p:spPr>
          <p:txBody>
            <a:bodyPr wrap="none" rtlCol="0">
              <a:spAutoFit/>
            </a:bodyPr>
            <a:lstStyle/>
            <a:p>
              <a:endParaRPr lang="en-GB" dirty="0"/>
            </a:p>
          </p:txBody>
        </p:sp>
        <p:grpSp>
          <p:nvGrpSpPr>
            <p:cNvPr id="23" name="Group 22"/>
            <p:cNvGrpSpPr/>
            <p:nvPr/>
          </p:nvGrpSpPr>
          <p:grpSpPr>
            <a:xfrm>
              <a:off x="316762" y="1177967"/>
              <a:ext cx="8596678" cy="5402165"/>
              <a:chOff x="136742" y="1222972"/>
              <a:chExt cx="8596678" cy="5402165"/>
            </a:xfrm>
          </p:grpSpPr>
          <p:grpSp>
            <p:nvGrpSpPr>
              <p:cNvPr id="20" name="Group 19"/>
              <p:cNvGrpSpPr/>
              <p:nvPr/>
            </p:nvGrpSpPr>
            <p:grpSpPr>
              <a:xfrm>
                <a:off x="722530" y="1547410"/>
                <a:ext cx="8010890" cy="5077727"/>
                <a:chOff x="677525" y="1313765"/>
                <a:chExt cx="8010890" cy="5077727"/>
              </a:xfrm>
            </p:grpSpPr>
            <p:pic>
              <p:nvPicPr>
                <p:cNvPr id="6" name="Picture 2"/>
                <p:cNvPicPr>
                  <a:picLocks noChangeAspect="1" noChangeArrowheads="1"/>
                </p:cNvPicPr>
                <p:nvPr/>
              </p:nvPicPr>
              <p:blipFill>
                <a:blip r:embed="rId3"/>
                <a:srcRect l="3138" t="27685" r="63825" b="23866"/>
                <a:stretch>
                  <a:fillRect/>
                </a:stretch>
              </p:blipFill>
              <p:spPr bwMode="auto">
                <a:xfrm>
                  <a:off x="812540" y="1313765"/>
                  <a:ext cx="7875875" cy="4619928"/>
                </a:xfrm>
                <a:prstGeom prst="rect">
                  <a:avLst/>
                </a:prstGeom>
                <a:noFill/>
                <a:ln w="9525">
                  <a:noFill/>
                  <a:miter lim="800000"/>
                  <a:headEnd/>
                  <a:tailEnd/>
                </a:ln>
              </p:spPr>
            </p:pic>
            <p:sp>
              <p:nvSpPr>
                <p:cNvPr id="10" name="Rounded Rectangular Callout 9"/>
                <p:cNvSpPr/>
                <p:nvPr/>
              </p:nvSpPr>
              <p:spPr bwMode="auto">
                <a:xfrm>
                  <a:off x="5898106" y="1761066"/>
                  <a:ext cx="1704412" cy="759215"/>
                </a:xfrm>
                <a:prstGeom prst="wedgeRoundRectCallout">
                  <a:avLst>
                    <a:gd name="adj1" fmla="val -15953"/>
                    <a:gd name="adj2" fmla="val 141416"/>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hlinkClick r:id="rId4" action="ppaction://hlinksldjump"/>
                    </a:rPr>
                    <a:t>ESB </a:t>
                  </a:r>
                  <a:r>
                    <a:rPr kumimoji="0" lang="en-GB" sz="1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that drives SOA at run time</a:t>
                  </a:r>
                  <a:endParaRPr kumimoji="0" lang="en-GB" sz="12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1" name="Rounded Rectangular Callout 10"/>
                <p:cNvSpPr/>
                <p:nvPr/>
              </p:nvSpPr>
              <p:spPr bwMode="auto">
                <a:xfrm>
                  <a:off x="5430727" y="5665151"/>
                  <a:ext cx="3076705" cy="726341"/>
                </a:xfrm>
                <a:prstGeom prst="wedgeRoundRectCallout">
                  <a:avLst>
                    <a:gd name="adj1" fmla="val 33657"/>
                    <a:gd name="adj2" fmla="val -60934"/>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1400" dirty="0" smtClean="0">
                      <a:latin typeface="Arial" pitchFamily="-65" charset="0"/>
                      <a:cs typeface="ＭＳ Ｐゴシック" pitchFamily="-65" charset="-128"/>
                    </a:rPr>
                    <a:t>Service and Systems management that ensures delivery of SLA</a:t>
                  </a:r>
                  <a:endParaRPr kumimoji="0" lang="en-GB" sz="1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2" name="Rounded Rectangle 11"/>
                <p:cNvSpPr/>
                <p:nvPr/>
              </p:nvSpPr>
              <p:spPr bwMode="auto">
                <a:xfrm>
                  <a:off x="7743310" y="3203975"/>
                  <a:ext cx="900100" cy="2385265"/>
                </a:xfrm>
                <a:prstGeom prst="roundRect">
                  <a:avLst>
                    <a:gd name="adj" fmla="val 13492"/>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5" name="Rounded Rectangle 14"/>
                <p:cNvSpPr/>
                <p:nvPr/>
              </p:nvSpPr>
              <p:spPr bwMode="auto">
                <a:xfrm>
                  <a:off x="6123130" y="3203974"/>
                  <a:ext cx="1665185" cy="1836586"/>
                </a:xfrm>
                <a:prstGeom prst="roundRect">
                  <a:avLst>
                    <a:gd name="adj" fmla="val 11519"/>
                  </a:avLst>
                </a:prstGeom>
                <a:noFill/>
                <a:ln w="28575" cap="flat" cmpd="sng" algn="ctr">
                  <a:solidFill>
                    <a:srgbClr val="019D4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8" name="L-Shape 17"/>
                <p:cNvSpPr/>
                <p:nvPr/>
              </p:nvSpPr>
              <p:spPr bwMode="auto">
                <a:xfrm>
                  <a:off x="812540" y="1808820"/>
                  <a:ext cx="2790310" cy="3285365"/>
                </a:xfrm>
                <a:prstGeom prst="corner">
                  <a:avLst>
                    <a:gd name="adj1" fmla="val 31437"/>
                    <a:gd name="adj2" fmla="val 40233"/>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9" name="Rounded Rectangular Callout 18"/>
                <p:cNvSpPr/>
                <p:nvPr/>
              </p:nvSpPr>
              <p:spPr bwMode="auto">
                <a:xfrm>
                  <a:off x="677525" y="5625625"/>
                  <a:ext cx="2762392" cy="720471"/>
                </a:xfrm>
                <a:prstGeom prst="wedgeRoundRectCallout">
                  <a:avLst>
                    <a:gd name="adj1" fmla="val -29580"/>
                    <a:gd name="adj2" fmla="val -121555"/>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1400" dirty="0" smtClean="0">
                      <a:latin typeface="Arial" pitchFamily="-65" charset="0"/>
                      <a:cs typeface="ＭＳ Ｐゴシック" pitchFamily="-65" charset="-128"/>
                    </a:rPr>
                    <a:t>Service Catalogue supporting the full Service Lifecycle</a:t>
                  </a:r>
                  <a:endParaRPr kumimoji="0" lang="en-GB" sz="14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grpSp>
          <p:sp>
            <p:nvSpPr>
              <p:cNvPr id="16" name="Rounded Rectangular Callout 15"/>
              <p:cNvSpPr/>
              <p:nvPr/>
            </p:nvSpPr>
            <p:spPr bwMode="auto">
              <a:xfrm>
                <a:off x="136742" y="1222972"/>
                <a:ext cx="3845882" cy="630851"/>
              </a:xfrm>
              <a:prstGeom prst="wedgeRoundRectCallout">
                <a:avLst>
                  <a:gd name="adj1" fmla="val 26153"/>
                  <a:gd name="adj2" fmla="val 75506"/>
                  <a:gd name="adj3" fmla="val 1666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hlinkClick r:id="rId5" action="ppaction://hlinksldjump"/>
                  </a:rPr>
                  <a:t>Service Lifecycle</a:t>
                </a:r>
                <a:endParaRPr kumimoji="0" lang="en-GB" sz="12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r>
                  <a:rPr lang="en-GB" sz="1300" dirty="0" smtClean="0">
                    <a:latin typeface="Arial" pitchFamily="-65" charset="0"/>
                    <a:cs typeface="ＭＳ Ｐゴシック" pitchFamily="-65" charset="-128"/>
                  </a:rPr>
                  <a:t>Initiation, Study, Design, Build, Test, Implement</a:t>
                </a:r>
                <a:endParaRPr kumimoji="0" lang="en-GB" sz="13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grpSp>
        <p:sp>
          <p:nvSpPr>
            <p:cNvPr id="22" name="Rounded Rectangle 21"/>
            <p:cNvSpPr/>
            <p:nvPr/>
          </p:nvSpPr>
          <p:spPr bwMode="auto">
            <a:xfrm>
              <a:off x="2117685" y="1988840"/>
              <a:ext cx="1755195" cy="3330370"/>
            </a:xfrm>
            <a:prstGeom prst="roundRect">
              <a:avLst>
                <a:gd name="adj" fmla="val 6614"/>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5" name="TextBox 24"/>
            <p:cNvSpPr txBox="1"/>
            <p:nvPr/>
          </p:nvSpPr>
          <p:spPr>
            <a:xfrm>
              <a:off x="4232920" y="1268760"/>
              <a:ext cx="1473480" cy="338554"/>
            </a:xfrm>
            <a:prstGeom prst="rect">
              <a:avLst/>
            </a:prstGeom>
            <a:noFill/>
          </p:spPr>
          <p:txBody>
            <a:bodyPr wrap="none" rtlCol="0">
              <a:spAutoFit/>
            </a:bodyPr>
            <a:lstStyle/>
            <a:p>
              <a:r>
                <a:rPr lang="en-GB" sz="1600" b="1" dirty="0" smtClean="0">
                  <a:latin typeface="+mj-lt"/>
                </a:rPr>
                <a:t>Service State</a:t>
              </a:r>
              <a:endParaRPr lang="en-GB" sz="1600" b="1" dirty="0">
                <a:latin typeface="+mj-lt"/>
              </a:endParaRPr>
            </a:p>
          </p:txBody>
        </p:sp>
      </p:grpSp>
      <p:sp>
        <p:nvSpPr>
          <p:cNvPr id="29" name="Rectangle 28"/>
          <p:cNvSpPr/>
          <p:nvPr/>
        </p:nvSpPr>
        <p:spPr bwMode="auto">
          <a:xfrm>
            <a:off x="6888215" y="2798930"/>
            <a:ext cx="1890210" cy="58506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hlinkClick r:id="rId6" action="ppaction://hlinksldjump"/>
              </a:rPr>
              <a:t>SOA</a:t>
            </a:r>
            <a:r>
              <a:rPr kumimoji="0" lang="en-GB" sz="1600" b="1" i="0" u="none" strike="noStrike" cap="none" normalizeH="0" dirty="0" smtClean="0">
                <a:ln>
                  <a:noFill/>
                </a:ln>
                <a:solidFill>
                  <a:schemeClr val="tx1"/>
                </a:solidFill>
                <a:effectLst/>
                <a:latin typeface="Arial" pitchFamily="-65" charset="0"/>
                <a:ea typeface="ＭＳ Ｐゴシック" pitchFamily="-65" charset="-128"/>
                <a:cs typeface="ＭＳ Ｐゴシック" pitchFamily="-65" charset="-128"/>
                <a:hlinkClick r:id="rId6" action="ppaction://hlinksldjump"/>
              </a:rPr>
              <a:t> Operational Infrastructure</a:t>
            </a:r>
            <a:endParaRPr kumimoji="0" lang="en-GB" sz="16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16</a:t>
            </a:fld>
            <a:endParaRPr lang="en-GB" dirty="0" smtClean="0"/>
          </a:p>
        </p:txBody>
      </p:sp>
      <p:sp>
        <p:nvSpPr>
          <p:cNvPr id="108" name="Rectangle 2"/>
          <p:cNvSpPr txBox="1">
            <a:spLocks noChangeArrowheads="1"/>
          </p:cNvSpPr>
          <p:nvPr/>
        </p:nvSpPr>
        <p:spPr bwMode="auto">
          <a:xfrm>
            <a:off x="407988" y="386110"/>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0" lang="en-GB" sz="3200" b="0" i="0" u="none" strike="noStrike" kern="0" cap="none" spc="0" normalizeH="0" baseline="0" noProof="0" dirty="0" smtClean="0">
                <a:ln>
                  <a:noFill/>
                </a:ln>
                <a:solidFill>
                  <a:srgbClr val="00864F"/>
                </a:solidFill>
                <a:effectLst/>
                <a:uLnTx/>
                <a:uFillTx/>
                <a:latin typeface="+mj-lt"/>
                <a:ea typeface="ＭＳ Ｐゴシック" pitchFamily="-65" charset="-128"/>
                <a:cs typeface="+mj-cs"/>
              </a:rPr>
              <a:t>Enterprise</a:t>
            </a:r>
            <a:r>
              <a:rPr kumimoji="0" lang="en-GB" sz="3200" b="0" i="0" u="none" strike="noStrike" kern="0" cap="none" spc="0" normalizeH="0" noProof="0" dirty="0" smtClean="0">
                <a:ln>
                  <a:noFill/>
                </a:ln>
                <a:solidFill>
                  <a:srgbClr val="00864F"/>
                </a:solidFill>
                <a:effectLst/>
                <a:uLnTx/>
                <a:uFillTx/>
                <a:latin typeface="+mj-lt"/>
                <a:ea typeface="ＭＳ Ｐゴシック" pitchFamily="-65" charset="-128"/>
                <a:cs typeface="+mj-cs"/>
              </a:rPr>
              <a:t> Service Bus</a:t>
            </a:r>
            <a:endParaRPr kumimoji="0" lang="en-GB" sz="3200" b="0" i="0" u="none" strike="noStrike" kern="0" cap="none" spc="0" normalizeH="0" baseline="0" noProof="0" dirty="0" smtClean="0">
              <a:ln>
                <a:noFill/>
              </a:ln>
              <a:solidFill>
                <a:srgbClr val="00864F"/>
              </a:solidFill>
              <a:effectLst/>
              <a:uLnTx/>
              <a:uFillTx/>
              <a:latin typeface="+mj-lt"/>
              <a:ea typeface="ＭＳ Ｐゴシック" pitchFamily="-65" charset="-128"/>
              <a:cs typeface="+mj-cs"/>
            </a:endParaRPr>
          </a:p>
        </p:txBody>
      </p:sp>
      <p:grpSp>
        <p:nvGrpSpPr>
          <p:cNvPr id="101" name="Group 100"/>
          <p:cNvGrpSpPr/>
          <p:nvPr/>
        </p:nvGrpSpPr>
        <p:grpSpPr>
          <a:xfrm>
            <a:off x="452500" y="2303875"/>
            <a:ext cx="1923625" cy="1395154"/>
            <a:chOff x="993366" y="1403775"/>
            <a:chExt cx="2270767" cy="1620180"/>
          </a:xfrm>
        </p:grpSpPr>
        <p:sp>
          <p:nvSpPr>
            <p:cNvPr id="4" name="Rectangle 3"/>
            <p:cNvSpPr/>
            <p:nvPr/>
          </p:nvSpPr>
          <p:spPr bwMode="auto">
            <a:xfrm>
              <a:off x="1127575" y="1808821"/>
              <a:ext cx="675075" cy="270030"/>
            </a:xfrm>
            <a:prstGeom prst="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6" name="Rectangle 5"/>
            <p:cNvSpPr/>
            <p:nvPr/>
          </p:nvSpPr>
          <p:spPr bwMode="auto">
            <a:xfrm>
              <a:off x="1127575" y="2123856"/>
              <a:ext cx="675075" cy="270030"/>
            </a:xfrm>
            <a:prstGeom prst="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7" name="Rectangle 6"/>
            <p:cNvSpPr/>
            <p:nvPr/>
          </p:nvSpPr>
          <p:spPr bwMode="auto">
            <a:xfrm>
              <a:off x="1127575" y="2438890"/>
              <a:ext cx="675075" cy="270030"/>
            </a:xfrm>
            <a:prstGeom prst="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8" name="Rectangle 7"/>
            <p:cNvSpPr/>
            <p:nvPr/>
          </p:nvSpPr>
          <p:spPr bwMode="auto">
            <a:xfrm>
              <a:off x="1127575" y="2753925"/>
              <a:ext cx="675075" cy="270030"/>
            </a:xfrm>
            <a:prstGeom prst="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3" name="Rectangle 12"/>
            <p:cNvSpPr/>
            <p:nvPr/>
          </p:nvSpPr>
          <p:spPr bwMode="auto">
            <a:xfrm>
              <a:off x="2432720" y="1808820"/>
              <a:ext cx="675075" cy="27003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4" name="Rectangle 13"/>
            <p:cNvSpPr/>
            <p:nvPr/>
          </p:nvSpPr>
          <p:spPr bwMode="auto">
            <a:xfrm>
              <a:off x="2432720" y="2123855"/>
              <a:ext cx="675075" cy="27003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5" name="Rectangle 14"/>
            <p:cNvSpPr/>
            <p:nvPr/>
          </p:nvSpPr>
          <p:spPr bwMode="auto">
            <a:xfrm>
              <a:off x="2432720" y="2438889"/>
              <a:ext cx="675075" cy="27003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6" name="Rectangle 15"/>
            <p:cNvSpPr/>
            <p:nvPr/>
          </p:nvSpPr>
          <p:spPr bwMode="auto">
            <a:xfrm>
              <a:off x="2432720" y="2753924"/>
              <a:ext cx="675075" cy="27003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18" name="Straight Connector 17"/>
            <p:cNvCxnSpPr>
              <a:stCxn id="4" idx="3"/>
              <a:endCxn id="13" idx="1"/>
            </p:cNvCxnSpPr>
            <p:nvPr/>
          </p:nvCxnSpPr>
          <p:spPr bwMode="auto">
            <a:xfrm flipV="1">
              <a:off x="1802650" y="1943835"/>
              <a:ext cx="63007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p:cNvCxnSpPr>
              <a:stCxn id="4" idx="3"/>
              <a:endCxn id="14" idx="1"/>
            </p:cNvCxnSpPr>
            <p:nvPr/>
          </p:nvCxnSpPr>
          <p:spPr bwMode="auto">
            <a:xfrm>
              <a:off x="1802650" y="1943836"/>
              <a:ext cx="630070" cy="31503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Straight Connector 21"/>
            <p:cNvCxnSpPr>
              <a:stCxn id="4" idx="3"/>
              <a:endCxn id="15" idx="1"/>
            </p:cNvCxnSpPr>
            <p:nvPr/>
          </p:nvCxnSpPr>
          <p:spPr bwMode="auto">
            <a:xfrm>
              <a:off x="1802650" y="1943836"/>
              <a:ext cx="630070" cy="630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8" name="Straight Connector 27"/>
            <p:cNvCxnSpPr>
              <a:stCxn id="6" idx="3"/>
              <a:endCxn id="13" idx="1"/>
            </p:cNvCxnSpPr>
            <p:nvPr/>
          </p:nvCxnSpPr>
          <p:spPr bwMode="auto">
            <a:xfrm flipV="1">
              <a:off x="1802650" y="1943835"/>
              <a:ext cx="630070" cy="3150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a:stCxn id="6" idx="3"/>
              <a:endCxn id="15" idx="1"/>
            </p:cNvCxnSpPr>
            <p:nvPr/>
          </p:nvCxnSpPr>
          <p:spPr bwMode="auto">
            <a:xfrm>
              <a:off x="1802650" y="2258871"/>
              <a:ext cx="630070" cy="3150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6" idx="3"/>
              <a:endCxn id="16" idx="1"/>
            </p:cNvCxnSpPr>
            <p:nvPr/>
          </p:nvCxnSpPr>
          <p:spPr bwMode="auto">
            <a:xfrm>
              <a:off x="1802650" y="2258871"/>
              <a:ext cx="630070" cy="6300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7" idx="3"/>
              <a:endCxn id="14" idx="1"/>
            </p:cNvCxnSpPr>
            <p:nvPr/>
          </p:nvCxnSpPr>
          <p:spPr bwMode="auto">
            <a:xfrm flipV="1">
              <a:off x="1802650" y="2258870"/>
              <a:ext cx="630070" cy="3150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a:stCxn id="7" idx="3"/>
              <a:endCxn id="16" idx="1"/>
            </p:cNvCxnSpPr>
            <p:nvPr/>
          </p:nvCxnSpPr>
          <p:spPr bwMode="auto">
            <a:xfrm>
              <a:off x="1802650" y="2573905"/>
              <a:ext cx="630070" cy="31503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a:stCxn id="8" idx="3"/>
              <a:endCxn id="14" idx="1"/>
            </p:cNvCxnSpPr>
            <p:nvPr/>
          </p:nvCxnSpPr>
          <p:spPr bwMode="auto">
            <a:xfrm flipV="1">
              <a:off x="1802650" y="2258870"/>
              <a:ext cx="630070" cy="6300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8" idx="3"/>
              <a:endCxn id="16" idx="1"/>
            </p:cNvCxnSpPr>
            <p:nvPr/>
          </p:nvCxnSpPr>
          <p:spPr bwMode="auto">
            <a:xfrm flipV="1">
              <a:off x="1802650" y="2888939"/>
              <a:ext cx="63007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6" name="TextBox 85"/>
            <p:cNvSpPr txBox="1"/>
            <p:nvPr/>
          </p:nvSpPr>
          <p:spPr>
            <a:xfrm>
              <a:off x="993366" y="1403775"/>
              <a:ext cx="973822" cy="458481"/>
            </a:xfrm>
            <a:prstGeom prst="rect">
              <a:avLst/>
            </a:prstGeom>
            <a:noFill/>
          </p:spPr>
          <p:txBody>
            <a:bodyPr wrap="none" rtlCol="0">
              <a:spAutoFit/>
            </a:bodyPr>
            <a:lstStyle/>
            <a:p>
              <a:pPr algn="ctr"/>
              <a:r>
                <a:rPr lang="en-GB" sz="900" dirty="0" smtClean="0"/>
                <a:t>(Front-end)</a:t>
              </a:r>
            </a:p>
            <a:p>
              <a:pPr algn="ctr"/>
              <a:r>
                <a:rPr lang="en-GB" sz="900" dirty="0" smtClean="0"/>
                <a:t>Consumer</a:t>
              </a:r>
              <a:endParaRPr lang="en-GB" sz="900" dirty="0"/>
            </a:p>
          </p:txBody>
        </p:sp>
        <p:sp>
          <p:nvSpPr>
            <p:cNvPr id="87" name="TextBox 86"/>
            <p:cNvSpPr txBox="1"/>
            <p:nvPr/>
          </p:nvSpPr>
          <p:spPr>
            <a:xfrm>
              <a:off x="2306707" y="1403775"/>
              <a:ext cx="957426" cy="458481"/>
            </a:xfrm>
            <a:prstGeom prst="rect">
              <a:avLst/>
            </a:prstGeom>
            <a:noFill/>
          </p:spPr>
          <p:txBody>
            <a:bodyPr wrap="none" rtlCol="0">
              <a:spAutoFit/>
            </a:bodyPr>
            <a:lstStyle/>
            <a:p>
              <a:pPr algn="ctr"/>
              <a:r>
                <a:rPr lang="en-GB" sz="900" dirty="0" smtClean="0"/>
                <a:t>(Back-end)</a:t>
              </a:r>
            </a:p>
            <a:p>
              <a:pPr algn="ctr"/>
              <a:r>
                <a:rPr lang="en-GB" sz="900" dirty="0" smtClean="0"/>
                <a:t>Provider</a:t>
              </a:r>
              <a:endParaRPr lang="en-GB" sz="900" dirty="0"/>
            </a:p>
          </p:txBody>
        </p:sp>
        <p:sp>
          <p:nvSpPr>
            <p:cNvPr id="95" name="Flowchart: Magnetic Disk 94"/>
            <p:cNvSpPr/>
            <p:nvPr/>
          </p:nvSpPr>
          <p:spPr bwMode="auto">
            <a:xfrm>
              <a:off x="2702750" y="1853825"/>
              <a:ext cx="180020" cy="180020"/>
            </a:xfrm>
            <a:prstGeom prst="flowChartMagneticDisk">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96" name="Flowchart: Magnetic Disk 95"/>
            <p:cNvSpPr/>
            <p:nvPr/>
          </p:nvSpPr>
          <p:spPr bwMode="auto">
            <a:xfrm>
              <a:off x="2702750" y="2168860"/>
              <a:ext cx="180020" cy="180020"/>
            </a:xfrm>
            <a:prstGeom prst="flowChartMagneticDisk">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97" name="Flowchart: Magnetic Disk 96"/>
            <p:cNvSpPr/>
            <p:nvPr/>
          </p:nvSpPr>
          <p:spPr bwMode="auto">
            <a:xfrm>
              <a:off x="2702750" y="2483895"/>
              <a:ext cx="180020" cy="180020"/>
            </a:xfrm>
            <a:prstGeom prst="flowChartMagneticDisk">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98" name="Flowchart: Magnetic Disk 97"/>
            <p:cNvSpPr/>
            <p:nvPr/>
          </p:nvSpPr>
          <p:spPr bwMode="auto">
            <a:xfrm>
              <a:off x="2702750" y="2798930"/>
              <a:ext cx="180020" cy="180020"/>
            </a:xfrm>
            <a:prstGeom prst="flowChartMagneticDisk">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sp>
        <p:nvSpPr>
          <p:cNvPr id="99" name="TextBox 98"/>
          <p:cNvSpPr txBox="1"/>
          <p:nvPr/>
        </p:nvSpPr>
        <p:spPr>
          <a:xfrm>
            <a:off x="497505" y="2033845"/>
            <a:ext cx="2205245" cy="261610"/>
          </a:xfrm>
          <a:prstGeom prst="rect">
            <a:avLst/>
          </a:prstGeom>
          <a:noFill/>
        </p:spPr>
        <p:txBody>
          <a:bodyPr wrap="square" rtlCol="0">
            <a:spAutoFit/>
          </a:bodyPr>
          <a:lstStyle/>
          <a:p>
            <a:r>
              <a:rPr lang="en-GB" sz="1100" u="sng" dirty="0" smtClean="0"/>
              <a:t>Direct part-to-part messaging</a:t>
            </a:r>
            <a:endParaRPr lang="en-GB" sz="1100" u="sng" dirty="0"/>
          </a:p>
        </p:txBody>
      </p:sp>
      <p:sp>
        <p:nvSpPr>
          <p:cNvPr id="51201" name="Rectangle 1"/>
          <p:cNvSpPr>
            <a:spLocks noChangeArrowheads="1"/>
          </p:cNvSpPr>
          <p:nvPr/>
        </p:nvSpPr>
        <p:spPr bwMode="auto">
          <a:xfrm>
            <a:off x="362491" y="1178750"/>
            <a:ext cx="90010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An </a:t>
            </a:r>
            <a:r>
              <a:rPr kumimoji="0" lang="en-GB" sz="1200" b="1"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ESB</a:t>
            </a:r>
            <a:r>
              <a:rPr kumimoji="0" lang="en-GB" sz="12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can be either a logical implementation pattern or a physical product which implements the pattern. </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The functionality provided by an ESB is the decoupling of the Service Requester from the Service Provider and any mediation required for the two to interoperate,</a:t>
            </a:r>
            <a:r>
              <a:rPr kumimoji="0" lang="en-GB" sz="1200" b="0" i="0" u="none" strike="noStrike" cap="none" normalizeH="0" dirty="0" smtClean="0">
                <a:ln>
                  <a:noFill/>
                </a:ln>
                <a:solidFill>
                  <a:schemeClr val="tx1"/>
                </a:solidFill>
                <a:effectLst/>
                <a:latin typeface="Arial" pitchFamily="34" charset="0"/>
                <a:ea typeface="Times New Roman" pitchFamily="18" charset="0"/>
                <a:cs typeface="Times New Roman" pitchFamily="18" charset="0"/>
              </a:rPr>
              <a:t> for example message format, transport protocol, </a:t>
            </a:r>
            <a:r>
              <a:rPr lang="en-GB" sz="1200" dirty="0" smtClean="0">
                <a:latin typeface="Arial" pitchFamily="34" charset="0"/>
                <a:ea typeface="Times New Roman" pitchFamily="18" charset="0"/>
                <a:cs typeface="Times New Roman" pitchFamily="18" charset="0"/>
              </a:rPr>
              <a:t>service granularity (through composition of finer grained Services) and security </a:t>
            </a:r>
            <a:r>
              <a:rPr lang="en-GB" sz="1200" dirty="0" smtClean="0">
                <a:solidFill>
                  <a:schemeClr val="bg1">
                    <a:lumMod val="50000"/>
                  </a:schemeClr>
                </a:solidFill>
                <a:latin typeface="Arial" pitchFamily="34" charset="0"/>
              </a:rPr>
              <a:t>- see next slide</a:t>
            </a:r>
            <a:r>
              <a:rPr lang="en-GB" sz="1200" dirty="0" smtClean="0">
                <a:latin typeface="Arial" pitchFamily="34" charset="0"/>
              </a:rPr>
              <a:t>.</a:t>
            </a:r>
          </a:p>
        </p:txBody>
      </p:sp>
      <p:pic>
        <p:nvPicPr>
          <p:cNvPr id="51202" name="Picture 2" descr="nonbroker"/>
          <p:cNvPicPr>
            <a:picLocks noChangeAspect="1" noChangeArrowheads="1"/>
          </p:cNvPicPr>
          <p:nvPr/>
        </p:nvPicPr>
        <p:blipFill>
          <a:blip r:embed="rId3"/>
          <a:srcRect/>
          <a:stretch>
            <a:fillRect/>
          </a:stretch>
        </p:blipFill>
        <p:spPr bwMode="auto">
          <a:xfrm>
            <a:off x="6123130" y="5184195"/>
            <a:ext cx="1373676" cy="1185132"/>
          </a:xfrm>
          <a:prstGeom prst="rect">
            <a:avLst/>
          </a:prstGeom>
          <a:noFill/>
          <a:ln w="9525">
            <a:noFill/>
            <a:miter lim="800000"/>
            <a:headEnd/>
            <a:tailEnd/>
          </a:ln>
        </p:spPr>
      </p:pic>
      <p:sp>
        <p:nvSpPr>
          <p:cNvPr id="111" name="Rectangle 110"/>
          <p:cNvSpPr/>
          <p:nvPr/>
        </p:nvSpPr>
        <p:spPr>
          <a:xfrm>
            <a:off x="362490" y="3924055"/>
            <a:ext cx="9091010" cy="1169551"/>
          </a:xfrm>
          <a:prstGeom prst="rect">
            <a:avLst/>
          </a:prstGeom>
        </p:spPr>
        <p:txBody>
          <a:bodyPr wrap="square">
            <a:spAutoFit/>
          </a:bodyPr>
          <a:lstStyle/>
          <a:p>
            <a:r>
              <a:rPr lang="en-US" sz="1400" i="1" dirty="0" smtClean="0">
                <a:solidFill>
                  <a:srgbClr val="00864F"/>
                </a:solidFill>
              </a:rPr>
              <a:t>Another Perspective…</a:t>
            </a:r>
          </a:p>
          <a:p>
            <a:endParaRPr lang="en-US" sz="400" dirty="0" smtClean="0"/>
          </a:p>
          <a:p>
            <a:r>
              <a:rPr lang="en-GB" sz="1200" b="1" u="sng" dirty="0" smtClean="0">
                <a:latin typeface="Arial" pitchFamily="34" charset="0"/>
                <a:ea typeface="Times New Roman" pitchFamily="18" charset="0"/>
                <a:cs typeface="Times New Roman" pitchFamily="18" charset="0"/>
              </a:rPr>
              <a:t>Hub and Spoke Architecture</a:t>
            </a:r>
          </a:p>
          <a:p>
            <a:endParaRPr lang="en-GB" sz="400" u="sng" dirty="0" smtClean="0">
              <a:latin typeface="Arial" pitchFamily="34" charset="0"/>
              <a:ea typeface="Times New Roman" pitchFamily="18" charset="0"/>
              <a:cs typeface="Times New Roman" pitchFamily="18" charset="0"/>
            </a:endParaRPr>
          </a:p>
          <a:p>
            <a:r>
              <a:rPr lang="en-GB" sz="1200" dirty="0" smtClean="0">
                <a:latin typeface="Arial" pitchFamily="34" charset="0"/>
                <a:cs typeface="Times New Roman" pitchFamily="18" charset="0"/>
              </a:rPr>
              <a:t>F</a:t>
            </a:r>
            <a:r>
              <a:rPr lang="en-US" sz="1200" dirty="0" smtClean="0"/>
              <a:t>or n systems to be connected we will end up with n/2 *(n-1) for 8 systems we will end up with 28 channels. As well as the channels, every system has to remember the connection details, message exchange format and message transport protocol details of other systems. This would result in a more complicated and less maintainable architecture, as it would increase the over head to the </a:t>
            </a:r>
          </a:p>
        </p:txBody>
      </p:sp>
      <p:grpSp>
        <p:nvGrpSpPr>
          <p:cNvPr id="102" name="Group 101"/>
          <p:cNvGrpSpPr/>
          <p:nvPr/>
        </p:nvGrpSpPr>
        <p:grpSpPr>
          <a:xfrm>
            <a:off x="2342710" y="2303875"/>
            <a:ext cx="2115235" cy="1395156"/>
            <a:chOff x="3625397" y="1493785"/>
            <a:chExt cx="2615955" cy="1620180"/>
          </a:xfrm>
        </p:grpSpPr>
        <p:sp>
          <p:nvSpPr>
            <p:cNvPr id="49" name="Rectangle 48"/>
            <p:cNvSpPr/>
            <p:nvPr/>
          </p:nvSpPr>
          <p:spPr bwMode="auto">
            <a:xfrm>
              <a:off x="3872880" y="1898831"/>
              <a:ext cx="675075" cy="270030"/>
            </a:xfrm>
            <a:prstGeom prst="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50" name="Rectangle 49"/>
            <p:cNvSpPr/>
            <p:nvPr/>
          </p:nvSpPr>
          <p:spPr bwMode="auto">
            <a:xfrm>
              <a:off x="3872880" y="2213866"/>
              <a:ext cx="675075" cy="270030"/>
            </a:xfrm>
            <a:prstGeom prst="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51" name="Rectangle 50"/>
            <p:cNvSpPr/>
            <p:nvPr/>
          </p:nvSpPr>
          <p:spPr bwMode="auto">
            <a:xfrm>
              <a:off x="3872880" y="2528900"/>
              <a:ext cx="675075" cy="270030"/>
            </a:xfrm>
            <a:prstGeom prst="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52" name="Rectangle 51"/>
            <p:cNvSpPr/>
            <p:nvPr/>
          </p:nvSpPr>
          <p:spPr bwMode="auto">
            <a:xfrm>
              <a:off x="3872880" y="2843935"/>
              <a:ext cx="675075" cy="270030"/>
            </a:xfrm>
            <a:prstGeom prst="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53" name="Rectangle 52"/>
            <p:cNvSpPr/>
            <p:nvPr/>
          </p:nvSpPr>
          <p:spPr bwMode="auto">
            <a:xfrm>
              <a:off x="5538065" y="1898831"/>
              <a:ext cx="675075" cy="27003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54" name="Rectangle 53"/>
            <p:cNvSpPr/>
            <p:nvPr/>
          </p:nvSpPr>
          <p:spPr bwMode="auto">
            <a:xfrm>
              <a:off x="5538065" y="2213866"/>
              <a:ext cx="675075" cy="27003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55" name="Rectangle 54"/>
            <p:cNvSpPr/>
            <p:nvPr/>
          </p:nvSpPr>
          <p:spPr bwMode="auto">
            <a:xfrm>
              <a:off x="5538065" y="2528900"/>
              <a:ext cx="675075" cy="27003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56" name="Rectangle 55"/>
            <p:cNvSpPr/>
            <p:nvPr/>
          </p:nvSpPr>
          <p:spPr bwMode="auto">
            <a:xfrm>
              <a:off x="5538065" y="2843935"/>
              <a:ext cx="675075" cy="270030"/>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67" name="Rectangle 66"/>
            <p:cNvSpPr/>
            <p:nvPr/>
          </p:nvSpPr>
          <p:spPr bwMode="auto">
            <a:xfrm>
              <a:off x="4907995" y="1853824"/>
              <a:ext cx="270030" cy="1260141"/>
            </a:xfrm>
            <a:prstGeom prst="rect">
              <a:avLst/>
            </a:prstGeom>
            <a:solidFill>
              <a:srgbClr val="019D4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69" name="Straight Connector 68"/>
            <p:cNvCxnSpPr>
              <a:stCxn id="49" idx="3"/>
            </p:cNvCxnSpPr>
            <p:nvPr/>
          </p:nvCxnSpPr>
          <p:spPr bwMode="auto">
            <a:xfrm flipV="1">
              <a:off x="4547955" y="2033845"/>
              <a:ext cx="36004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1" name="Straight Connector 70"/>
            <p:cNvCxnSpPr>
              <a:stCxn id="50" idx="3"/>
            </p:cNvCxnSpPr>
            <p:nvPr/>
          </p:nvCxnSpPr>
          <p:spPr bwMode="auto">
            <a:xfrm flipV="1">
              <a:off x="4547955" y="2348880"/>
              <a:ext cx="36004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3" name="Straight Connector 72"/>
            <p:cNvCxnSpPr>
              <a:stCxn id="51" idx="3"/>
            </p:cNvCxnSpPr>
            <p:nvPr/>
          </p:nvCxnSpPr>
          <p:spPr bwMode="auto">
            <a:xfrm>
              <a:off x="4547955" y="2663915"/>
              <a:ext cx="3600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5" name="Straight Connector 74"/>
            <p:cNvCxnSpPr>
              <a:stCxn id="52" idx="3"/>
            </p:cNvCxnSpPr>
            <p:nvPr/>
          </p:nvCxnSpPr>
          <p:spPr bwMode="auto">
            <a:xfrm>
              <a:off x="4547955" y="2978950"/>
              <a:ext cx="3600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7" name="Straight Connector 76"/>
            <p:cNvCxnSpPr>
              <a:stCxn id="53" idx="1"/>
            </p:cNvCxnSpPr>
            <p:nvPr/>
          </p:nvCxnSpPr>
          <p:spPr bwMode="auto">
            <a:xfrm flipH="1" flipV="1">
              <a:off x="5178025" y="2033845"/>
              <a:ext cx="36004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0" name="Straight Connector 79"/>
            <p:cNvCxnSpPr>
              <a:stCxn id="54" idx="1"/>
            </p:cNvCxnSpPr>
            <p:nvPr/>
          </p:nvCxnSpPr>
          <p:spPr bwMode="auto">
            <a:xfrm flipH="1" flipV="1">
              <a:off x="5178025" y="2348880"/>
              <a:ext cx="360040" cy="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2" name="Straight Connector 81"/>
            <p:cNvCxnSpPr>
              <a:stCxn id="55" idx="1"/>
            </p:cNvCxnSpPr>
            <p:nvPr/>
          </p:nvCxnSpPr>
          <p:spPr bwMode="auto">
            <a:xfrm flipH="1">
              <a:off x="5178025" y="2663915"/>
              <a:ext cx="3600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4" name="Straight Connector 83"/>
            <p:cNvCxnSpPr>
              <a:stCxn id="56" idx="1"/>
            </p:cNvCxnSpPr>
            <p:nvPr/>
          </p:nvCxnSpPr>
          <p:spPr bwMode="auto">
            <a:xfrm flipH="1">
              <a:off x="5178025" y="2978950"/>
              <a:ext cx="3600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8" name="TextBox 87"/>
            <p:cNvSpPr txBox="1"/>
            <p:nvPr/>
          </p:nvSpPr>
          <p:spPr>
            <a:xfrm>
              <a:off x="5492429" y="1493785"/>
              <a:ext cx="748923" cy="369332"/>
            </a:xfrm>
            <a:prstGeom prst="rect">
              <a:avLst/>
            </a:prstGeom>
            <a:noFill/>
          </p:spPr>
          <p:txBody>
            <a:bodyPr wrap="none" rtlCol="0">
              <a:spAutoFit/>
            </a:bodyPr>
            <a:lstStyle/>
            <a:p>
              <a:pPr algn="ctr"/>
              <a:r>
                <a:rPr lang="en-GB" sz="900" dirty="0" smtClean="0"/>
                <a:t>(Back-end)</a:t>
              </a:r>
            </a:p>
            <a:p>
              <a:pPr algn="ctr"/>
              <a:r>
                <a:rPr lang="en-GB" sz="900" dirty="0" smtClean="0"/>
                <a:t>Provider</a:t>
              </a:r>
              <a:endParaRPr lang="en-GB" sz="900" dirty="0"/>
            </a:p>
          </p:txBody>
        </p:sp>
        <p:sp>
          <p:nvSpPr>
            <p:cNvPr id="89" name="TextBox 88"/>
            <p:cNvSpPr txBox="1"/>
            <p:nvPr/>
          </p:nvSpPr>
          <p:spPr>
            <a:xfrm>
              <a:off x="3625397" y="1493785"/>
              <a:ext cx="1137372" cy="428901"/>
            </a:xfrm>
            <a:prstGeom prst="rect">
              <a:avLst/>
            </a:prstGeom>
            <a:noFill/>
          </p:spPr>
          <p:txBody>
            <a:bodyPr wrap="square" rtlCol="0">
              <a:spAutoFit/>
            </a:bodyPr>
            <a:lstStyle/>
            <a:p>
              <a:pPr algn="ctr"/>
              <a:r>
                <a:rPr lang="en-GB" sz="900" dirty="0" smtClean="0"/>
                <a:t>(Front-end)</a:t>
              </a:r>
            </a:p>
            <a:p>
              <a:pPr algn="ctr"/>
              <a:r>
                <a:rPr lang="en-GB" sz="900" dirty="0" smtClean="0"/>
                <a:t>Consumer</a:t>
              </a:r>
              <a:endParaRPr lang="en-GB" sz="900" dirty="0"/>
            </a:p>
          </p:txBody>
        </p:sp>
        <p:sp>
          <p:nvSpPr>
            <p:cNvPr id="90" name="TextBox 89"/>
            <p:cNvSpPr txBox="1"/>
            <p:nvPr/>
          </p:nvSpPr>
          <p:spPr>
            <a:xfrm>
              <a:off x="4682970" y="1493785"/>
              <a:ext cx="765084" cy="230832"/>
            </a:xfrm>
            <a:prstGeom prst="rect">
              <a:avLst/>
            </a:prstGeom>
            <a:noFill/>
          </p:spPr>
          <p:txBody>
            <a:bodyPr wrap="square" rtlCol="0">
              <a:spAutoFit/>
            </a:bodyPr>
            <a:lstStyle/>
            <a:p>
              <a:pPr algn="ctr"/>
              <a:r>
                <a:rPr lang="en-GB" sz="900" dirty="0" smtClean="0"/>
                <a:t>ESB</a:t>
              </a:r>
              <a:endParaRPr lang="en-GB" sz="900" dirty="0"/>
            </a:p>
          </p:txBody>
        </p:sp>
        <p:sp>
          <p:nvSpPr>
            <p:cNvPr id="91" name="Flowchart: Magnetic Disk 90"/>
            <p:cNvSpPr/>
            <p:nvPr/>
          </p:nvSpPr>
          <p:spPr bwMode="auto">
            <a:xfrm>
              <a:off x="5808095" y="1943835"/>
              <a:ext cx="180020" cy="180020"/>
            </a:xfrm>
            <a:prstGeom prst="flowChartMagneticDisk">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92" name="Flowchart: Magnetic Disk 91"/>
            <p:cNvSpPr/>
            <p:nvPr/>
          </p:nvSpPr>
          <p:spPr bwMode="auto">
            <a:xfrm>
              <a:off x="5808095" y="2258870"/>
              <a:ext cx="180020" cy="180020"/>
            </a:xfrm>
            <a:prstGeom prst="flowChartMagneticDisk">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93" name="Flowchart: Magnetic Disk 92"/>
            <p:cNvSpPr/>
            <p:nvPr/>
          </p:nvSpPr>
          <p:spPr bwMode="auto">
            <a:xfrm>
              <a:off x="5808095" y="2573905"/>
              <a:ext cx="180020" cy="180020"/>
            </a:xfrm>
            <a:prstGeom prst="flowChartMagneticDisk">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94" name="Flowchart: Magnetic Disk 93"/>
            <p:cNvSpPr/>
            <p:nvPr/>
          </p:nvSpPr>
          <p:spPr bwMode="auto">
            <a:xfrm>
              <a:off x="5808095" y="2888940"/>
              <a:ext cx="180020" cy="180020"/>
            </a:xfrm>
            <a:prstGeom prst="flowChartMagneticDisk">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sp>
        <p:nvSpPr>
          <p:cNvPr id="113" name="TextBox 112"/>
          <p:cNvSpPr txBox="1"/>
          <p:nvPr/>
        </p:nvSpPr>
        <p:spPr>
          <a:xfrm>
            <a:off x="2702750" y="2033845"/>
            <a:ext cx="1665185" cy="261610"/>
          </a:xfrm>
          <a:prstGeom prst="rect">
            <a:avLst/>
          </a:prstGeom>
          <a:noFill/>
        </p:spPr>
        <p:txBody>
          <a:bodyPr wrap="square" rtlCol="0">
            <a:spAutoFit/>
          </a:bodyPr>
          <a:lstStyle/>
          <a:p>
            <a:r>
              <a:rPr lang="en-GB" sz="1100" u="sng" dirty="0" smtClean="0"/>
              <a:t>ESB to act as a broker</a:t>
            </a:r>
            <a:endParaRPr lang="en-GB" sz="1100" u="sng" dirty="0"/>
          </a:p>
        </p:txBody>
      </p:sp>
      <p:sp>
        <p:nvSpPr>
          <p:cNvPr id="115" name="Rectangle 114"/>
          <p:cNvSpPr/>
          <p:nvPr/>
        </p:nvSpPr>
        <p:spPr>
          <a:xfrm>
            <a:off x="362490" y="5004175"/>
            <a:ext cx="5715636" cy="1446550"/>
          </a:xfrm>
          <a:prstGeom prst="rect">
            <a:avLst/>
          </a:prstGeom>
        </p:spPr>
        <p:txBody>
          <a:bodyPr wrap="square">
            <a:spAutoFit/>
          </a:bodyPr>
          <a:lstStyle/>
          <a:p>
            <a:pPr lvl="0" eaLnBrk="1" hangingPunct="1"/>
            <a:r>
              <a:rPr lang="en-US" sz="1200" dirty="0" smtClean="0"/>
              <a:t>development and application support teams when future systems are added, therefore making it less scalable.</a:t>
            </a:r>
          </a:p>
          <a:p>
            <a:pPr lvl="0" eaLnBrk="1" hangingPunct="1"/>
            <a:endParaRPr lang="en-GB" sz="400" dirty="0" smtClean="0">
              <a:latin typeface="Arial" pitchFamily="34" charset="0"/>
              <a:ea typeface="Times New Roman" pitchFamily="18" charset="0"/>
              <a:cs typeface="Times New Roman" pitchFamily="18" charset="0"/>
            </a:endParaRPr>
          </a:p>
          <a:p>
            <a:pPr lvl="0" eaLnBrk="1" hangingPunct="1"/>
            <a:r>
              <a:rPr lang="en-GB" sz="1200" dirty="0" smtClean="0">
                <a:latin typeface="Arial" pitchFamily="34" charset="0"/>
                <a:ea typeface="Times New Roman" pitchFamily="18" charset="0"/>
                <a:cs typeface="Times New Roman" pitchFamily="18" charset="0"/>
              </a:rPr>
              <a:t>Therefore</a:t>
            </a:r>
            <a:r>
              <a:rPr lang="en-GB" sz="1200" b="1" dirty="0" smtClean="0">
                <a:latin typeface="Arial" pitchFamily="34" charset="0"/>
                <a:ea typeface="Times New Roman" pitchFamily="18" charset="0"/>
                <a:cs typeface="Times New Roman" pitchFamily="18" charset="0"/>
              </a:rPr>
              <a:t> </a:t>
            </a:r>
            <a:r>
              <a:rPr lang="en-US" sz="1200" dirty="0" smtClean="0">
                <a:latin typeface="Arial" pitchFamily="34" charset="0"/>
                <a:ea typeface="Times New Roman" pitchFamily="18" charset="0"/>
                <a:cs typeface="Times New Roman" pitchFamily="18" charset="0"/>
              </a:rPr>
              <a:t>a broker (e.g. </a:t>
            </a:r>
            <a:r>
              <a:rPr lang="en-US" sz="1200" i="1" dirty="0" err="1" smtClean="0">
                <a:latin typeface="Arial" pitchFamily="34" charset="0"/>
                <a:ea typeface="Times New Roman" pitchFamily="18" charset="0"/>
                <a:cs typeface="Times New Roman" pitchFamily="18" charset="0"/>
              </a:rPr>
              <a:t>MessageBroker</a:t>
            </a:r>
            <a:r>
              <a:rPr lang="en-US" sz="1200" i="1" dirty="0" smtClean="0">
                <a:latin typeface="Arial" pitchFamily="34" charset="0"/>
                <a:ea typeface="Times New Roman" pitchFamily="18" charset="0"/>
                <a:cs typeface="Times New Roman" pitchFamily="18" charset="0"/>
              </a:rPr>
              <a:t> </a:t>
            </a:r>
            <a:r>
              <a:rPr lang="en-US" sz="1200" dirty="0" smtClean="0">
                <a:latin typeface="Arial" pitchFamily="34" charset="0"/>
                <a:ea typeface="Times New Roman" pitchFamily="18" charset="0"/>
                <a:cs typeface="Times New Roman" pitchFamily="18" charset="0"/>
              </a:rPr>
              <a:t>or</a:t>
            </a:r>
            <a:r>
              <a:rPr lang="en-US" sz="1200" i="1" dirty="0" smtClean="0">
                <a:latin typeface="Arial" pitchFamily="34" charset="0"/>
                <a:ea typeface="Times New Roman" pitchFamily="18" charset="0"/>
                <a:cs typeface="Times New Roman" pitchFamily="18" charset="0"/>
              </a:rPr>
              <a:t> Sonic</a:t>
            </a:r>
            <a:r>
              <a:rPr lang="en-US" sz="1200" dirty="0" smtClean="0">
                <a:latin typeface="Arial" pitchFamily="34" charset="0"/>
                <a:ea typeface="Times New Roman" pitchFamily="18" charset="0"/>
                <a:cs typeface="Times New Roman" pitchFamily="18" charset="0"/>
              </a:rPr>
              <a:t>) may be used to act as a mediator between these systems which all communications have to go through. When System A wants to call System B, A will call the broker, which in turn will call B. The Broker effectively becomes a Hub with all the systems connected to it in a spoke-like fashion - this reduces the number of channels from 28 to 8.</a:t>
            </a:r>
            <a:endParaRPr lang="en-GB" sz="1200" dirty="0"/>
          </a:p>
        </p:txBody>
      </p:sp>
      <p:grpSp>
        <p:nvGrpSpPr>
          <p:cNvPr id="117" name="Group 116"/>
          <p:cNvGrpSpPr/>
          <p:nvPr/>
        </p:nvGrpSpPr>
        <p:grpSpPr>
          <a:xfrm>
            <a:off x="4637965" y="1898830"/>
            <a:ext cx="4859267" cy="2385265"/>
            <a:chOff x="4862990" y="1853825"/>
            <a:chExt cx="4725525" cy="2385265"/>
          </a:xfrm>
        </p:grpSpPr>
        <p:sp>
          <p:nvSpPr>
            <p:cNvPr id="114" name="Rounded Rectangle 113"/>
            <p:cNvSpPr/>
            <p:nvPr/>
          </p:nvSpPr>
          <p:spPr bwMode="auto">
            <a:xfrm>
              <a:off x="4862990" y="1853825"/>
              <a:ext cx="4725525" cy="2385265"/>
            </a:xfrm>
            <a:prstGeom prst="roundRect">
              <a:avLst/>
            </a:prstGeom>
            <a:solidFill>
              <a:schemeClr val="bg1">
                <a:lumMod val="95000"/>
              </a:schemeClr>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endParaRPr lang="en-GB" sz="1200" dirty="0" smtClean="0"/>
            </a:p>
            <a:p>
              <a:endParaRPr lang="en-GB" sz="1200" b="1" u="sng" dirty="0" smtClean="0"/>
            </a:p>
            <a:p>
              <a:endParaRPr lang="en-GB" sz="1400" dirty="0" smtClean="0"/>
            </a:p>
            <a:p>
              <a:endParaRPr lang="en-GB" sz="14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16" name="Rectangle 115"/>
            <p:cNvSpPr/>
            <p:nvPr/>
          </p:nvSpPr>
          <p:spPr>
            <a:xfrm>
              <a:off x="4906756" y="1898830"/>
              <a:ext cx="4639230" cy="2292935"/>
            </a:xfrm>
            <a:prstGeom prst="rect">
              <a:avLst/>
            </a:prstGeom>
          </p:spPr>
          <p:txBody>
            <a:bodyPr wrap="square">
              <a:spAutoFit/>
            </a:bodyPr>
            <a:lstStyle/>
            <a:p>
              <a:r>
                <a:rPr lang="en-GB" sz="1100" b="1" dirty="0" smtClean="0"/>
                <a:t>      </a:t>
              </a:r>
              <a:r>
                <a:rPr lang="en-GB" sz="1100" b="1" u="sng" dirty="0" smtClean="0"/>
                <a:t>Benefits of using an ESB</a:t>
              </a:r>
              <a:r>
                <a:rPr lang="en-US" sz="1100" dirty="0" smtClean="0"/>
                <a:t>:</a:t>
              </a:r>
            </a:p>
            <a:p>
              <a:pPr marL="228600" lvl="0" indent="-228600">
                <a:buFont typeface="Arial" pitchFamily="34" charset="0"/>
                <a:buChar char="•"/>
              </a:pPr>
              <a:r>
                <a:rPr lang="en-US" sz="1100" dirty="0" smtClean="0"/>
                <a:t>It </a:t>
              </a:r>
              <a:r>
                <a:rPr lang="en-US" sz="1100" b="1" dirty="0" smtClean="0"/>
                <a:t>decouples</a:t>
              </a:r>
              <a:r>
                <a:rPr lang="en-US" sz="1100" dirty="0" smtClean="0"/>
                <a:t> the consumer and provider by inserting an active mediator in the middle which routes incoming messages to the correct destination (having all messages travel though a central component is also great for logging messages or to control message flow)</a:t>
              </a:r>
            </a:p>
            <a:p>
              <a:pPr marL="228600" lvl="0" indent="-228600">
                <a:buFont typeface="Arial" pitchFamily="34" charset="0"/>
                <a:buChar char="•"/>
              </a:pPr>
              <a:r>
                <a:rPr lang="en-US" sz="1100" dirty="0" smtClean="0"/>
                <a:t>It reduces the number, size, and </a:t>
              </a:r>
              <a:r>
                <a:rPr lang="en-US" sz="1100" b="1" dirty="0" smtClean="0"/>
                <a:t>complexity</a:t>
              </a:r>
              <a:r>
                <a:rPr lang="en-US" sz="1100" dirty="0" smtClean="0"/>
                <a:t> of interfaces.</a:t>
              </a:r>
              <a:endParaRPr lang="en-GB" sz="1100" dirty="0" smtClean="0"/>
            </a:p>
            <a:p>
              <a:pPr marL="228600" lvl="0" indent="-228600">
                <a:buFont typeface="Arial" pitchFamily="34" charset="0"/>
                <a:buChar char="•"/>
              </a:pPr>
              <a:r>
                <a:rPr lang="en-US" sz="1100" dirty="0" smtClean="0"/>
                <a:t>It reduces the impact of changes that are made to the format and location of Services, both in terms of impact to the applications and in terms of system management.</a:t>
              </a:r>
            </a:p>
            <a:p>
              <a:pPr marL="228600" indent="-228600">
                <a:buFont typeface="Arial" pitchFamily="34" charset="0"/>
                <a:buChar char="•"/>
              </a:pPr>
              <a:r>
                <a:rPr lang="en-US" sz="1100" dirty="0" smtClean="0"/>
                <a:t>It enables </a:t>
              </a:r>
              <a:r>
                <a:rPr lang="en-US" sz="1100" b="1" dirty="0" smtClean="0"/>
                <a:t>integration</a:t>
              </a:r>
              <a:r>
                <a:rPr lang="en-US" sz="1100" dirty="0" smtClean="0"/>
                <a:t> between disparate resources.</a:t>
              </a:r>
              <a:endParaRPr lang="en-GB" sz="1100" dirty="0" smtClean="0"/>
            </a:p>
            <a:p>
              <a:pPr marL="228600" lvl="0" indent="-228600">
                <a:buFont typeface="Arial" pitchFamily="34" charset="0"/>
                <a:buChar char="•"/>
              </a:pPr>
              <a:r>
                <a:rPr lang="en-US" sz="1100" dirty="0" smtClean="0"/>
                <a:t>It allows substitution of one service provider for another without the consumer being aware of the change or without needing to alter the architecture to support the substitution.</a:t>
              </a:r>
            </a:p>
          </p:txBody>
        </p:sp>
      </p:grpSp>
      <p:grpSp>
        <p:nvGrpSpPr>
          <p:cNvPr id="65" name="Group 64"/>
          <p:cNvGrpSpPr/>
          <p:nvPr/>
        </p:nvGrpSpPr>
        <p:grpSpPr>
          <a:xfrm>
            <a:off x="7743310" y="5184195"/>
            <a:ext cx="1343331" cy="1166577"/>
            <a:chOff x="7743310" y="5184195"/>
            <a:chExt cx="1343331" cy="1166577"/>
          </a:xfrm>
        </p:grpSpPr>
        <p:pic>
          <p:nvPicPr>
            <p:cNvPr id="51203" name="Picture 3" descr="hubandspoke"/>
            <p:cNvPicPr>
              <a:picLocks noChangeAspect="1" noChangeArrowheads="1"/>
            </p:cNvPicPr>
            <p:nvPr/>
          </p:nvPicPr>
          <p:blipFill>
            <a:blip r:embed="rId4"/>
            <a:srcRect/>
            <a:stretch>
              <a:fillRect/>
            </a:stretch>
          </p:blipFill>
          <p:spPr bwMode="auto">
            <a:xfrm>
              <a:off x="7743310" y="5184195"/>
              <a:ext cx="1343331" cy="1166577"/>
            </a:xfrm>
            <a:prstGeom prst="rect">
              <a:avLst/>
            </a:prstGeom>
            <a:noFill/>
            <a:ln w="9525">
              <a:noFill/>
              <a:miter lim="800000"/>
              <a:headEnd/>
              <a:tailEnd/>
            </a:ln>
          </p:spPr>
        </p:pic>
        <p:sp>
          <p:nvSpPr>
            <p:cNvPr id="64" name="Rectangle 63"/>
            <p:cNvSpPr/>
            <p:nvPr/>
          </p:nvSpPr>
          <p:spPr bwMode="auto">
            <a:xfrm>
              <a:off x="8238365" y="5679250"/>
              <a:ext cx="315035" cy="180020"/>
            </a:xfrm>
            <a:prstGeom prst="rect">
              <a:avLst/>
            </a:prstGeom>
            <a:solidFill>
              <a:srgbClr val="019D4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17</a:t>
            </a:fld>
            <a:endParaRPr lang="en-GB" dirty="0" smtClean="0"/>
          </a:p>
        </p:txBody>
      </p:sp>
      <p:sp>
        <p:nvSpPr>
          <p:cNvPr id="5123" name="Rectangle 2"/>
          <p:cNvSpPr>
            <a:spLocks noGrp="1" noChangeArrowheads="1"/>
          </p:cNvSpPr>
          <p:nvPr>
            <p:ph type="title" idx="4294967295"/>
          </p:nvPr>
        </p:nvSpPr>
        <p:spPr>
          <a:xfrm>
            <a:off x="407988" y="386110"/>
            <a:ext cx="8007350" cy="882650"/>
          </a:xfrm>
        </p:spPr>
        <p:txBody>
          <a:bodyPr/>
          <a:lstStyle/>
          <a:p>
            <a:pPr eaLnBrk="1" hangingPunct="1"/>
            <a:r>
              <a:rPr lang="en-GB" sz="3200" dirty="0" smtClean="0">
                <a:solidFill>
                  <a:srgbClr val="00864F"/>
                </a:solidFill>
                <a:ea typeface="ＭＳ Ｐゴシック" pitchFamily="-65" charset="-128"/>
              </a:rPr>
              <a:t>SOA Operational Infrastructure</a:t>
            </a:r>
          </a:p>
        </p:txBody>
      </p:sp>
      <p:sp>
        <p:nvSpPr>
          <p:cNvPr id="17" name="TextBox 5"/>
          <p:cNvSpPr txBox="1">
            <a:spLocks noChangeArrowheads="1"/>
          </p:cNvSpPr>
          <p:nvPr/>
        </p:nvSpPr>
        <p:spPr bwMode="auto">
          <a:xfrm>
            <a:off x="407495" y="1268760"/>
            <a:ext cx="9046005" cy="954107"/>
          </a:xfrm>
          <a:prstGeom prst="rect">
            <a:avLst/>
          </a:prstGeom>
          <a:noFill/>
          <a:ln w="9525">
            <a:noFill/>
            <a:miter lim="800000"/>
            <a:headEnd/>
            <a:tailEnd/>
          </a:ln>
        </p:spPr>
        <p:txBody>
          <a:bodyPr wrap="square">
            <a:spAutoFit/>
          </a:bodyPr>
          <a:lstStyle/>
          <a:p>
            <a:r>
              <a:rPr lang="en-GB" sz="1400" dirty="0"/>
              <a:t/>
            </a:r>
            <a:br>
              <a:rPr lang="en-GB" sz="1400" dirty="0"/>
            </a:br>
            <a:endParaRPr lang="en-GB" sz="1400" dirty="0" smtClean="0"/>
          </a:p>
          <a:p>
            <a:endParaRPr lang="en-GB" sz="1400" dirty="0"/>
          </a:p>
          <a:p>
            <a:endParaRPr lang="en-GB" sz="1400" dirty="0">
              <a:latin typeface="Calibri" pitchFamily="34" charset="0"/>
            </a:endParaRPr>
          </a:p>
        </p:txBody>
      </p:sp>
      <p:grpSp>
        <p:nvGrpSpPr>
          <p:cNvPr id="8" name="Group 7"/>
          <p:cNvGrpSpPr/>
          <p:nvPr/>
        </p:nvGrpSpPr>
        <p:grpSpPr>
          <a:xfrm>
            <a:off x="677525" y="1313765"/>
            <a:ext cx="8460940" cy="5146483"/>
            <a:chOff x="632520" y="1313765"/>
            <a:chExt cx="8460940" cy="5146483"/>
          </a:xfrm>
        </p:grpSpPr>
        <p:pic>
          <p:nvPicPr>
            <p:cNvPr id="3074" name="Picture 2"/>
            <p:cNvPicPr>
              <a:picLocks noChangeAspect="1" noChangeArrowheads="1"/>
            </p:cNvPicPr>
            <p:nvPr/>
          </p:nvPicPr>
          <p:blipFill>
            <a:blip r:embed="rId3"/>
            <a:srcRect l="1487" t="26851" r="65107" b="12703"/>
            <a:stretch>
              <a:fillRect/>
            </a:stretch>
          </p:blipFill>
          <p:spPr bwMode="auto">
            <a:xfrm>
              <a:off x="1982670" y="1313765"/>
              <a:ext cx="7110790" cy="5146483"/>
            </a:xfrm>
            <a:prstGeom prst="rect">
              <a:avLst/>
            </a:prstGeom>
            <a:noFill/>
            <a:ln w="9525">
              <a:noFill/>
              <a:miter lim="800000"/>
              <a:headEnd/>
              <a:tailEnd/>
            </a:ln>
          </p:spPr>
        </p:pic>
        <p:sp>
          <p:nvSpPr>
            <p:cNvPr id="7" name="Right Arrow Callout 6"/>
            <p:cNvSpPr/>
            <p:nvPr/>
          </p:nvSpPr>
          <p:spPr bwMode="auto">
            <a:xfrm>
              <a:off x="632520" y="1358771"/>
              <a:ext cx="1215135" cy="5040560"/>
            </a:xfrm>
            <a:prstGeom prst="rightArrowCallout">
              <a:avLst>
                <a:gd name="adj1" fmla="val 16056"/>
                <a:gd name="adj2" fmla="val 17244"/>
                <a:gd name="adj3" fmla="val 13890"/>
                <a:gd name="adj4" fmla="val 71837"/>
              </a:avLst>
            </a:prstGeom>
            <a:solidFill>
              <a:srgbClr val="019D4B"/>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endParaRPr lang="en-GB" dirty="0" smtClean="0">
                <a:latin typeface="Arial" pitchFamily="-65" charset="0"/>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endParaRPr lang="en-GB" dirty="0" smtClean="0">
                <a:latin typeface="Arial" pitchFamily="-65" charset="0"/>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endParaRPr lang="en-GB" dirty="0" smtClean="0">
                <a:latin typeface="Arial" pitchFamily="-65" charset="0"/>
                <a:cs typeface="ＭＳ Ｐゴシック" pitchFamily="-65" charset="-128"/>
              </a:endParaRPr>
            </a:p>
            <a:p>
              <a:pPr marL="0" marR="0" indent="0" algn="ctr" defTabSz="914400" rtl="0" eaLnBrk="0" fontAlgn="base" latinLnBrk="0" hangingPunct="0">
                <a:lnSpc>
                  <a:spcPct val="100000"/>
                </a:lnSpc>
                <a:spcBef>
                  <a:spcPct val="0"/>
                </a:spcBef>
                <a:spcAft>
                  <a:spcPct val="0"/>
                </a:spcAft>
                <a:buClrTx/>
                <a:buSzTx/>
                <a:buFontTx/>
                <a:buNone/>
                <a:tabLst/>
              </a:pPr>
              <a:endParaRPr lang="en-GB" sz="800" dirty="0" smtClean="0">
                <a:latin typeface="Arial" pitchFamily="-65" charset="0"/>
                <a:cs typeface="ＭＳ Ｐゴシック" pitchFamily="-65" charset="-128"/>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bg1"/>
                  </a:solidFill>
                  <a:effectLst/>
                  <a:latin typeface="Arial" pitchFamily="-65" charset="0"/>
                  <a:ea typeface="ＭＳ Ｐゴシック" pitchFamily="-65" charset="-128"/>
                  <a:cs typeface="ＭＳ Ｐゴシック" pitchFamily="-65" charset="-128"/>
                </a:rPr>
                <a:t>ESB</a:t>
              </a:r>
              <a:endParaRPr kumimoji="0" lang="en-GB" sz="2000" b="1" i="0" u="none" strike="noStrike" cap="none" normalizeH="0" baseline="0" dirty="0">
                <a:ln>
                  <a:noFill/>
                </a:ln>
                <a:solidFill>
                  <a:schemeClr val="bg1"/>
                </a:solidFill>
                <a:effectLst/>
                <a:latin typeface="Arial" pitchFamily="-65" charset="0"/>
                <a:ea typeface="ＭＳ Ｐゴシック" pitchFamily="-65" charset="-128"/>
                <a:cs typeface="ＭＳ Ｐゴシック" pitchFamily="-65" charset="-128"/>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18</a:t>
            </a:fld>
            <a:endParaRPr lang="en-GB" dirty="0" smtClean="0"/>
          </a:p>
        </p:txBody>
      </p:sp>
      <p:sp>
        <p:nvSpPr>
          <p:cNvPr id="5123" name="Rectangle 2"/>
          <p:cNvSpPr>
            <a:spLocks noGrp="1" noChangeArrowheads="1"/>
          </p:cNvSpPr>
          <p:nvPr>
            <p:ph type="title" idx="4294967295"/>
          </p:nvPr>
        </p:nvSpPr>
        <p:spPr>
          <a:xfrm>
            <a:off x="407988" y="386110"/>
            <a:ext cx="8007350" cy="882650"/>
          </a:xfrm>
        </p:spPr>
        <p:txBody>
          <a:bodyPr/>
          <a:lstStyle/>
          <a:p>
            <a:pPr eaLnBrk="1" hangingPunct="1"/>
            <a:r>
              <a:rPr lang="en-GB" sz="3200" dirty="0" smtClean="0">
                <a:solidFill>
                  <a:srgbClr val="00864F"/>
                </a:solidFill>
                <a:ea typeface="ＭＳ Ｐゴシック" pitchFamily="-65" charset="-128"/>
              </a:rPr>
              <a:t>DataPower</a:t>
            </a:r>
          </a:p>
        </p:txBody>
      </p:sp>
      <p:sp>
        <p:nvSpPr>
          <p:cNvPr id="17" name="TextBox 5"/>
          <p:cNvSpPr txBox="1">
            <a:spLocks noChangeArrowheads="1"/>
          </p:cNvSpPr>
          <p:nvPr/>
        </p:nvSpPr>
        <p:spPr bwMode="auto">
          <a:xfrm>
            <a:off x="407495" y="1268760"/>
            <a:ext cx="9046005" cy="954107"/>
          </a:xfrm>
          <a:prstGeom prst="rect">
            <a:avLst/>
          </a:prstGeom>
          <a:noFill/>
          <a:ln w="9525">
            <a:noFill/>
            <a:miter lim="800000"/>
            <a:headEnd/>
            <a:tailEnd/>
          </a:ln>
        </p:spPr>
        <p:txBody>
          <a:bodyPr wrap="square">
            <a:spAutoFit/>
          </a:bodyPr>
          <a:lstStyle/>
          <a:p>
            <a:r>
              <a:rPr lang="en-GB" sz="1400" dirty="0"/>
              <a:t/>
            </a:r>
            <a:br>
              <a:rPr lang="en-GB" sz="1400" dirty="0"/>
            </a:br>
            <a:endParaRPr lang="en-GB" sz="1400" dirty="0" smtClean="0"/>
          </a:p>
          <a:p>
            <a:endParaRPr lang="en-GB" sz="1400" dirty="0"/>
          </a:p>
          <a:p>
            <a:endParaRPr lang="en-GB" sz="1400" dirty="0">
              <a:latin typeface="Calibri" pitchFamily="34" charset="0"/>
            </a:endParaRPr>
          </a:p>
        </p:txBody>
      </p:sp>
      <p:sp>
        <p:nvSpPr>
          <p:cNvPr id="22529" name="Rectangle 1"/>
          <p:cNvSpPr>
            <a:spLocks noChangeArrowheads="1"/>
          </p:cNvSpPr>
          <p:nvPr/>
        </p:nvSpPr>
        <p:spPr bwMode="auto">
          <a:xfrm>
            <a:off x="407495" y="1245677"/>
            <a:ext cx="9361040"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1" hangingPunct="1">
              <a:spcAft>
                <a:spcPts val="600"/>
              </a:spcAft>
              <a:tabLst>
                <a:tab pos="228600" algn="l"/>
              </a:tabLst>
            </a:pPr>
            <a:r>
              <a:rPr lang="en-GB" sz="1300" b="1" dirty="0" smtClean="0"/>
              <a:t>WebSphere DataPower is an appliance-based ESB and is built for simplified deployment and hardened security.</a:t>
            </a:r>
            <a:endParaRPr kumimoji="0" lang="en-GB" sz="1300" b="1" i="0" u="none" strike="noStrike" cap="none" normalizeH="0" baseline="0" dirty="0" smtClean="0">
              <a:ln>
                <a:noFill/>
              </a:ln>
              <a:effectLst/>
              <a:latin typeface="+mn-lt"/>
              <a:ea typeface="Times New Roman" pitchFamily="18" charset="0"/>
              <a:cs typeface="Times New Roman" pitchFamily="18" charset="0"/>
            </a:endParaRPr>
          </a:p>
          <a:p>
            <a:pPr marL="0" marR="0" lvl="0" indent="0" algn="l" defTabSz="914400" rtl="0" eaLnBrk="1" fontAlgn="base" latinLnBrk="0" hangingPunct="1">
              <a:spcBef>
                <a:spcPct val="0"/>
              </a:spcBef>
              <a:spcAft>
                <a:spcPts val="600"/>
              </a:spcAft>
              <a:buClrTx/>
              <a:buSzTx/>
              <a:buFontTx/>
              <a:buNone/>
              <a:tabLst>
                <a:tab pos="228600" algn="l"/>
              </a:tabLst>
            </a:pPr>
            <a:r>
              <a:rPr kumimoji="0" lang="en-GB" sz="1300" b="0" i="0" u="none" strike="noStrike" cap="none" normalizeH="0" baseline="0" dirty="0" smtClean="0">
                <a:ln>
                  <a:noFill/>
                </a:ln>
                <a:solidFill>
                  <a:schemeClr val="tx1"/>
                </a:solidFill>
                <a:effectLst/>
                <a:latin typeface="+mn-lt"/>
                <a:ea typeface="Times New Roman" pitchFamily="18" charset="0"/>
                <a:cs typeface="Times New Roman" pitchFamily="18" charset="0"/>
              </a:rPr>
              <a:t>It</a:t>
            </a:r>
            <a:r>
              <a:rPr kumimoji="0" lang="en-GB" sz="1300" b="0" i="0" u="none" strike="noStrike" cap="none" normalizeH="0" dirty="0" smtClean="0">
                <a:ln>
                  <a:noFill/>
                </a:ln>
                <a:solidFill>
                  <a:schemeClr val="tx1"/>
                </a:solidFill>
                <a:effectLst/>
                <a:latin typeface="+mn-lt"/>
                <a:ea typeface="Times New Roman" pitchFamily="18" charset="0"/>
                <a:cs typeface="Times New Roman" pitchFamily="18" charset="0"/>
              </a:rPr>
              <a:t> </a:t>
            </a:r>
            <a:r>
              <a:rPr kumimoji="0" lang="en-GB" sz="1300" b="0" i="0" u="none" strike="noStrike" cap="none" normalizeH="0" baseline="0" dirty="0" smtClean="0">
                <a:ln>
                  <a:noFill/>
                </a:ln>
                <a:solidFill>
                  <a:schemeClr val="tx1"/>
                </a:solidFill>
                <a:effectLst/>
                <a:latin typeface="+mn-lt"/>
                <a:ea typeface="Times New Roman" pitchFamily="18" charset="0"/>
                <a:cs typeface="Times New Roman" pitchFamily="18" charset="0"/>
              </a:rPr>
              <a:t>is described by IBM as a</a:t>
            </a:r>
            <a:r>
              <a:rPr kumimoji="0" lang="en-GB" sz="1300" b="0" i="0" u="none" strike="noStrike" cap="none" normalizeH="0" dirty="0" smtClean="0">
                <a:ln>
                  <a:noFill/>
                </a:ln>
                <a:solidFill>
                  <a:schemeClr val="tx1"/>
                </a:solidFill>
                <a:effectLst/>
                <a:latin typeface="+mn-lt"/>
                <a:ea typeface="Times New Roman" pitchFamily="18" charset="0"/>
                <a:cs typeface="Times New Roman" pitchFamily="18" charset="0"/>
              </a:rPr>
              <a:t> </a:t>
            </a:r>
            <a:r>
              <a:rPr kumimoji="0" lang="en-GB" sz="1300" b="0" i="0" u="none" strike="noStrike" cap="none" normalizeH="0" baseline="0" dirty="0" smtClean="0">
                <a:ln>
                  <a:noFill/>
                </a:ln>
                <a:solidFill>
                  <a:schemeClr val="tx1"/>
                </a:solidFill>
                <a:effectLst/>
                <a:latin typeface="+mn-lt"/>
                <a:ea typeface="Times New Roman" pitchFamily="18" charset="0"/>
                <a:cs typeface="Times New Roman" pitchFamily="18" charset="0"/>
              </a:rPr>
              <a:t>‘SOA appliance’</a:t>
            </a:r>
            <a:r>
              <a:rPr kumimoji="0" lang="en-GB" sz="1300" b="0" i="0" u="none" strike="noStrike" cap="none" normalizeH="0" dirty="0" smtClean="0">
                <a:ln>
                  <a:noFill/>
                </a:ln>
                <a:solidFill>
                  <a:schemeClr val="tx1"/>
                </a:solidFill>
                <a:effectLst/>
                <a:latin typeface="+mn-lt"/>
                <a:ea typeface="Times New Roman" pitchFamily="18" charset="0"/>
                <a:cs typeface="Times New Roman" pitchFamily="18" charset="0"/>
              </a:rPr>
              <a:t> and </a:t>
            </a:r>
            <a:r>
              <a:rPr kumimoji="0" lang="en-GB" sz="1300" b="0" i="0" u="none" strike="noStrike" cap="none" normalizeH="0" baseline="0" dirty="0" smtClean="0">
                <a:ln>
                  <a:noFill/>
                </a:ln>
                <a:solidFill>
                  <a:schemeClr val="tx1"/>
                </a:solidFill>
                <a:effectLst/>
                <a:latin typeface="+mn-lt"/>
                <a:ea typeface="Times New Roman" pitchFamily="18" charset="0"/>
                <a:cs typeface="Times New Roman" pitchFamily="18" charset="0"/>
              </a:rPr>
              <a:t>is a physical device (actually a family of devices), with the form factor of a rack-mounted server. Its capabilities are built into its firmware, and are configured via a browser interface.</a:t>
            </a:r>
          </a:p>
        </p:txBody>
      </p:sp>
      <p:sp>
        <p:nvSpPr>
          <p:cNvPr id="11" name="Rectangle 10"/>
          <p:cNvSpPr/>
          <p:nvPr/>
        </p:nvSpPr>
        <p:spPr>
          <a:xfrm>
            <a:off x="5043010" y="5094185"/>
            <a:ext cx="4500500" cy="892552"/>
          </a:xfrm>
          <a:prstGeom prst="rect">
            <a:avLst/>
          </a:prstGeom>
        </p:spPr>
        <p:txBody>
          <a:bodyPr wrap="square">
            <a:spAutoFit/>
          </a:bodyPr>
          <a:lstStyle/>
          <a:p>
            <a:pPr lvl="0">
              <a:spcAft>
                <a:spcPts val="600"/>
              </a:spcAft>
              <a:tabLst>
                <a:tab pos="228600" algn="l"/>
              </a:tabLst>
            </a:pPr>
            <a:r>
              <a:rPr lang="en-GB" sz="1300" dirty="0" smtClean="0">
                <a:ea typeface="Times New Roman" pitchFamily="18" charset="0"/>
                <a:cs typeface="Times New Roman" pitchFamily="18" charset="0"/>
              </a:rPr>
              <a:t>At LBG, DataPower appliances can reside in the 'White Zone', for use in internal applications, or the 'Amber Zone', for use in B2B/C2B applications (e.g. LBG Ecommerce sites or internet users such as insurance aggregators).</a:t>
            </a:r>
            <a:endParaRPr lang="en-GB" sz="1300" dirty="0" smtClean="0"/>
          </a:p>
        </p:txBody>
      </p:sp>
      <p:grpSp>
        <p:nvGrpSpPr>
          <p:cNvPr id="15" name="Group 14"/>
          <p:cNvGrpSpPr/>
          <p:nvPr/>
        </p:nvGrpSpPr>
        <p:grpSpPr>
          <a:xfrm>
            <a:off x="4998005" y="3068960"/>
            <a:ext cx="4545505" cy="1710190"/>
            <a:chOff x="4907995" y="2888940"/>
            <a:chExt cx="4545505" cy="1710190"/>
          </a:xfrm>
        </p:grpSpPr>
        <p:pic>
          <p:nvPicPr>
            <p:cNvPr id="10" name="Picture 9"/>
            <p:cNvPicPr/>
            <p:nvPr/>
          </p:nvPicPr>
          <p:blipFill>
            <a:blip r:embed="rId3"/>
            <a:srcRect/>
            <a:stretch>
              <a:fillRect/>
            </a:stretch>
          </p:blipFill>
          <p:spPr bwMode="auto">
            <a:xfrm>
              <a:off x="4907995" y="2888940"/>
              <a:ext cx="4545505" cy="1440160"/>
            </a:xfrm>
            <a:prstGeom prst="rect">
              <a:avLst/>
            </a:prstGeom>
            <a:noFill/>
            <a:ln w="9525">
              <a:noFill/>
              <a:miter lim="800000"/>
              <a:headEnd/>
              <a:tailEnd/>
            </a:ln>
          </p:spPr>
        </p:pic>
        <p:sp>
          <p:nvSpPr>
            <p:cNvPr id="12" name="Content Placeholder 2"/>
            <p:cNvSpPr txBox="1">
              <a:spLocks/>
            </p:cNvSpPr>
            <p:nvPr/>
          </p:nvSpPr>
          <p:spPr bwMode="auto">
            <a:xfrm>
              <a:off x="6168135" y="4374105"/>
              <a:ext cx="2700300" cy="2250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
                  <a:srgbClr val="15864F"/>
                </a:buClr>
                <a:buSzTx/>
                <a:buFontTx/>
                <a:buNone/>
                <a:tabLst/>
                <a:defRPr/>
              </a:pPr>
              <a:r>
                <a:rPr kumimoji="0" lang="en-GB" sz="1000" b="0" i="0" u="none" strike="noStrike" kern="0" cap="none" spc="0" normalizeH="0" baseline="0" noProof="0" dirty="0" smtClean="0">
                  <a:ln>
                    <a:noFill/>
                  </a:ln>
                  <a:solidFill>
                    <a:schemeClr val="tx1"/>
                  </a:solidFill>
                  <a:effectLst/>
                  <a:uLnTx/>
                  <a:uFillTx/>
                  <a:latin typeface="Arial" charset="0"/>
                  <a:ea typeface="+mn-ea"/>
                  <a:cs typeface="+mn-cs"/>
                </a:rPr>
                <a:t>Protocol and formal</a:t>
              </a:r>
              <a:r>
                <a:rPr kumimoji="0" lang="en-GB" sz="1000" b="0" i="0" u="none" strike="noStrike" kern="0" cap="none" spc="0" normalizeH="0" noProof="0" dirty="0" smtClean="0">
                  <a:ln>
                    <a:noFill/>
                  </a:ln>
                  <a:solidFill>
                    <a:schemeClr val="tx1"/>
                  </a:solidFill>
                  <a:effectLst/>
                  <a:uLnTx/>
                  <a:uFillTx/>
                  <a:latin typeface="Arial" charset="0"/>
                  <a:ea typeface="+mn-ea"/>
                  <a:cs typeface="+mn-cs"/>
                </a:rPr>
                <a:t> </a:t>
              </a:r>
              <a:r>
                <a:rPr kumimoji="0" lang="en-GB" sz="1000" b="0" i="0" u="none" strike="noStrike" kern="0" cap="none" spc="0" normalizeH="0" baseline="0" noProof="0" dirty="0" smtClean="0">
                  <a:ln>
                    <a:noFill/>
                  </a:ln>
                  <a:solidFill>
                    <a:schemeClr val="tx1"/>
                  </a:solidFill>
                  <a:effectLst/>
                  <a:uLnTx/>
                  <a:uFillTx/>
                  <a:latin typeface="Arial" charset="0"/>
                  <a:ea typeface="+mn-ea"/>
                  <a:cs typeface="+mn-cs"/>
                </a:rPr>
                <a:t>bridging example</a:t>
              </a:r>
            </a:p>
          </p:txBody>
        </p:sp>
      </p:grpSp>
      <p:sp>
        <p:nvSpPr>
          <p:cNvPr id="13" name="Rounded Rectangle 12"/>
          <p:cNvSpPr/>
          <p:nvPr/>
        </p:nvSpPr>
        <p:spPr bwMode="auto">
          <a:xfrm>
            <a:off x="407495" y="3023955"/>
            <a:ext cx="4230471" cy="3285365"/>
          </a:xfrm>
          <a:prstGeom prst="round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lvl="0">
              <a:spcAft>
                <a:spcPts val="600"/>
              </a:spcAft>
              <a:tabLst>
                <a:tab pos="228600" algn="l"/>
              </a:tabLst>
            </a:pPr>
            <a:r>
              <a:rPr lang="en-GB" sz="1300" dirty="0" smtClean="0">
                <a:ea typeface="Times New Roman" pitchFamily="18" charset="0"/>
                <a:cs typeface="Times New Roman" pitchFamily="18" charset="0"/>
              </a:rPr>
              <a:t>LBG uses the XI50 model appliance, which has the following capabilities:</a:t>
            </a:r>
            <a:endParaRPr lang="en-GB" sz="1300" dirty="0" smtClean="0"/>
          </a:p>
          <a:p>
            <a:pPr marL="342900" indent="-342900">
              <a:spcAft>
                <a:spcPts val="600"/>
              </a:spcAft>
              <a:buFont typeface="Arial" pitchFamily="34" charset="0"/>
              <a:buChar char="•"/>
              <a:tabLst>
                <a:tab pos="228600" algn="l"/>
              </a:tabLst>
            </a:pPr>
            <a:r>
              <a:rPr lang="en-GB" sz="1300" dirty="0" smtClean="0">
                <a:ea typeface="Times New Roman" pitchFamily="18" charset="0"/>
                <a:cs typeface="Times New Roman" pitchFamily="18" charset="0"/>
              </a:rPr>
              <a:t>Can be used as a web service proxy and/or a security gateway</a:t>
            </a:r>
            <a:r>
              <a:rPr lang="en-US" sz="1300" kern="0" dirty="0" smtClean="0"/>
              <a:t> – support </a:t>
            </a:r>
            <a:r>
              <a:rPr lang="en-GB" sz="1300" kern="0" dirty="0" smtClean="0"/>
              <a:t>includes XML/SOAP firewall and threat protection, field-level XML security, data validation (conformance against service contact - WSDL and schema - XSD) among other things.</a:t>
            </a:r>
          </a:p>
          <a:p>
            <a:pPr marL="342900" indent="-342900">
              <a:spcAft>
                <a:spcPts val="600"/>
              </a:spcAft>
              <a:buFont typeface="Arial" pitchFamily="34" charset="0"/>
              <a:buChar char="•"/>
              <a:tabLst>
                <a:tab pos="228600" algn="l"/>
              </a:tabLst>
            </a:pPr>
            <a:r>
              <a:rPr lang="en-US" sz="1300" kern="0" dirty="0" smtClean="0"/>
              <a:t>Can process and route messages at wire speed, including XML, XSLT transformations, </a:t>
            </a:r>
            <a:r>
              <a:rPr lang="en-US" sz="1300" kern="0" dirty="0" err="1" smtClean="0"/>
              <a:t>XPath</a:t>
            </a:r>
            <a:r>
              <a:rPr lang="en-US" sz="1300" kern="0" dirty="0" smtClean="0"/>
              <a:t> and XSD schemas. </a:t>
            </a:r>
          </a:p>
          <a:p>
            <a:pPr marL="342900" indent="-342900">
              <a:spcAft>
                <a:spcPts val="600"/>
              </a:spcAft>
              <a:buFont typeface="Arial" pitchFamily="34" charset="0"/>
              <a:buChar char="•"/>
              <a:tabLst>
                <a:tab pos="228600" algn="l"/>
              </a:tabLst>
            </a:pPr>
            <a:r>
              <a:rPr lang="en-GB" sz="1300" dirty="0" smtClean="0">
                <a:ea typeface="Times New Roman" pitchFamily="18" charset="0"/>
                <a:cs typeface="Times New Roman" pitchFamily="18" charset="0"/>
              </a:rPr>
              <a:t>Can switch between various messaging protocols e.g. HTTP(S), MQ, SSL FTP, JMS</a:t>
            </a:r>
          </a:p>
        </p:txBody>
      </p:sp>
      <p:sp>
        <p:nvSpPr>
          <p:cNvPr id="16" name="Rectangle 15"/>
          <p:cNvSpPr/>
          <p:nvPr/>
        </p:nvSpPr>
        <p:spPr>
          <a:xfrm>
            <a:off x="407495" y="1988840"/>
            <a:ext cx="9361040" cy="892552"/>
          </a:xfrm>
          <a:prstGeom prst="rect">
            <a:avLst/>
          </a:prstGeom>
        </p:spPr>
        <p:txBody>
          <a:bodyPr wrap="square">
            <a:spAutoFit/>
          </a:bodyPr>
          <a:lstStyle/>
          <a:p>
            <a:pPr marL="342900" lvl="0" indent="-342900" eaLnBrk="1" hangingPunct="1">
              <a:spcAft>
                <a:spcPts val="0"/>
              </a:spcAft>
              <a:buFont typeface="Arial" pitchFamily="34" charset="0"/>
              <a:buChar char="–"/>
              <a:tabLst>
                <a:tab pos="228600" algn="l"/>
              </a:tabLst>
            </a:pPr>
            <a:r>
              <a:rPr lang="en-GB" sz="1300" dirty="0" smtClean="0"/>
              <a:t>Single device with many functions </a:t>
            </a:r>
            <a:r>
              <a:rPr lang="en-GB" sz="1300" dirty="0" smtClean="0">
                <a:solidFill>
                  <a:srgbClr val="00864F"/>
                </a:solidFill>
              </a:rPr>
              <a:t>- </a:t>
            </a:r>
            <a:r>
              <a:rPr lang="en-GB" sz="1300" dirty="0" smtClean="0"/>
              <a:t>Service level management, dynamic routing, policy enforcement, transformation</a:t>
            </a:r>
          </a:p>
          <a:p>
            <a:pPr marL="342900" indent="-342900" eaLnBrk="1" hangingPunct="1">
              <a:spcAft>
                <a:spcPts val="0"/>
              </a:spcAft>
              <a:buFont typeface="Arial" pitchFamily="34" charset="0"/>
              <a:buChar char="–"/>
              <a:tabLst>
                <a:tab pos="228600" algn="l"/>
              </a:tabLst>
            </a:pPr>
            <a:r>
              <a:rPr lang="en-GB" sz="1300" dirty="0" smtClean="0"/>
              <a:t>Higher levels of security assurance certification - FIPS140-2 Level 3, Common Criteria EAL4,Kerberos etc.</a:t>
            </a:r>
          </a:p>
          <a:p>
            <a:pPr marL="342900" lvl="0" indent="-342900" eaLnBrk="1" hangingPunct="1">
              <a:spcAft>
                <a:spcPts val="0"/>
              </a:spcAft>
              <a:buFont typeface="Arial" pitchFamily="34" charset="0"/>
              <a:buChar char="–"/>
              <a:tabLst>
                <a:tab pos="228600" algn="l"/>
              </a:tabLst>
            </a:pPr>
            <a:r>
              <a:rPr lang="en-GB" sz="1300" kern="0" dirty="0" smtClean="0"/>
              <a:t>It has no branded operating system - the device is maintained by firmware updates rather than operating system updates and patches</a:t>
            </a:r>
            <a:r>
              <a:rPr lang="en-GB" sz="1200" kern="0" dirty="0" smtClean="0"/>
              <a:t>.</a:t>
            </a:r>
          </a:p>
        </p:txBody>
      </p:sp>
      <p:pic>
        <p:nvPicPr>
          <p:cNvPr id="19" name="Picture 2"/>
          <p:cNvPicPr>
            <a:picLocks noChangeAspect="1" noChangeArrowheads="1"/>
          </p:cNvPicPr>
          <p:nvPr/>
        </p:nvPicPr>
        <p:blipFill>
          <a:blip r:embed="rId4"/>
          <a:srcRect/>
          <a:stretch>
            <a:fillRect/>
          </a:stretch>
        </p:blipFill>
        <p:spPr bwMode="auto">
          <a:xfrm>
            <a:off x="5133020" y="458671"/>
            <a:ext cx="1935215" cy="5655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srcRect t="5244" b="67007"/>
          <a:stretch>
            <a:fillRect/>
          </a:stretch>
        </p:blipFill>
        <p:spPr bwMode="auto">
          <a:xfrm>
            <a:off x="5043010" y="3564015"/>
            <a:ext cx="4365485" cy="720080"/>
          </a:xfrm>
          <a:prstGeom prst="rect">
            <a:avLst/>
          </a:prstGeom>
          <a:noFill/>
          <a:ln w="9525">
            <a:noFill/>
            <a:miter lim="800000"/>
            <a:headEnd/>
            <a:tailEnd/>
          </a:ln>
        </p:spPr>
      </p:pic>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19</a:t>
            </a:fld>
            <a:endParaRPr lang="en-GB" dirty="0" smtClean="0"/>
          </a:p>
        </p:txBody>
      </p:sp>
      <p:sp>
        <p:nvSpPr>
          <p:cNvPr id="5123" name="Rectangle 2"/>
          <p:cNvSpPr>
            <a:spLocks noGrp="1" noChangeArrowheads="1"/>
          </p:cNvSpPr>
          <p:nvPr>
            <p:ph type="title" idx="4294967295"/>
          </p:nvPr>
        </p:nvSpPr>
        <p:spPr>
          <a:xfrm>
            <a:off x="407988" y="386110"/>
            <a:ext cx="8007350" cy="882650"/>
          </a:xfrm>
        </p:spPr>
        <p:txBody>
          <a:bodyPr/>
          <a:lstStyle/>
          <a:p>
            <a:pPr eaLnBrk="1" hangingPunct="1"/>
            <a:r>
              <a:rPr lang="en-GB" sz="3200" dirty="0" smtClean="0">
                <a:solidFill>
                  <a:srgbClr val="00864F"/>
                </a:solidFill>
                <a:ea typeface="ＭＳ Ｐゴシック" pitchFamily="-65" charset="-128"/>
              </a:rPr>
              <a:t>MessageBroker</a:t>
            </a:r>
          </a:p>
        </p:txBody>
      </p:sp>
      <p:sp>
        <p:nvSpPr>
          <p:cNvPr id="17" name="TextBox 5"/>
          <p:cNvSpPr txBox="1">
            <a:spLocks noChangeArrowheads="1"/>
          </p:cNvSpPr>
          <p:nvPr/>
        </p:nvSpPr>
        <p:spPr bwMode="auto">
          <a:xfrm>
            <a:off x="407495" y="1268760"/>
            <a:ext cx="9046005" cy="954107"/>
          </a:xfrm>
          <a:prstGeom prst="rect">
            <a:avLst/>
          </a:prstGeom>
          <a:noFill/>
          <a:ln w="9525">
            <a:noFill/>
            <a:miter lim="800000"/>
            <a:headEnd/>
            <a:tailEnd/>
          </a:ln>
        </p:spPr>
        <p:txBody>
          <a:bodyPr wrap="square">
            <a:spAutoFit/>
          </a:bodyPr>
          <a:lstStyle/>
          <a:p>
            <a:r>
              <a:rPr lang="en-GB" sz="1400" dirty="0"/>
              <a:t/>
            </a:r>
            <a:br>
              <a:rPr lang="en-GB" sz="1400" dirty="0"/>
            </a:br>
            <a:endParaRPr lang="en-GB" sz="1400" dirty="0" smtClean="0"/>
          </a:p>
          <a:p>
            <a:endParaRPr lang="en-GB" sz="1400" dirty="0"/>
          </a:p>
          <a:p>
            <a:endParaRPr lang="en-GB" sz="1400" dirty="0">
              <a:latin typeface="Calibri" pitchFamily="34" charset="0"/>
            </a:endParaRPr>
          </a:p>
        </p:txBody>
      </p:sp>
      <p:pic>
        <p:nvPicPr>
          <p:cNvPr id="9" name="Picture 3" descr="C:\Documents and Settings\414914\Local Settings\Temporary Internet Files\Content.IE5\UY12FXIN\MC900434845[1].png"/>
          <p:cNvPicPr>
            <a:picLocks noChangeAspect="1" noChangeArrowheads="1"/>
          </p:cNvPicPr>
          <p:nvPr/>
        </p:nvPicPr>
        <p:blipFill>
          <a:blip r:embed="rId4"/>
          <a:srcRect/>
          <a:stretch>
            <a:fillRect/>
          </a:stretch>
        </p:blipFill>
        <p:spPr bwMode="auto">
          <a:xfrm>
            <a:off x="5763090" y="143635"/>
            <a:ext cx="1142069" cy="1054217"/>
          </a:xfrm>
          <a:prstGeom prst="rect">
            <a:avLst/>
          </a:prstGeom>
          <a:noFill/>
          <a:ln w="9525">
            <a:noFill/>
            <a:miter lim="800000"/>
            <a:headEnd/>
            <a:tailEnd/>
          </a:ln>
        </p:spPr>
      </p:pic>
      <p:sp>
        <p:nvSpPr>
          <p:cNvPr id="10" name="Rectangle 9"/>
          <p:cNvSpPr/>
          <p:nvPr/>
        </p:nvSpPr>
        <p:spPr>
          <a:xfrm>
            <a:off x="362490" y="1223755"/>
            <a:ext cx="9361041" cy="3354765"/>
          </a:xfrm>
          <a:prstGeom prst="rect">
            <a:avLst/>
          </a:prstGeom>
        </p:spPr>
        <p:txBody>
          <a:bodyPr wrap="square">
            <a:spAutoFit/>
          </a:bodyPr>
          <a:lstStyle/>
          <a:p>
            <a:pPr>
              <a:spcAft>
                <a:spcPts val="600"/>
              </a:spcAft>
            </a:pPr>
            <a:r>
              <a:rPr lang="en-GB" sz="1200" b="1" dirty="0" smtClean="0"/>
              <a:t>WebSphere Message Broker is an Enterprise Service Bus (ESB) which provides connectivity and universal data transformation for a Service Oriented Architecture.</a:t>
            </a:r>
          </a:p>
          <a:p>
            <a:pPr lvl="0">
              <a:spcAft>
                <a:spcPts val="600"/>
              </a:spcAft>
            </a:pPr>
            <a:r>
              <a:rPr lang="en-GB" sz="1200" dirty="0" smtClean="0">
                <a:latin typeface="+mn-lt"/>
                <a:ea typeface="Times New Roman" pitchFamily="18" charset="0"/>
                <a:cs typeface="Times New Roman" pitchFamily="18" charset="0"/>
              </a:rPr>
              <a:t>It can integrate an enterprise consisting of heterogeneous systems (channels, back-ends) that are standard and non-standard based applications, protocols and data.</a:t>
            </a:r>
          </a:p>
          <a:p>
            <a:pPr lvl="0">
              <a:spcAft>
                <a:spcPts val="600"/>
              </a:spcAft>
              <a:tabLst>
                <a:tab pos="2303463" algn="l"/>
              </a:tabLst>
            </a:pPr>
            <a:r>
              <a:rPr lang="en-GB" sz="1200" dirty="0" smtClean="0">
                <a:latin typeface="+mn-lt"/>
                <a:ea typeface="Times New Roman" pitchFamily="18" charset="0"/>
                <a:cs typeface="Times New Roman" pitchFamily="18" charset="0"/>
              </a:rPr>
              <a:t>It dynamically routes and transforms data, allowing interoperability of heterogeneous systems.</a:t>
            </a:r>
            <a:endParaRPr lang="en-GB" sz="1200" dirty="0" smtClean="0">
              <a:latin typeface="+mn-lt"/>
            </a:endParaRPr>
          </a:p>
          <a:p>
            <a:pPr lvl="0">
              <a:spcAft>
                <a:spcPts val="600"/>
              </a:spcAft>
              <a:tabLst>
                <a:tab pos="2303463" algn="l"/>
              </a:tabLst>
            </a:pPr>
            <a:r>
              <a:rPr lang="en-GB" sz="1200" dirty="0" smtClean="0">
                <a:latin typeface="+mn-lt"/>
                <a:ea typeface="Times New Roman" pitchFamily="18" charset="0"/>
                <a:cs typeface="Times New Roman" pitchFamily="18" charset="0"/>
              </a:rPr>
              <a:t>It can connect almost any application or service over multiple protocols including SOAP, HTTP, Java Message Service (JMS) and more. </a:t>
            </a:r>
            <a:endParaRPr lang="en-GB" sz="1200" dirty="0" smtClean="0">
              <a:latin typeface="+mn-lt"/>
            </a:endParaRPr>
          </a:p>
          <a:p>
            <a:pPr lvl="0">
              <a:spcAft>
                <a:spcPts val="0"/>
              </a:spcAft>
              <a:tabLst>
                <a:tab pos="2303463" algn="l"/>
              </a:tabLst>
            </a:pPr>
            <a:r>
              <a:rPr lang="en-GB" sz="1200" dirty="0" smtClean="0">
                <a:latin typeface="+mn-lt"/>
                <a:ea typeface="Times New Roman" pitchFamily="18" charset="0"/>
                <a:cs typeface="Times New Roman" pitchFamily="18" charset="0"/>
              </a:rPr>
              <a:t>It is used for Services/Service Operations requiring message transformation, mediation and orchestration.</a:t>
            </a:r>
            <a:r>
              <a:rPr lang="en-GB" sz="1200" dirty="0" smtClean="0">
                <a:latin typeface="+mn-lt"/>
              </a:rPr>
              <a:t> </a:t>
            </a:r>
            <a:r>
              <a:rPr lang="en-GB" sz="1200" dirty="0" smtClean="0"/>
              <a:t>Therefore it is ideal for the creation of ‘services’ in a Service Oriented Architecture, as the client invokes a single service API and the broker performs all the complicated processing behind the scenes.  </a:t>
            </a:r>
          </a:p>
          <a:p>
            <a:pPr lvl="0">
              <a:spcAft>
                <a:spcPts val="0"/>
              </a:spcAft>
              <a:tabLst>
                <a:tab pos="2303463" algn="l"/>
              </a:tabLst>
            </a:pPr>
            <a:r>
              <a:rPr lang="en-GB" sz="1000" dirty="0" smtClean="0"/>
              <a:t>N.B. These orchestrations, or 'message flows‘ are coded and tested in advance by developers (to suit the business requirements of the individual services) using the broker's own development toolkit and programming language, and then deployed to the broker servers.</a:t>
            </a:r>
            <a:endParaRPr lang="en-GB" sz="1000" b="1" dirty="0" smtClean="0"/>
          </a:p>
          <a:p>
            <a:endParaRPr lang="en-GB" sz="1200" dirty="0" smtClean="0"/>
          </a:p>
          <a:p>
            <a:endParaRPr lang="en-GB" sz="1200" dirty="0" smtClean="0"/>
          </a:p>
          <a:p>
            <a:endParaRPr lang="en-GB" sz="1200" dirty="0" smtClean="0"/>
          </a:p>
          <a:p>
            <a:endParaRPr lang="en-GB" sz="1200" dirty="0" smtClean="0"/>
          </a:p>
          <a:p>
            <a:endParaRPr lang="en-GB" sz="1200" dirty="0"/>
          </a:p>
        </p:txBody>
      </p:sp>
      <p:sp>
        <p:nvSpPr>
          <p:cNvPr id="11" name="Rounded Rectangle 10"/>
          <p:cNvSpPr/>
          <p:nvPr/>
        </p:nvSpPr>
        <p:spPr bwMode="auto">
          <a:xfrm>
            <a:off x="362490" y="3699030"/>
            <a:ext cx="4410490" cy="2745305"/>
          </a:xfrm>
          <a:prstGeom prst="round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228600" lvl="0" indent="-228600">
              <a:spcAft>
                <a:spcPts val="600"/>
              </a:spcAft>
              <a:buFont typeface="Arial" pitchFamily="34" charset="0"/>
              <a:buChar char="•"/>
            </a:pPr>
            <a:r>
              <a:rPr lang="en-GB" sz="1200" dirty="0" smtClean="0"/>
              <a:t>IBM </a:t>
            </a:r>
            <a:r>
              <a:rPr lang="en-US" sz="1200" dirty="0" smtClean="0"/>
              <a:t>WebSphere</a:t>
            </a:r>
            <a:r>
              <a:rPr lang="en-GB" sz="1200" dirty="0" smtClean="0"/>
              <a:t> Message Broker </a:t>
            </a:r>
            <a:r>
              <a:rPr lang="en-US" sz="1200" dirty="0" smtClean="0"/>
              <a:t>is a powerful information broker that allows both business data and information, in the form of messages, to flow between disparate applications and across multiple hardware and software platforms. </a:t>
            </a:r>
            <a:endParaRPr lang="en-GB" sz="1200" dirty="0" smtClean="0"/>
          </a:p>
          <a:p>
            <a:pPr marL="228600" lvl="0" indent="-228600">
              <a:spcAft>
                <a:spcPts val="600"/>
              </a:spcAft>
              <a:buFont typeface="Arial" pitchFamily="34" charset="0"/>
              <a:buChar char="•"/>
            </a:pPr>
            <a:r>
              <a:rPr lang="en-US" sz="1200" dirty="0" smtClean="0"/>
              <a:t>Orchestration logic can be applied to the data that is flowing through the message broker in order to route, store, retrieve, transform and enrich the information.</a:t>
            </a:r>
            <a:endParaRPr lang="en-GB" sz="1200" dirty="0" smtClean="0"/>
          </a:p>
          <a:p>
            <a:pPr marL="228600" lvl="0" indent="-228600">
              <a:spcAft>
                <a:spcPts val="600"/>
              </a:spcAft>
              <a:buFont typeface="Arial" pitchFamily="34" charset="0"/>
              <a:buChar char="•"/>
            </a:pPr>
            <a:r>
              <a:rPr lang="en-US" sz="1200" dirty="0" smtClean="0"/>
              <a:t>Message Broker layer provides a level of abstraction which offers the service to the consumers whilst shielding them from the complexity of its delivery. </a:t>
            </a:r>
            <a:endParaRPr lang="en-GB" sz="1200" dirty="0"/>
          </a:p>
        </p:txBody>
      </p:sp>
      <p:sp>
        <p:nvSpPr>
          <p:cNvPr id="12" name="TextBox 11"/>
          <p:cNvSpPr txBox="1"/>
          <p:nvPr/>
        </p:nvSpPr>
        <p:spPr>
          <a:xfrm>
            <a:off x="5043010" y="4239090"/>
            <a:ext cx="4725525" cy="430887"/>
          </a:xfrm>
          <a:prstGeom prst="rect">
            <a:avLst/>
          </a:prstGeom>
          <a:noFill/>
        </p:spPr>
        <p:txBody>
          <a:bodyPr wrap="square" rtlCol="0">
            <a:spAutoFit/>
          </a:bodyPr>
          <a:lstStyle/>
          <a:p>
            <a:r>
              <a:rPr lang="en-GB" sz="1100" dirty="0" smtClean="0"/>
              <a:t>Message Broker requires MQ to form the Broker’s internal transport protocol. Alternatively it can use adapters created by IBM or third parties </a:t>
            </a:r>
            <a:endParaRPr lang="en-GB" sz="1100" dirty="0"/>
          </a:p>
        </p:txBody>
      </p:sp>
      <p:grpSp>
        <p:nvGrpSpPr>
          <p:cNvPr id="54" name="Group 53"/>
          <p:cNvGrpSpPr/>
          <p:nvPr/>
        </p:nvGrpSpPr>
        <p:grpSpPr>
          <a:xfrm>
            <a:off x="5268035" y="5049180"/>
            <a:ext cx="4010727" cy="1415190"/>
            <a:chOff x="5403050" y="3519010"/>
            <a:chExt cx="4010727" cy="1415190"/>
          </a:xfrm>
        </p:grpSpPr>
        <p:grpSp>
          <p:nvGrpSpPr>
            <p:cNvPr id="53" name="Group 52"/>
            <p:cNvGrpSpPr/>
            <p:nvPr/>
          </p:nvGrpSpPr>
          <p:grpSpPr>
            <a:xfrm>
              <a:off x="5448055" y="3519010"/>
              <a:ext cx="3965722" cy="1415190"/>
              <a:chOff x="5313040" y="5184195"/>
              <a:chExt cx="3965722" cy="1415190"/>
            </a:xfrm>
          </p:grpSpPr>
          <p:sp>
            <p:nvSpPr>
              <p:cNvPr id="33" name="TextBox 10"/>
              <p:cNvSpPr txBox="1">
                <a:spLocks noChangeArrowheads="1"/>
              </p:cNvSpPr>
              <p:nvPr/>
            </p:nvSpPr>
            <p:spPr bwMode="auto">
              <a:xfrm>
                <a:off x="6618185" y="6399330"/>
                <a:ext cx="755335" cy="200055"/>
              </a:xfrm>
              <a:prstGeom prst="rect">
                <a:avLst/>
              </a:prstGeom>
              <a:noFill/>
              <a:ln w="9525">
                <a:noFill/>
                <a:miter lim="800000"/>
                <a:headEnd/>
                <a:tailEnd/>
              </a:ln>
            </p:spPr>
            <p:txBody>
              <a:bodyPr wrap="none">
                <a:spAutoFit/>
              </a:bodyPr>
              <a:lstStyle/>
              <a:p>
                <a:r>
                  <a:rPr lang="en-GB" sz="700" b="1" dirty="0"/>
                  <a:t>SOAP/HTTPS</a:t>
                </a:r>
              </a:p>
            </p:txBody>
          </p:sp>
          <p:sp>
            <p:nvSpPr>
              <p:cNvPr id="15" name="Rounded Rectangle 14"/>
              <p:cNvSpPr/>
              <p:nvPr/>
            </p:nvSpPr>
            <p:spPr>
              <a:xfrm>
                <a:off x="5359829" y="6347635"/>
                <a:ext cx="989850" cy="169452"/>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GB" sz="900" b="1" dirty="0"/>
                  <a:t>Consumer</a:t>
                </a:r>
              </a:p>
            </p:txBody>
          </p:sp>
          <p:cxnSp>
            <p:nvCxnSpPr>
              <p:cNvPr id="16" name="Straight Arrow Connector 15"/>
              <p:cNvCxnSpPr>
                <a:stCxn id="15" idx="0"/>
                <a:endCxn id="35" idx="2"/>
              </p:cNvCxnSpPr>
              <p:nvPr/>
            </p:nvCxnSpPr>
            <p:spPr>
              <a:xfrm flipV="1">
                <a:off x="5854755" y="5907208"/>
                <a:ext cx="1039" cy="440427"/>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18" name="TextBox 10"/>
              <p:cNvSpPr txBox="1">
                <a:spLocks noChangeArrowheads="1"/>
              </p:cNvSpPr>
              <p:nvPr/>
            </p:nvSpPr>
            <p:spPr bwMode="auto">
              <a:xfrm>
                <a:off x="5808095" y="6084295"/>
                <a:ext cx="755335" cy="200055"/>
              </a:xfrm>
              <a:prstGeom prst="rect">
                <a:avLst/>
              </a:prstGeom>
              <a:noFill/>
              <a:ln w="9525">
                <a:noFill/>
                <a:miter lim="800000"/>
                <a:headEnd/>
                <a:tailEnd/>
              </a:ln>
            </p:spPr>
            <p:txBody>
              <a:bodyPr wrap="none">
                <a:spAutoFit/>
              </a:bodyPr>
              <a:lstStyle/>
              <a:p>
                <a:r>
                  <a:rPr lang="en-GB" sz="700" b="1" dirty="0"/>
                  <a:t>SOAP/HTTPS</a:t>
                </a:r>
              </a:p>
            </p:txBody>
          </p:sp>
          <p:cxnSp>
            <p:nvCxnSpPr>
              <p:cNvPr id="19" name="Straight Arrow Connector 18"/>
              <p:cNvCxnSpPr>
                <a:stCxn id="35" idx="3"/>
              </p:cNvCxnSpPr>
              <p:nvPr/>
            </p:nvCxnSpPr>
            <p:spPr>
              <a:xfrm flipV="1">
                <a:off x="6398547" y="5822855"/>
                <a:ext cx="752785" cy="0"/>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20" name="Rounded Rectangle 19"/>
              <p:cNvSpPr/>
              <p:nvPr/>
            </p:nvSpPr>
            <p:spPr>
              <a:xfrm>
                <a:off x="7151541" y="5602489"/>
                <a:ext cx="1980837" cy="440182"/>
              </a:xfrm>
              <a:prstGeom prst="roundRect">
                <a:avLst/>
              </a:prstGeom>
              <a:solidFill>
                <a:schemeClr val="bg1">
                  <a:lumMod val="95000"/>
                </a:schemeClr>
              </a:solidFill>
              <a:ln w="19050">
                <a:solidFill>
                  <a:schemeClr val="accent4"/>
                </a:solidFill>
                <a:prstDash val="dash"/>
              </a:ln>
              <a:effectLst/>
              <a:scene3d>
                <a:camera prst="orthographicFront">
                  <a:rot lat="0" lon="0" rev="0"/>
                </a:camera>
                <a:lightRig rig="threePt" dir="t"/>
              </a:scene3d>
              <a:sp3d/>
            </p:spPr>
            <p:style>
              <a:lnRef idx="2">
                <a:schemeClr val="accent4"/>
              </a:lnRef>
              <a:fillRef idx="1">
                <a:schemeClr val="lt1"/>
              </a:fillRef>
              <a:effectRef idx="0">
                <a:schemeClr val="accent4"/>
              </a:effectRef>
              <a:fontRef idx="minor">
                <a:schemeClr val="dk1"/>
              </a:fontRef>
            </p:style>
            <p:txBody>
              <a:bodyPr anchor="ctr" anchorCtr="1"/>
              <a:lstStyle/>
              <a:p>
                <a:pPr algn="ctr">
                  <a:defRPr/>
                </a:pPr>
                <a:r>
                  <a:rPr lang="en-GB" sz="900" b="1" dirty="0"/>
                  <a:t>Message Broker</a:t>
                </a:r>
              </a:p>
              <a:p>
                <a:pPr algn="ctr">
                  <a:defRPr/>
                </a:pPr>
                <a:r>
                  <a:rPr lang="en-GB" sz="900" b="1" dirty="0"/>
                  <a:t>Orchestration/Message enrichment</a:t>
                </a:r>
              </a:p>
            </p:txBody>
          </p:sp>
          <p:sp>
            <p:nvSpPr>
              <p:cNvPr id="21" name="Rounded Rectangle 20"/>
              <p:cNvSpPr/>
              <p:nvPr/>
            </p:nvSpPr>
            <p:spPr>
              <a:xfrm>
                <a:off x="7158245" y="5184195"/>
                <a:ext cx="989850" cy="16945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sz="900" b="1" dirty="0"/>
                  <a:t>Host 1</a:t>
                </a:r>
              </a:p>
            </p:txBody>
          </p:sp>
          <p:sp>
            <p:nvSpPr>
              <p:cNvPr id="22" name="Rounded Rectangle 21"/>
              <p:cNvSpPr/>
              <p:nvPr/>
            </p:nvSpPr>
            <p:spPr>
              <a:xfrm>
                <a:off x="8238365" y="5184195"/>
                <a:ext cx="989850" cy="16945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sz="900" b="1" dirty="0"/>
                  <a:t>Host 2</a:t>
                </a:r>
              </a:p>
            </p:txBody>
          </p:sp>
          <p:sp>
            <p:nvSpPr>
              <p:cNvPr id="23" name="TextBox 10"/>
              <p:cNvSpPr txBox="1">
                <a:spLocks noChangeArrowheads="1"/>
              </p:cNvSpPr>
              <p:nvPr/>
            </p:nvSpPr>
            <p:spPr bwMode="auto">
              <a:xfrm>
                <a:off x="6393160" y="5814265"/>
                <a:ext cx="755335" cy="200055"/>
              </a:xfrm>
              <a:prstGeom prst="rect">
                <a:avLst/>
              </a:prstGeom>
              <a:noFill/>
              <a:ln w="9525">
                <a:noFill/>
                <a:miter lim="800000"/>
                <a:headEnd/>
                <a:tailEnd/>
              </a:ln>
            </p:spPr>
            <p:txBody>
              <a:bodyPr wrap="none">
                <a:spAutoFit/>
              </a:bodyPr>
              <a:lstStyle/>
              <a:p>
                <a:r>
                  <a:rPr lang="en-GB" sz="700" b="1" dirty="0"/>
                  <a:t>SOAP/HTTPS</a:t>
                </a:r>
              </a:p>
            </p:txBody>
          </p:sp>
          <p:cxnSp>
            <p:nvCxnSpPr>
              <p:cNvPr id="24" name="Straight Arrow Connector 23"/>
              <p:cNvCxnSpPr/>
              <p:nvPr/>
            </p:nvCxnSpPr>
            <p:spPr>
              <a:xfrm flipV="1">
                <a:off x="7563290" y="5364215"/>
                <a:ext cx="1" cy="22502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5" name="Straight Arrow Connector 24"/>
              <p:cNvCxnSpPr>
                <a:endCxn id="21" idx="2"/>
              </p:cNvCxnSpPr>
              <p:nvPr/>
            </p:nvCxnSpPr>
            <p:spPr>
              <a:xfrm flipH="1" flipV="1">
                <a:off x="7653170" y="5353647"/>
                <a:ext cx="130" cy="235593"/>
              </a:xfrm>
              <a:prstGeom prst="straightConnector1">
                <a:avLst/>
              </a:prstGeom>
              <a:ln>
                <a:headEnd type="arrow"/>
                <a:tailEnd type="none"/>
              </a:ln>
            </p:spPr>
            <p:style>
              <a:lnRef idx="1">
                <a:schemeClr val="accent6"/>
              </a:lnRef>
              <a:fillRef idx="0">
                <a:schemeClr val="accent6"/>
              </a:fillRef>
              <a:effectRef idx="0">
                <a:schemeClr val="accent6"/>
              </a:effectRef>
              <a:fontRef idx="minor">
                <a:schemeClr val="tx1"/>
              </a:fontRef>
            </p:style>
          </p:cxnSp>
          <p:cxnSp>
            <p:nvCxnSpPr>
              <p:cNvPr id="26" name="Straight Arrow Connector 25"/>
              <p:cNvCxnSpPr/>
              <p:nvPr/>
            </p:nvCxnSpPr>
            <p:spPr>
              <a:xfrm flipV="1">
                <a:off x="8643410" y="5364215"/>
                <a:ext cx="0" cy="225025"/>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27" name="Straight Arrow Connector 26"/>
              <p:cNvCxnSpPr>
                <a:endCxn id="22" idx="2"/>
              </p:cNvCxnSpPr>
              <p:nvPr/>
            </p:nvCxnSpPr>
            <p:spPr>
              <a:xfrm flipH="1" flipV="1">
                <a:off x="8733290" y="5353647"/>
                <a:ext cx="130" cy="235593"/>
              </a:xfrm>
              <a:prstGeom prst="straightConnector1">
                <a:avLst/>
              </a:prstGeom>
              <a:ln>
                <a:headEnd type="arrow"/>
                <a:tailEnd type="none"/>
              </a:ln>
            </p:spPr>
            <p:style>
              <a:lnRef idx="1">
                <a:schemeClr val="accent6"/>
              </a:lnRef>
              <a:fillRef idx="0">
                <a:schemeClr val="accent6"/>
              </a:fillRef>
              <a:effectRef idx="0">
                <a:schemeClr val="accent6"/>
              </a:effectRef>
              <a:fontRef idx="minor">
                <a:schemeClr val="tx1"/>
              </a:fontRef>
            </p:style>
          </p:cxnSp>
          <p:sp>
            <p:nvSpPr>
              <p:cNvPr id="28" name="TextBox 10"/>
              <p:cNvSpPr txBox="1">
                <a:spLocks noChangeArrowheads="1"/>
              </p:cNvSpPr>
              <p:nvPr/>
            </p:nvSpPr>
            <p:spPr bwMode="auto">
              <a:xfrm>
                <a:off x="6843210" y="5364215"/>
                <a:ext cx="755335" cy="200055"/>
              </a:xfrm>
              <a:prstGeom prst="rect">
                <a:avLst/>
              </a:prstGeom>
              <a:noFill/>
              <a:ln w="9525">
                <a:noFill/>
                <a:miter lim="800000"/>
                <a:headEnd/>
                <a:tailEnd/>
              </a:ln>
            </p:spPr>
            <p:txBody>
              <a:bodyPr wrap="none">
                <a:spAutoFit/>
              </a:bodyPr>
              <a:lstStyle/>
              <a:p>
                <a:r>
                  <a:rPr lang="en-GB" sz="700" b="1" dirty="0"/>
                  <a:t>SOAP/HTTPS</a:t>
                </a:r>
              </a:p>
            </p:txBody>
          </p:sp>
          <p:sp>
            <p:nvSpPr>
              <p:cNvPr id="29" name="TextBox 10"/>
              <p:cNvSpPr txBox="1">
                <a:spLocks noChangeArrowheads="1"/>
              </p:cNvSpPr>
              <p:nvPr/>
            </p:nvSpPr>
            <p:spPr bwMode="auto">
              <a:xfrm>
                <a:off x="8733420" y="5364215"/>
                <a:ext cx="545342" cy="200055"/>
              </a:xfrm>
              <a:prstGeom prst="rect">
                <a:avLst/>
              </a:prstGeom>
              <a:noFill/>
              <a:ln w="9525">
                <a:noFill/>
                <a:miter lim="800000"/>
                <a:headEnd/>
                <a:tailEnd/>
              </a:ln>
            </p:spPr>
            <p:txBody>
              <a:bodyPr wrap="none">
                <a:spAutoFit/>
              </a:bodyPr>
              <a:lstStyle/>
              <a:p>
                <a:r>
                  <a:rPr lang="en-GB" sz="700" b="1" dirty="0"/>
                  <a:t>XML/MQ</a:t>
                </a:r>
              </a:p>
            </p:txBody>
          </p:sp>
          <p:sp>
            <p:nvSpPr>
              <p:cNvPr id="30" name="Rounded Rectangle 29"/>
              <p:cNvSpPr/>
              <p:nvPr/>
            </p:nvSpPr>
            <p:spPr>
              <a:xfrm>
                <a:off x="7623384" y="6347635"/>
                <a:ext cx="1037679" cy="169452"/>
              </a:xfrm>
              <a:prstGeom prst="roundRect">
                <a:avLst/>
              </a:prstGeom>
              <a:solidFill>
                <a:srgbClr val="6F96E3"/>
              </a:solidFill>
              <a:ln w="12700"/>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GB" sz="900" b="1" dirty="0">
                    <a:solidFill>
                      <a:schemeClr val="tx1"/>
                    </a:solidFill>
                  </a:rPr>
                  <a:t>DataPower</a:t>
                </a:r>
              </a:p>
            </p:txBody>
          </p:sp>
          <p:cxnSp>
            <p:nvCxnSpPr>
              <p:cNvPr id="31" name="Straight Arrow Connector 30"/>
              <p:cNvCxnSpPr>
                <a:stCxn id="30" idx="0"/>
              </p:cNvCxnSpPr>
              <p:nvPr/>
            </p:nvCxnSpPr>
            <p:spPr>
              <a:xfrm flipH="1" flipV="1">
                <a:off x="8142223" y="6042322"/>
                <a:ext cx="0" cy="305313"/>
              </a:xfrm>
              <a:prstGeom prst="straightConnector1">
                <a:avLst/>
              </a:prstGeom>
              <a:ln>
                <a:headEnd type="arrow"/>
                <a:tailEnd type="none"/>
              </a:ln>
            </p:spPr>
            <p:style>
              <a:lnRef idx="1">
                <a:schemeClr val="accent6"/>
              </a:lnRef>
              <a:fillRef idx="0">
                <a:schemeClr val="accent6"/>
              </a:fillRef>
              <a:effectRef idx="0">
                <a:schemeClr val="accent6"/>
              </a:effectRef>
              <a:fontRef idx="minor">
                <a:schemeClr val="tx1"/>
              </a:fontRef>
            </p:style>
          </p:cxnSp>
          <p:cxnSp>
            <p:nvCxnSpPr>
              <p:cNvPr id="32" name="Straight Arrow Connector 31"/>
              <p:cNvCxnSpPr>
                <a:stCxn id="15" idx="3"/>
                <a:endCxn id="30" idx="1"/>
              </p:cNvCxnSpPr>
              <p:nvPr/>
            </p:nvCxnSpPr>
            <p:spPr>
              <a:xfrm>
                <a:off x="6349679" y="6431988"/>
                <a:ext cx="1273703" cy="0"/>
              </a:xfrm>
              <a:prstGeom prst="straightConnector1">
                <a:avLst/>
              </a:prstGeom>
              <a:ln>
                <a:headEnd type="arrow"/>
                <a:tailEnd type="none"/>
              </a:ln>
            </p:spPr>
            <p:style>
              <a:lnRef idx="1">
                <a:schemeClr val="accent6"/>
              </a:lnRef>
              <a:fillRef idx="0">
                <a:schemeClr val="accent6"/>
              </a:fillRef>
              <a:effectRef idx="0">
                <a:schemeClr val="accent6"/>
              </a:effectRef>
              <a:fontRef idx="minor">
                <a:schemeClr val="tx1"/>
              </a:fontRef>
            </p:style>
          </p:cxnSp>
          <p:sp>
            <p:nvSpPr>
              <p:cNvPr id="34" name="TextBox 10"/>
              <p:cNvSpPr txBox="1">
                <a:spLocks noChangeArrowheads="1"/>
              </p:cNvSpPr>
              <p:nvPr/>
            </p:nvSpPr>
            <p:spPr bwMode="auto">
              <a:xfrm>
                <a:off x="8103350" y="6084295"/>
                <a:ext cx="755335" cy="200055"/>
              </a:xfrm>
              <a:prstGeom prst="rect">
                <a:avLst/>
              </a:prstGeom>
              <a:noFill/>
              <a:ln w="9525">
                <a:noFill/>
                <a:miter lim="800000"/>
                <a:headEnd/>
                <a:tailEnd/>
              </a:ln>
            </p:spPr>
            <p:txBody>
              <a:bodyPr wrap="none">
                <a:spAutoFit/>
              </a:bodyPr>
              <a:lstStyle/>
              <a:p>
                <a:r>
                  <a:rPr lang="en-GB" sz="700" b="1" dirty="0"/>
                  <a:t>SOAP/HTTPS</a:t>
                </a:r>
              </a:p>
            </p:txBody>
          </p:sp>
          <p:sp>
            <p:nvSpPr>
              <p:cNvPr id="35" name="Rounded Rectangle 34"/>
              <p:cNvSpPr/>
              <p:nvPr/>
            </p:nvSpPr>
            <p:spPr>
              <a:xfrm>
                <a:off x="5313040" y="5737756"/>
                <a:ext cx="1085508" cy="169453"/>
              </a:xfrm>
              <a:prstGeom prst="roundRect">
                <a:avLst/>
              </a:prstGeom>
              <a:solidFill>
                <a:srgbClr val="6F96E3"/>
              </a:solidFill>
              <a:ln w="12700"/>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GB" sz="900" b="1" dirty="0">
                    <a:solidFill>
                      <a:schemeClr val="tx1"/>
                    </a:solidFill>
                  </a:rPr>
                  <a:t>DataPower</a:t>
                </a:r>
              </a:p>
            </p:txBody>
          </p:sp>
        </p:grpSp>
        <p:sp>
          <p:nvSpPr>
            <p:cNvPr id="52" name="TextBox 51"/>
            <p:cNvSpPr txBox="1"/>
            <p:nvPr/>
          </p:nvSpPr>
          <p:spPr>
            <a:xfrm>
              <a:off x="5403050" y="3609020"/>
              <a:ext cx="1665185" cy="246221"/>
            </a:xfrm>
            <a:prstGeom prst="rect">
              <a:avLst/>
            </a:prstGeom>
            <a:noFill/>
          </p:spPr>
          <p:txBody>
            <a:bodyPr wrap="square" rtlCol="0">
              <a:spAutoFit/>
            </a:bodyPr>
            <a:lstStyle/>
            <a:p>
              <a:r>
                <a:rPr lang="en-GB" sz="1000" u="sng" dirty="0" smtClean="0"/>
                <a:t>Example orchestration:</a:t>
              </a:r>
              <a:endParaRPr lang="en-GB" sz="1000" u="sng" dirty="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2</a:t>
            </a:fld>
            <a:endParaRPr lang="en-GB" dirty="0" smtClean="0"/>
          </a:p>
        </p:txBody>
      </p:sp>
      <p:sp>
        <p:nvSpPr>
          <p:cNvPr id="108" name="Rectangle 2"/>
          <p:cNvSpPr txBox="1">
            <a:spLocks noChangeArrowheads="1"/>
          </p:cNvSpPr>
          <p:nvPr/>
        </p:nvSpPr>
        <p:spPr bwMode="auto">
          <a:xfrm>
            <a:off x="407495" y="368660"/>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GB" sz="3200" kern="0" dirty="0" smtClean="0">
                <a:solidFill>
                  <a:srgbClr val="00864F"/>
                </a:solidFill>
                <a:latin typeface="+mj-lt"/>
                <a:cs typeface="+mj-cs"/>
              </a:rPr>
              <a:t>Introduction</a:t>
            </a:r>
            <a:endParaRPr kumimoji="0" lang="en-GB" sz="3200" b="0" i="0" u="none" strike="noStrike" kern="0" cap="none" spc="0" normalizeH="0" baseline="0" noProof="0" dirty="0" smtClean="0">
              <a:ln>
                <a:noFill/>
              </a:ln>
              <a:solidFill>
                <a:srgbClr val="00864F"/>
              </a:solidFill>
              <a:effectLst/>
              <a:uLnTx/>
              <a:uFillTx/>
              <a:latin typeface="+mj-lt"/>
              <a:ea typeface="ＭＳ Ｐゴシック" pitchFamily="-65" charset="-128"/>
              <a:cs typeface="+mj-cs"/>
            </a:endParaRPr>
          </a:p>
        </p:txBody>
      </p:sp>
      <p:sp>
        <p:nvSpPr>
          <p:cNvPr id="6" name="Rectangle 5"/>
          <p:cNvSpPr/>
          <p:nvPr/>
        </p:nvSpPr>
        <p:spPr>
          <a:xfrm>
            <a:off x="407495" y="1223755"/>
            <a:ext cx="9091010" cy="5970865"/>
          </a:xfrm>
          <a:prstGeom prst="rect">
            <a:avLst/>
          </a:prstGeom>
        </p:spPr>
        <p:txBody>
          <a:bodyPr wrap="square">
            <a:spAutoFit/>
          </a:bodyPr>
          <a:lstStyle/>
          <a:p>
            <a:r>
              <a:rPr lang="en-GB" sz="1400" b="1" dirty="0" smtClean="0">
                <a:solidFill>
                  <a:srgbClr val="00864F"/>
                </a:solidFill>
                <a:latin typeface="Arial" pitchFamily="-65" charset="0"/>
                <a:cs typeface="ＭＳ Ｐゴシック" pitchFamily="-65" charset="-128"/>
              </a:rPr>
              <a:t>Purpose of this Document:</a:t>
            </a:r>
            <a:endParaRPr lang="en-GB" sz="1400" dirty="0" smtClean="0">
              <a:latin typeface="Arial" pitchFamily="-65" charset="0"/>
              <a:cs typeface="ＭＳ Ｐゴシック" pitchFamily="-65" charset="-128"/>
            </a:endParaRPr>
          </a:p>
          <a:p>
            <a:pPr>
              <a:spcAft>
                <a:spcPts val="600"/>
              </a:spcAft>
            </a:pPr>
            <a:r>
              <a:rPr lang="en-GB" sz="1300" dirty="0" smtClean="0"/>
              <a:t>Introduce the concept of Services and Service Oriented Architecture, specifically within Lloyds Banking Group, from the perspective of ADM Insurance – BSM</a:t>
            </a:r>
          </a:p>
          <a:p>
            <a:pPr marL="342900" indent="-342900">
              <a:spcAft>
                <a:spcPts val="400"/>
              </a:spcAft>
            </a:pPr>
            <a:r>
              <a:rPr lang="en-GB" sz="1300" dirty="0" smtClean="0">
                <a:latin typeface="Arial" pitchFamily="-65" charset="0"/>
                <a:cs typeface="ＭＳ Ｐゴシック" pitchFamily="-65" charset="-128"/>
              </a:rPr>
              <a:t>Topics include:</a:t>
            </a:r>
          </a:p>
          <a:p>
            <a:pPr marL="342900" indent="-342900">
              <a:spcAft>
                <a:spcPts val="400"/>
              </a:spcAft>
              <a:buFont typeface="Arial" pitchFamily="34" charset="0"/>
              <a:buChar char="•"/>
            </a:pPr>
            <a:r>
              <a:rPr lang="en-GB" sz="1100" dirty="0" smtClean="0">
                <a:latin typeface="Arial" pitchFamily="-65" charset="0"/>
                <a:cs typeface="ＭＳ Ｐゴシック" pitchFamily="-65" charset="-128"/>
              </a:rPr>
              <a:t>Web Services</a:t>
            </a:r>
          </a:p>
          <a:p>
            <a:pPr marL="342900" indent="-342900">
              <a:spcAft>
                <a:spcPts val="400"/>
              </a:spcAft>
              <a:buFont typeface="Arial" pitchFamily="34" charset="0"/>
              <a:buChar char="•"/>
            </a:pPr>
            <a:r>
              <a:rPr lang="en-GB" sz="1100" dirty="0" smtClean="0">
                <a:latin typeface="Arial" pitchFamily="-65" charset="0"/>
                <a:cs typeface="ＭＳ Ｐゴシック" pitchFamily="-65" charset="-128"/>
              </a:rPr>
              <a:t>ESB – Enterprise Service Bus </a:t>
            </a:r>
          </a:p>
          <a:p>
            <a:pPr marL="342900" indent="-342900">
              <a:spcAft>
                <a:spcPts val="400"/>
              </a:spcAft>
              <a:buFont typeface="Arial" pitchFamily="34" charset="0"/>
              <a:buChar char="•"/>
            </a:pPr>
            <a:r>
              <a:rPr lang="en-GB" sz="1100" dirty="0" smtClean="0">
                <a:latin typeface="Arial" pitchFamily="-65" charset="0"/>
                <a:cs typeface="ＭＳ Ｐゴシック" pitchFamily="-65" charset="-128"/>
              </a:rPr>
              <a:t>CIM – Common Information </a:t>
            </a:r>
            <a:r>
              <a:rPr lang="en-GB" sz="1100" dirty="0" smtClean="0">
                <a:latin typeface="Arial" pitchFamily="-65" charset="0"/>
                <a:cs typeface="ＭＳ Ｐゴシック" pitchFamily="-65" charset="-128"/>
              </a:rPr>
              <a:t>Model</a:t>
            </a:r>
            <a:endParaRPr lang="en-GB" sz="1100" dirty="0" smtClean="0">
              <a:latin typeface="Arial" pitchFamily="-65" charset="0"/>
              <a:cs typeface="ＭＳ Ｐゴシック" pitchFamily="-65" charset="-128"/>
            </a:endParaRPr>
          </a:p>
          <a:p>
            <a:pPr marL="342900" indent="-342900">
              <a:spcAft>
                <a:spcPts val="400"/>
              </a:spcAft>
              <a:buFont typeface="Arial" pitchFamily="34" charset="0"/>
              <a:buChar char="•"/>
            </a:pPr>
            <a:r>
              <a:rPr lang="en-GB" sz="1100" dirty="0" err="1" smtClean="0">
                <a:latin typeface="Arial" pitchFamily="-65" charset="0"/>
                <a:cs typeface="ＭＳ Ｐゴシック" pitchFamily="-65" charset="-128"/>
              </a:rPr>
              <a:t>DataPower</a:t>
            </a:r>
            <a:r>
              <a:rPr lang="en-GB" sz="1100" dirty="0" smtClean="0">
                <a:latin typeface="Arial" pitchFamily="-65" charset="0"/>
                <a:cs typeface="ＭＳ Ｐゴシック" pitchFamily="-65" charset="-128"/>
              </a:rPr>
              <a:t>,  </a:t>
            </a:r>
            <a:r>
              <a:rPr lang="en-GB" sz="1100" dirty="0" err="1" smtClean="0">
                <a:latin typeface="Arial" pitchFamily="-65" charset="0"/>
                <a:cs typeface="ＭＳ Ｐゴシック" pitchFamily="-65" charset="-128"/>
              </a:rPr>
              <a:t>MessageBroker</a:t>
            </a:r>
            <a:r>
              <a:rPr lang="en-GB" sz="1100" dirty="0" smtClean="0">
                <a:latin typeface="Arial" pitchFamily="-65" charset="0"/>
                <a:cs typeface="ＭＳ Ｐゴシック" pitchFamily="-65" charset="-128"/>
              </a:rPr>
              <a:t>, MQ</a:t>
            </a:r>
          </a:p>
          <a:p>
            <a:pPr marL="342900" indent="-342900">
              <a:spcAft>
                <a:spcPts val="400"/>
              </a:spcAft>
              <a:buFont typeface="Arial" pitchFamily="34" charset="0"/>
              <a:buChar char="•"/>
            </a:pPr>
            <a:r>
              <a:rPr lang="en-GB" sz="1100" dirty="0" err="1" smtClean="0">
                <a:latin typeface="Arial" pitchFamily="-65" charset="0"/>
                <a:cs typeface="ＭＳ Ｐゴシック" pitchFamily="-65" charset="-128"/>
              </a:rPr>
              <a:t>Systinet</a:t>
            </a:r>
            <a:endParaRPr lang="en-GB" sz="1100" dirty="0" smtClean="0">
              <a:latin typeface="Arial" pitchFamily="-65" charset="0"/>
              <a:cs typeface="ＭＳ Ｐゴシック" pitchFamily="-65" charset="-128"/>
            </a:endParaRPr>
          </a:p>
          <a:p>
            <a:pPr marL="342900" indent="-342900">
              <a:spcAft>
                <a:spcPts val="400"/>
              </a:spcAft>
              <a:buFont typeface="Arial" pitchFamily="34" charset="0"/>
              <a:buChar char="•"/>
            </a:pPr>
            <a:r>
              <a:rPr lang="en-GB" sz="1100" dirty="0" smtClean="0">
                <a:latin typeface="Arial" pitchFamily="-65" charset="0"/>
                <a:cs typeface="ＭＳ Ｐゴシック" pitchFamily="-65" charset="-128"/>
              </a:rPr>
              <a:t>Overview </a:t>
            </a:r>
            <a:r>
              <a:rPr lang="en-GB" sz="1100" dirty="0" smtClean="0">
                <a:latin typeface="Arial" pitchFamily="-65" charset="0"/>
                <a:cs typeface="ＭＳ Ｐゴシック" pitchFamily="-65" charset="-128"/>
              </a:rPr>
              <a:t>of the Group IT E2E Project Lifecycle from the perspective of a Service Designer, including various platform deliverables</a:t>
            </a:r>
          </a:p>
          <a:p>
            <a:endParaRPr lang="en-GB" sz="1400" b="1" dirty="0" smtClean="0">
              <a:latin typeface="Arial" pitchFamily="-65" charset="0"/>
              <a:cs typeface="ＭＳ Ｐゴシック" pitchFamily="-65" charset="-128"/>
            </a:endParaRPr>
          </a:p>
          <a:p>
            <a:pPr>
              <a:spcAft>
                <a:spcPts val="400"/>
              </a:spcAft>
            </a:pPr>
            <a:r>
              <a:rPr lang="en-GB" sz="1400" b="1" dirty="0" smtClean="0">
                <a:solidFill>
                  <a:srgbClr val="00864F"/>
                </a:solidFill>
                <a:latin typeface="Arial" pitchFamily="-65" charset="0"/>
                <a:cs typeface="ＭＳ Ｐゴシック" pitchFamily="-65" charset="-128"/>
              </a:rPr>
              <a:t>Target Audience:</a:t>
            </a:r>
          </a:p>
          <a:p>
            <a:pPr>
              <a:spcAft>
                <a:spcPts val="400"/>
              </a:spcAft>
            </a:pPr>
            <a:r>
              <a:rPr lang="en-GB" sz="1300" dirty="0" smtClean="0">
                <a:latin typeface="Arial" pitchFamily="-65" charset="0"/>
                <a:cs typeface="ＭＳ Ｐゴシック" pitchFamily="-65" charset="-128"/>
              </a:rPr>
              <a:t>Anyone wanting to know more about Services, SOA, Middleware or Service Design.</a:t>
            </a:r>
          </a:p>
          <a:p>
            <a:pPr>
              <a:spcAft>
                <a:spcPts val="400"/>
              </a:spcAft>
            </a:pPr>
            <a:r>
              <a:rPr lang="en-GB" sz="1300" dirty="0" smtClean="0">
                <a:latin typeface="Arial" pitchFamily="-65" charset="0"/>
                <a:cs typeface="ＭＳ Ｐゴシック" pitchFamily="-65" charset="-128"/>
              </a:rPr>
              <a:t>For example new colleagues working in BSM (contractors, partners, permanent colleagues, either new to the role or new to LBG) or other platform teams that may work closely with BSM and want to get a better understanding of what the Services team delivers</a:t>
            </a:r>
          </a:p>
          <a:p>
            <a:pPr>
              <a:spcAft>
                <a:spcPts val="0"/>
              </a:spcAft>
            </a:pPr>
            <a:endParaRPr lang="en-GB" sz="1400" dirty="0" smtClean="0">
              <a:latin typeface="Arial" pitchFamily="-65" charset="0"/>
              <a:cs typeface="ＭＳ Ｐゴシック" pitchFamily="-65" charset="-128"/>
            </a:endParaRPr>
          </a:p>
          <a:p>
            <a:pPr>
              <a:spcAft>
                <a:spcPts val="400"/>
              </a:spcAft>
            </a:pPr>
            <a:r>
              <a:rPr lang="en-GB" sz="1400" b="1" dirty="0" smtClean="0">
                <a:solidFill>
                  <a:srgbClr val="00864F"/>
                </a:solidFill>
                <a:latin typeface="Arial" pitchFamily="-65" charset="0"/>
                <a:cs typeface="ＭＳ Ｐゴシック" pitchFamily="-65" charset="-128"/>
              </a:rPr>
              <a:t>Author:</a:t>
            </a:r>
            <a:r>
              <a:rPr lang="en-GB" sz="800" dirty="0" smtClean="0">
                <a:latin typeface="Arial" pitchFamily="-65" charset="0"/>
                <a:cs typeface="ＭＳ Ｐゴシック" pitchFamily="-65" charset="-128"/>
              </a:rPr>
              <a:t> </a:t>
            </a:r>
          </a:p>
          <a:p>
            <a:pPr>
              <a:spcAft>
                <a:spcPts val="400"/>
              </a:spcAft>
            </a:pPr>
            <a:r>
              <a:rPr lang="en-GB" sz="1300" dirty="0" smtClean="0">
                <a:latin typeface="Arial" pitchFamily="-65" charset="0"/>
                <a:cs typeface="ＭＳ Ｐゴシック" pitchFamily="-65" charset="-128"/>
              </a:rPr>
              <a:t>Richard Thurston (ADM Insurance – BSM)</a:t>
            </a:r>
          </a:p>
          <a:p>
            <a:pPr marL="228600" indent="-228600">
              <a:spcAft>
                <a:spcPts val="0"/>
              </a:spcAft>
            </a:pPr>
            <a:r>
              <a:rPr lang="en-GB" sz="1100" dirty="0" err="1" smtClean="0">
                <a:latin typeface="Arial" pitchFamily="-65" charset="0"/>
                <a:cs typeface="ＭＳ Ｐゴシック" pitchFamily="-65" charset="-128"/>
                <a:hlinkClick r:id="rId3"/>
              </a:rPr>
              <a:t>richard.thurston@lloydsbanking.com</a:t>
            </a:r>
            <a:r>
              <a:rPr lang="en-GB" sz="1100" dirty="0" smtClean="0">
                <a:latin typeface="Arial" pitchFamily="-65" charset="0"/>
                <a:cs typeface="ＭＳ Ｐゴシック" pitchFamily="-65" charset="-128"/>
              </a:rPr>
              <a:t> </a:t>
            </a:r>
          </a:p>
          <a:p>
            <a:pPr marL="228600" indent="-228600">
              <a:spcAft>
                <a:spcPts val="400"/>
              </a:spcAft>
            </a:pPr>
            <a:endParaRPr lang="en-GB" sz="500" dirty="0" smtClean="0">
              <a:latin typeface="Arial" pitchFamily="-65" charset="0"/>
              <a:cs typeface="ＭＳ Ｐゴシック" pitchFamily="-65" charset="-128"/>
            </a:endParaRPr>
          </a:p>
          <a:p>
            <a:pPr marL="342900" indent="-342900">
              <a:spcAft>
                <a:spcPts val="0"/>
              </a:spcAft>
            </a:pPr>
            <a:r>
              <a:rPr lang="en-GB" sz="1200" b="1" dirty="0" smtClean="0">
                <a:solidFill>
                  <a:srgbClr val="00864F"/>
                </a:solidFill>
                <a:latin typeface="Arial" pitchFamily="-65" charset="0"/>
                <a:cs typeface="ＭＳ Ｐゴシック" pitchFamily="-65" charset="-128"/>
              </a:rPr>
              <a:t>Assisted by:</a:t>
            </a:r>
          </a:p>
          <a:p>
            <a:pPr marL="342900" indent="-342900">
              <a:spcAft>
                <a:spcPts val="0"/>
              </a:spcAft>
            </a:pPr>
            <a:r>
              <a:rPr lang="en-GB" sz="1200" dirty="0" smtClean="0">
                <a:latin typeface="Arial" pitchFamily="-65" charset="0"/>
                <a:cs typeface="ＭＳ Ｐゴシック" pitchFamily="-65" charset="-128"/>
              </a:rPr>
              <a:t>Ian Bennett (ADM Insurance – BSM)</a:t>
            </a:r>
          </a:p>
          <a:p>
            <a:pPr marL="228600" indent="-228600">
              <a:spcAft>
                <a:spcPts val="400"/>
              </a:spcAft>
            </a:pPr>
            <a:r>
              <a:rPr lang="en-GB" sz="1000" dirty="0" err="1" smtClean="0">
                <a:latin typeface="Arial" pitchFamily="-65" charset="0"/>
                <a:cs typeface="ＭＳ Ｐゴシック" pitchFamily="-65" charset="-128"/>
                <a:hlinkClick r:id="rId4"/>
              </a:rPr>
              <a:t>ianbennett@lloydsbanking.com</a:t>
            </a:r>
            <a:r>
              <a:rPr lang="en-GB" sz="1000" dirty="0" smtClean="0">
                <a:latin typeface="Arial" pitchFamily="-65" charset="0"/>
                <a:cs typeface="ＭＳ Ｐゴシック" pitchFamily="-65" charset="-128"/>
              </a:rPr>
              <a:t> </a:t>
            </a:r>
          </a:p>
          <a:p>
            <a:r>
              <a:rPr lang="en-GB" sz="1300" dirty="0" smtClean="0"/>
              <a:t> </a:t>
            </a:r>
          </a:p>
          <a:p>
            <a:endParaRPr lang="en-GB" sz="13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20</a:t>
            </a:fld>
            <a:endParaRPr lang="en-GB" dirty="0" smtClean="0"/>
          </a:p>
        </p:txBody>
      </p:sp>
      <p:sp>
        <p:nvSpPr>
          <p:cNvPr id="5123" name="Rectangle 2"/>
          <p:cNvSpPr>
            <a:spLocks noGrp="1" noChangeArrowheads="1"/>
          </p:cNvSpPr>
          <p:nvPr>
            <p:ph type="title" idx="4294967295"/>
          </p:nvPr>
        </p:nvSpPr>
        <p:spPr>
          <a:xfrm>
            <a:off x="407988" y="386110"/>
            <a:ext cx="8007350" cy="882650"/>
          </a:xfrm>
        </p:spPr>
        <p:txBody>
          <a:bodyPr/>
          <a:lstStyle/>
          <a:p>
            <a:pPr eaLnBrk="1" hangingPunct="1"/>
            <a:r>
              <a:rPr lang="en-GB" sz="3200" dirty="0" smtClean="0">
                <a:solidFill>
                  <a:srgbClr val="00864F"/>
                </a:solidFill>
                <a:ea typeface="ＭＳ Ｐゴシック" pitchFamily="-65" charset="-128"/>
              </a:rPr>
              <a:t>WebSphere MQ</a:t>
            </a:r>
          </a:p>
        </p:txBody>
      </p:sp>
      <p:sp>
        <p:nvSpPr>
          <p:cNvPr id="17" name="TextBox 5"/>
          <p:cNvSpPr txBox="1">
            <a:spLocks noChangeArrowheads="1"/>
          </p:cNvSpPr>
          <p:nvPr/>
        </p:nvSpPr>
        <p:spPr bwMode="auto">
          <a:xfrm>
            <a:off x="407495" y="1268760"/>
            <a:ext cx="9046005" cy="954107"/>
          </a:xfrm>
          <a:prstGeom prst="rect">
            <a:avLst/>
          </a:prstGeom>
          <a:noFill/>
          <a:ln w="9525">
            <a:noFill/>
            <a:miter lim="800000"/>
            <a:headEnd/>
            <a:tailEnd/>
          </a:ln>
        </p:spPr>
        <p:txBody>
          <a:bodyPr wrap="square">
            <a:spAutoFit/>
          </a:bodyPr>
          <a:lstStyle/>
          <a:p>
            <a:r>
              <a:rPr lang="en-GB" sz="1400" dirty="0"/>
              <a:t/>
            </a:r>
            <a:br>
              <a:rPr lang="en-GB" sz="1400" dirty="0"/>
            </a:br>
            <a:endParaRPr lang="en-GB" sz="1400" dirty="0" smtClean="0"/>
          </a:p>
          <a:p>
            <a:endParaRPr lang="en-GB" sz="1400" dirty="0"/>
          </a:p>
          <a:p>
            <a:endParaRPr lang="en-GB" sz="1400" dirty="0">
              <a:latin typeface="Calibri" pitchFamily="34" charset="0"/>
            </a:endParaRPr>
          </a:p>
        </p:txBody>
      </p:sp>
      <p:sp>
        <p:nvSpPr>
          <p:cNvPr id="14" name="Rectangle 8"/>
          <p:cNvSpPr>
            <a:spLocks noChangeArrowheads="1"/>
          </p:cNvSpPr>
          <p:nvPr/>
        </p:nvSpPr>
        <p:spPr bwMode="auto">
          <a:xfrm>
            <a:off x="362490" y="1220557"/>
            <a:ext cx="9136016" cy="2477601"/>
          </a:xfrm>
          <a:prstGeom prst="rect">
            <a:avLst/>
          </a:prstGeom>
          <a:noFill/>
          <a:ln w="9525">
            <a:noFill/>
            <a:miter lim="800000"/>
            <a:headEnd/>
            <a:tailEnd/>
          </a:ln>
        </p:spPr>
        <p:txBody>
          <a:bodyPr wrap="square">
            <a:spAutoFit/>
          </a:bodyPr>
          <a:lstStyle/>
          <a:p>
            <a:pPr>
              <a:spcAft>
                <a:spcPts val="0"/>
              </a:spcAft>
            </a:pPr>
            <a:r>
              <a:rPr lang="en-GB" sz="1300" b="1" dirty="0"/>
              <a:t>WebSphere MQ provides assured one-time delivery </a:t>
            </a:r>
            <a:r>
              <a:rPr lang="en-GB" sz="1300" b="1" dirty="0" smtClean="0"/>
              <a:t>of </a:t>
            </a:r>
            <a:r>
              <a:rPr lang="en-GB" sz="1300" b="1" dirty="0"/>
              <a:t>messages across a wide variety of platforms </a:t>
            </a:r>
            <a:endParaRPr lang="en-GB" sz="1300" b="1" dirty="0" smtClean="0"/>
          </a:p>
          <a:p>
            <a:pPr>
              <a:spcAft>
                <a:spcPts val="600"/>
              </a:spcAft>
            </a:pPr>
            <a:r>
              <a:rPr lang="en-GB" sz="1300" dirty="0" smtClean="0"/>
              <a:t>e.g. Windows</a:t>
            </a:r>
            <a:r>
              <a:rPr lang="en-GB" sz="1300" dirty="0"/>
              <a:t>, Linux, OS/2, </a:t>
            </a:r>
            <a:r>
              <a:rPr lang="en-GB" sz="1300" dirty="0" smtClean="0"/>
              <a:t>mainframe </a:t>
            </a:r>
            <a:r>
              <a:rPr lang="en-GB" sz="1300" dirty="0"/>
              <a:t>and </a:t>
            </a:r>
            <a:r>
              <a:rPr lang="en-GB" sz="1300" dirty="0" smtClean="0"/>
              <a:t>Unix.</a:t>
            </a:r>
            <a:endParaRPr lang="en-GB" sz="1300" dirty="0"/>
          </a:p>
          <a:p>
            <a:pPr marL="342900" indent="-342900">
              <a:spcAft>
                <a:spcPts val="600"/>
              </a:spcAft>
              <a:buFont typeface="Arial" pitchFamily="34" charset="0"/>
              <a:buChar char="•"/>
            </a:pPr>
            <a:r>
              <a:rPr lang="en-GB" sz="1300" dirty="0" smtClean="0"/>
              <a:t>It </a:t>
            </a:r>
            <a:r>
              <a:rPr lang="en-GB" sz="1300" dirty="0"/>
              <a:t>emphasizes reliability and robustness of message traffic and ensures that </a:t>
            </a:r>
            <a:r>
              <a:rPr lang="en-GB" sz="1300" dirty="0" smtClean="0"/>
              <a:t>a </a:t>
            </a:r>
            <a:r>
              <a:rPr lang="en-GB" sz="1300" dirty="0"/>
              <a:t>message should never be lost if MQ is appropriately configured</a:t>
            </a:r>
            <a:r>
              <a:rPr lang="en-GB" sz="1300" dirty="0" smtClean="0"/>
              <a:t>.</a:t>
            </a:r>
            <a:endParaRPr lang="en-GB" sz="1300" dirty="0"/>
          </a:p>
          <a:p>
            <a:pPr marL="342900" indent="-342900">
              <a:spcAft>
                <a:spcPts val="600"/>
              </a:spcAft>
              <a:buFont typeface="Arial" pitchFamily="34" charset="0"/>
              <a:buChar char="•"/>
            </a:pPr>
            <a:r>
              <a:rPr lang="en-GB" sz="1300" dirty="0" smtClean="0"/>
              <a:t>It </a:t>
            </a:r>
            <a:r>
              <a:rPr lang="en-GB" sz="1300" dirty="0"/>
              <a:t>provides a mechanism to achieve non-time-dependent </a:t>
            </a:r>
            <a:r>
              <a:rPr lang="en-GB" sz="1300" dirty="0" smtClean="0"/>
              <a:t>architecture where messages </a:t>
            </a:r>
            <a:r>
              <a:rPr lang="en-GB" sz="1300" dirty="0"/>
              <a:t>can be sent from one application to another, regardless of whether the applications are running at the same time. </a:t>
            </a:r>
            <a:endParaRPr lang="en-GB" sz="1300" dirty="0" smtClean="0"/>
          </a:p>
          <a:p>
            <a:pPr marL="342900" indent="-342900">
              <a:spcAft>
                <a:spcPts val="600"/>
              </a:spcAft>
              <a:buFont typeface="Arial" pitchFamily="34" charset="0"/>
              <a:buChar char="•"/>
            </a:pPr>
            <a:r>
              <a:rPr lang="en-GB" sz="1300" dirty="0" smtClean="0"/>
              <a:t>If </a:t>
            </a:r>
            <a:r>
              <a:rPr lang="en-GB" sz="1300" dirty="0"/>
              <a:t>a message receiver application is not running when a sender sends </a:t>
            </a:r>
            <a:r>
              <a:rPr lang="en-GB" sz="1300" dirty="0" smtClean="0"/>
              <a:t>a message to it, </a:t>
            </a:r>
            <a:r>
              <a:rPr lang="en-GB" sz="1300" dirty="0"/>
              <a:t>the </a:t>
            </a:r>
            <a:r>
              <a:rPr lang="en-GB" sz="1300" b="1" dirty="0"/>
              <a:t>queue manager </a:t>
            </a:r>
            <a:r>
              <a:rPr lang="en-GB" sz="1300" dirty="0"/>
              <a:t>will hold the message until the receiver asks for </a:t>
            </a:r>
            <a:r>
              <a:rPr lang="en-GB" sz="1300" dirty="0" smtClean="0"/>
              <a:t>it – MQ acts as a lightweight database</a:t>
            </a:r>
          </a:p>
          <a:p>
            <a:pPr marL="342900" indent="-342900">
              <a:spcAft>
                <a:spcPts val="600"/>
              </a:spcAft>
              <a:buFont typeface="Arial" pitchFamily="34" charset="0"/>
              <a:buChar char="•"/>
            </a:pPr>
            <a:r>
              <a:rPr lang="en-GB" sz="1300" dirty="0" smtClean="0"/>
              <a:t>Ordering </a:t>
            </a:r>
            <a:r>
              <a:rPr lang="en-GB" sz="1300" dirty="0"/>
              <a:t>of all messages is preserved, by default this is in FIFO (first in - first out) order of receipt at the local queue within priority of the message</a:t>
            </a:r>
            <a:r>
              <a:rPr lang="en-GB" sz="1300" dirty="0" smtClean="0"/>
              <a:t>.</a:t>
            </a:r>
          </a:p>
        </p:txBody>
      </p:sp>
      <p:pic>
        <p:nvPicPr>
          <p:cNvPr id="15" name="Picture 2" descr="https://encrypted-tbn1.gstatic.com/images?q=tbn:ANd9GcRMfLt4WUJIgoAKPLFqsR5N7CxydnWsDzzn6Pv_lVDem3Upn4mXVw"/>
          <p:cNvPicPr>
            <a:picLocks noChangeAspect="1" noChangeArrowheads="1"/>
          </p:cNvPicPr>
          <p:nvPr/>
        </p:nvPicPr>
        <p:blipFill>
          <a:blip r:embed="rId3"/>
          <a:srcRect/>
          <a:stretch>
            <a:fillRect/>
          </a:stretch>
        </p:blipFill>
        <p:spPr bwMode="auto">
          <a:xfrm>
            <a:off x="5898105" y="188640"/>
            <a:ext cx="675075" cy="911189"/>
          </a:xfrm>
          <a:prstGeom prst="rect">
            <a:avLst/>
          </a:prstGeom>
          <a:noFill/>
          <a:ln w="9525">
            <a:noFill/>
            <a:miter lim="800000"/>
            <a:headEnd/>
            <a:tailEnd/>
          </a:ln>
        </p:spPr>
      </p:pic>
      <p:grpSp>
        <p:nvGrpSpPr>
          <p:cNvPr id="86" name="Group 85"/>
          <p:cNvGrpSpPr/>
          <p:nvPr/>
        </p:nvGrpSpPr>
        <p:grpSpPr>
          <a:xfrm>
            <a:off x="722530" y="3821055"/>
            <a:ext cx="8145905" cy="2083220"/>
            <a:chOff x="632520" y="3834045"/>
            <a:chExt cx="8145905" cy="2083220"/>
          </a:xfrm>
        </p:grpSpPr>
        <p:sp>
          <p:nvSpPr>
            <p:cNvPr id="57" name="TextBox 56"/>
            <p:cNvSpPr txBox="1"/>
            <p:nvPr/>
          </p:nvSpPr>
          <p:spPr>
            <a:xfrm>
              <a:off x="4052900" y="3834045"/>
              <a:ext cx="3060340" cy="400110"/>
            </a:xfrm>
            <a:prstGeom prst="rect">
              <a:avLst/>
            </a:prstGeom>
            <a:noFill/>
          </p:spPr>
          <p:txBody>
            <a:bodyPr wrap="square" rtlCol="0">
              <a:spAutoFit/>
            </a:bodyPr>
            <a:lstStyle/>
            <a:p>
              <a:r>
                <a:rPr lang="en-GB" sz="1000" dirty="0" smtClean="0"/>
                <a:t>Orchestration context: </a:t>
              </a:r>
            </a:p>
            <a:p>
              <a:r>
                <a:rPr lang="en-GB" sz="1000" dirty="0" smtClean="0"/>
                <a:t>MQ will maintain the state of the request message </a:t>
              </a:r>
            </a:p>
          </p:txBody>
        </p:sp>
        <p:grpSp>
          <p:nvGrpSpPr>
            <p:cNvPr id="77" name="Group 76"/>
            <p:cNvGrpSpPr/>
            <p:nvPr/>
          </p:nvGrpSpPr>
          <p:grpSpPr>
            <a:xfrm>
              <a:off x="632520" y="3879050"/>
              <a:ext cx="8145905" cy="2038215"/>
              <a:chOff x="992560" y="4014065"/>
              <a:chExt cx="7310277" cy="1721159"/>
            </a:xfrm>
          </p:grpSpPr>
          <p:grpSp>
            <p:nvGrpSpPr>
              <p:cNvPr id="61" name="Group 60"/>
              <p:cNvGrpSpPr/>
              <p:nvPr/>
            </p:nvGrpSpPr>
            <p:grpSpPr>
              <a:xfrm>
                <a:off x="992560" y="4014065"/>
                <a:ext cx="7310277" cy="1721159"/>
                <a:chOff x="722530" y="4059070"/>
                <a:chExt cx="7310277" cy="1721159"/>
              </a:xfrm>
            </p:grpSpPr>
            <p:grpSp>
              <p:nvGrpSpPr>
                <p:cNvPr id="48" name="Group 47"/>
                <p:cNvGrpSpPr/>
                <p:nvPr/>
              </p:nvGrpSpPr>
              <p:grpSpPr>
                <a:xfrm>
                  <a:off x="1622630" y="4104075"/>
                  <a:ext cx="6410177" cy="1669184"/>
                  <a:chOff x="1307595" y="4059070"/>
                  <a:chExt cx="6410177" cy="1669184"/>
                </a:xfrm>
              </p:grpSpPr>
              <p:sp>
                <p:nvSpPr>
                  <p:cNvPr id="8" name="Rectangle 7"/>
                  <p:cNvSpPr/>
                  <p:nvPr/>
                </p:nvSpPr>
                <p:spPr bwMode="auto">
                  <a:xfrm>
                    <a:off x="1659532" y="4464115"/>
                    <a:ext cx="458152" cy="270030"/>
                  </a:xfrm>
                  <a:prstGeom prst="rect">
                    <a:avLst/>
                  </a:prstGeom>
                  <a:solidFill>
                    <a:srgbClr val="FFCC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Data</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Power</a:t>
                    </a:r>
                    <a:endParaRPr kumimoji="0" lang="en-GB" sz="8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grpSp>
                <p:nvGrpSpPr>
                  <p:cNvPr id="9" name="Group 123"/>
                  <p:cNvGrpSpPr/>
                  <p:nvPr/>
                </p:nvGrpSpPr>
                <p:grpSpPr>
                  <a:xfrm>
                    <a:off x="2432720" y="4644135"/>
                    <a:ext cx="405043" cy="225026"/>
                    <a:chOff x="3755866" y="5409215"/>
                    <a:chExt cx="882100" cy="420050"/>
                  </a:xfrm>
                </p:grpSpPr>
                <p:cxnSp>
                  <p:nvCxnSpPr>
                    <p:cNvPr id="55" name="Elbow Connector 54"/>
                    <p:cNvCxnSpPr/>
                    <p:nvPr/>
                  </p:nvCxnSpPr>
                  <p:spPr bwMode="auto">
                    <a:xfrm>
                      <a:off x="3755866" y="5409215"/>
                      <a:ext cx="630070" cy="420047"/>
                    </a:xfrm>
                    <a:prstGeom prst="bentConnector3">
                      <a:avLst>
                        <a:gd name="adj1" fmla="val 39418"/>
                      </a:avLst>
                    </a:prstGeom>
                    <a:solidFill>
                      <a:schemeClr val="accent1"/>
                    </a:solidFill>
                    <a:ln w="9525" cap="flat" cmpd="sng" algn="ctr">
                      <a:solidFill>
                        <a:schemeClr val="tx1"/>
                      </a:solidFill>
                      <a:prstDash val="solid"/>
                      <a:round/>
                      <a:headEnd type="none" w="med" len="med"/>
                      <a:tailEnd type="none" w="med" len="med"/>
                    </a:ln>
                    <a:effectLst/>
                  </p:spPr>
                </p:cxnSp>
                <p:cxnSp>
                  <p:nvCxnSpPr>
                    <p:cNvPr id="56" name="Elbow Connector 55"/>
                    <p:cNvCxnSpPr/>
                    <p:nvPr/>
                  </p:nvCxnSpPr>
                  <p:spPr bwMode="auto">
                    <a:xfrm rot="10800000" flipV="1">
                      <a:off x="4070902" y="5409218"/>
                      <a:ext cx="567064" cy="420047"/>
                    </a:xfrm>
                    <a:prstGeom prst="bentConnector3">
                      <a:avLst>
                        <a:gd name="adj1" fmla="val 38242"/>
                      </a:avLst>
                    </a:prstGeom>
                    <a:solidFill>
                      <a:schemeClr val="accent1"/>
                    </a:solidFill>
                    <a:ln w="9525" cap="flat" cmpd="sng" algn="ctr">
                      <a:solidFill>
                        <a:schemeClr val="tx1"/>
                      </a:solidFill>
                      <a:prstDash val="solid"/>
                      <a:round/>
                      <a:headEnd type="none" w="med" len="med"/>
                      <a:tailEnd type="none" w="med" len="med"/>
                    </a:ln>
                    <a:effectLst/>
                  </p:spPr>
                </p:cxnSp>
              </p:grpSp>
              <p:sp>
                <p:nvSpPr>
                  <p:cNvPr id="10" name="Rectangle 9"/>
                  <p:cNvSpPr/>
                  <p:nvPr/>
                </p:nvSpPr>
                <p:spPr bwMode="auto">
                  <a:xfrm>
                    <a:off x="2882770" y="4554125"/>
                    <a:ext cx="4320480" cy="675076"/>
                  </a:xfrm>
                  <a:prstGeom prst="rect">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lang="en-GB" sz="800" dirty="0" smtClean="0">
                      <a:latin typeface="Arial" pitchFamily="-65" charset="0"/>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GB" sz="8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endParaRPr lang="en-GB" sz="800" dirty="0" smtClean="0">
                      <a:latin typeface="Arial" pitchFamily="-65" charset="0"/>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endParaRPr lang="en-GB" sz="900" dirty="0" smtClean="0">
                      <a:latin typeface="Arial" pitchFamily="-65" charset="0"/>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GB" sz="7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MessageBroker</a:t>
                    </a:r>
                    <a:endParaRPr kumimoji="0" lang="en-GB" sz="8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1" name="Rectangle 10"/>
                  <p:cNvSpPr/>
                  <p:nvPr/>
                </p:nvSpPr>
                <p:spPr bwMode="auto">
                  <a:xfrm>
                    <a:off x="3152800" y="4689140"/>
                    <a:ext cx="810090" cy="405045"/>
                  </a:xfrm>
                  <a:prstGeom prst="rect">
                    <a:avLst/>
                  </a:prstGeom>
                  <a:solidFill>
                    <a:srgbClr val="00C4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2" name="Rectangle 11"/>
                  <p:cNvSpPr/>
                  <p:nvPr/>
                </p:nvSpPr>
                <p:spPr bwMode="auto">
                  <a:xfrm>
                    <a:off x="4592960" y="4689140"/>
                    <a:ext cx="810090" cy="405045"/>
                  </a:xfrm>
                  <a:prstGeom prst="rect">
                    <a:avLst/>
                  </a:prstGeom>
                  <a:solidFill>
                    <a:srgbClr val="00C4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3" name="Rectangle 12"/>
                  <p:cNvSpPr/>
                  <p:nvPr/>
                </p:nvSpPr>
                <p:spPr bwMode="auto">
                  <a:xfrm>
                    <a:off x="6078125" y="4689140"/>
                    <a:ext cx="810090" cy="405045"/>
                  </a:xfrm>
                  <a:prstGeom prst="rect">
                    <a:avLst/>
                  </a:prstGeom>
                  <a:solidFill>
                    <a:srgbClr val="00C475"/>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nvGrpSpPr>
                  <p:cNvPr id="16" name="Group 133"/>
                  <p:cNvGrpSpPr/>
                  <p:nvPr/>
                </p:nvGrpSpPr>
                <p:grpSpPr>
                  <a:xfrm>
                    <a:off x="4052900" y="4914165"/>
                    <a:ext cx="405043" cy="180020"/>
                    <a:chOff x="3755866" y="5409215"/>
                    <a:chExt cx="882100" cy="420050"/>
                  </a:xfrm>
                </p:grpSpPr>
                <p:cxnSp>
                  <p:nvCxnSpPr>
                    <p:cNvPr id="53" name="Elbow Connector 52"/>
                    <p:cNvCxnSpPr/>
                    <p:nvPr/>
                  </p:nvCxnSpPr>
                  <p:spPr bwMode="auto">
                    <a:xfrm>
                      <a:off x="3755866" y="5409215"/>
                      <a:ext cx="630070" cy="420047"/>
                    </a:xfrm>
                    <a:prstGeom prst="bentConnector3">
                      <a:avLst>
                        <a:gd name="adj1" fmla="val 39418"/>
                      </a:avLst>
                    </a:prstGeom>
                    <a:solidFill>
                      <a:schemeClr val="accent1"/>
                    </a:solidFill>
                    <a:ln w="9525" cap="flat" cmpd="sng" algn="ctr">
                      <a:solidFill>
                        <a:schemeClr val="tx1"/>
                      </a:solidFill>
                      <a:prstDash val="solid"/>
                      <a:round/>
                      <a:headEnd type="none" w="med" len="med"/>
                      <a:tailEnd type="none" w="med" len="med"/>
                    </a:ln>
                    <a:effectLst/>
                  </p:spPr>
                </p:cxnSp>
                <p:cxnSp>
                  <p:nvCxnSpPr>
                    <p:cNvPr id="54" name="Elbow Connector 53"/>
                    <p:cNvCxnSpPr/>
                    <p:nvPr/>
                  </p:nvCxnSpPr>
                  <p:spPr bwMode="auto">
                    <a:xfrm rot="10800000" flipV="1">
                      <a:off x="4070902" y="5409218"/>
                      <a:ext cx="567064" cy="420047"/>
                    </a:xfrm>
                    <a:prstGeom prst="bentConnector3">
                      <a:avLst>
                        <a:gd name="adj1" fmla="val 38242"/>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8" name="Group 136"/>
                  <p:cNvGrpSpPr/>
                  <p:nvPr/>
                </p:nvGrpSpPr>
                <p:grpSpPr>
                  <a:xfrm>
                    <a:off x="5538065" y="4914166"/>
                    <a:ext cx="405043" cy="180020"/>
                    <a:chOff x="3755866" y="5409215"/>
                    <a:chExt cx="882100" cy="420050"/>
                  </a:xfrm>
                </p:grpSpPr>
                <p:cxnSp>
                  <p:nvCxnSpPr>
                    <p:cNvPr id="51" name="Elbow Connector 50"/>
                    <p:cNvCxnSpPr/>
                    <p:nvPr/>
                  </p:nvCxnSpPr>
                  <p:spPr bwMode="auto">
                    <a:xfrm>
                      <a:off x="3755866" y="5409215"/>
                      <a:ext cx="630070" cy="420047"/>
                    </a:xfrm>
                    <a:prstGeom prst="bentConnector3">
                      <a:avLst>
                        <a:gd name="adj1" fmla="val 39418"/>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Elbow Connector 51"/>
                    <p:cNvCxnSpPr/>
                    <p:nvPr/>
                  </p:nvCxnSpPr>
                  <p:spPr bwMode="auto">
                    <a:xfrm rot="10800000" flipV="1">
                      <a:off x="4070902" y="5409218"/>
                      <a:ext cx="567064" cy="420047"/>
                    </a:xfrm>
                    <a:prstGeom prst="bentConnector3">
                      <a:avLst>
                        <a:gd name="adj1" fmla="val 38242"/>
                      </a:avLst>
                    </a:prstGeom>
                    <a:solidFill>
                      <a:schemeClr val="accent1"/>
                    </a:solidFill>
                    <a:ln w="9525" cap="flat" cmpd="sng" algn="ctr">
                      <a:solidFill>
                        <a:schemeClr val="tx1"/>
                      </a:solidFill>
                      <a:prstDash val="solid"/>
                      <a:round/>
                      <a:headEnd type="none" w="med" len="med"/>
                      <a:tailEnd type="none" w="med" len="med"/>
                    </a:ln>
                    <a:effectLst/>
                  </p:spPr>
                </p:cxnSp>
              </p:grpSp>
              <p:sp>
                <p:nvSpPr>
                  <p:cNvPr id="19" name="Curved Down Arrow 18"/>
                  <p:cNvSpPr/>
                  <p:nvPr/>
                </p:nvSpPr>
                <p:spPr bwMode="auto">
                  <a:xfrm>
                    <a:off x="3827875" y="4644135"/>
                    <a:ext cx="405045" cy="225026"/>
                  </a:xfrm>
                  <a:prstGeom prst="curvedDownArrow">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0" name="Curved Down Arrow 19"/>
                  <p:cNvSpPr/>
                  <p:nvPr/>
                </p:nvSpPr>
                <p:spPr bwMode="auto">
                  <a:xfrm>
                    <a:off x="4277925" y="4644135"/>
                    <a:ext cx="405045" cy="225026"/>
                  </a:xfrm>
                  <a:prstGeom prst="curvedDownArrow">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1" name="Curved Down Arrow 20"/>
                  <p:cNvSpPr/>
                  <p:nvPr/>
                </p:nvSpPr>
                <p:spPr bwMode="auto">
                  <a:xfrm>
                    <a:off x="5313040" y="4644135"/>
                    <a:ext cx="405045" cy="225026"/>
                  </a:xfrm>
                  <a:prstGeom prst="curvedDownArrow">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2" name="Curved Down Arrow 21"/>
                  <p:cNvSpPr/>
                  <p:nvPr/>
                </p:nvSpPr>
                <p:spPr bwMode="auto">
                  <a:xfrm>
                    <a:off x="5763090" y="4644135"/>
                    <a:ext cx="405045" cy="225026"/>
                  </a:xfrm>
                  <a:prstGeom prst="curvedDownArrow">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3" name="Flowchart: Magnetic Disk 22"/>
                  <p:cNvSpPr/>
                  <p:nvPr/>
                </p:nvSpPr>
                <p:spPr bwMode="auto">
                  <a:xfrm>
                    <a:off x="5536805" y="5458225"/>
                    <a:ext cx="438395" cy="270029"/>
                  </a:xfrm>
                  <a:prstGeom prst="flowChartMagneticDisk">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8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QDS</a:t>
                    </a:r>
                    <a:endParaRPr kumimoji="0" lang="en-GB" sz="8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4" name="Flowchart: Magnetic Disk 23"/>
                  <p:cNvSpPr/>
                  <p:nvPr/>
                </p:nvSpPr>
                <p:spPr bwMode="auto">
                  <a:xfrm>
                    <a:off x="4082828" y="5458225"/>
                    <a:ext cx="429193" cy="270029"/>
                  </a:xfrm>
                  <a:prstGeom prst="flowChartMagneticDisk">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GB" sz="800" dirty="0" smtClean="0">
                        <a:latin typeface="Arial" pitchFamily="-65" charset="0"/>
                        <a:cs typeface="ＭＳ Ｐゴシック" pitchFamily="-65" charset="-128"/>
                      </a:rPr>
                      <a:t>ALIS</a:t>
                    </a:r>
                    <a:endParaRPr kumimoji="0" lang="en-GB" sz="8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5" name="Bent-Up Arrow 24"/>
                  <p:cNvSpPr/>
                  <p:nvPr/>
                </p:nvSpPr>
                <p:spPr bwMode="auto">
                  <a:xfrm>
                    <a:off x="6888215" y="4239091"/>
                    <a:ext cx="585065" cy="720080"/>
                  </a:xfrm>
                  <a:prstGeom prst="bentUpArrow">
                    <a:avLst>
                      <a:gd name="adj1" fmla="val 11997"/>
                      <a:gd name="adj2" fmla="val 15247"/>
                      <a:gd name="adj3" fmla="val 17415"/>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30" name="Right Arrow 29"/>
                  <p:cNvSpPr/>
                  <p:nvPr/>
                </p:nvSpPr>
                <p:spPr bwMode="auto">
                  <a:xfrm>
                    <a:off x="2792760" y="4734145"/>
                    <a:ext cx="315035" cy="135015"/>
                  </a:xfrm>
                  <a:prstGeom prst="rightArrow">
                    <a:avLst>
                      <a:gd name="adj1" fmla="val 33746"/>
                      <a:gd name="adj2" fmla="val 60836"/>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32" name="TextBox 31"/>
                  <p:cNvSpPr txBox="1"/>
                  <p:nvPr/>
                </p:nvSpPr>
                <p:spPr>
                  <a:xfrm>
                    <a:off x="7068235" y="4059070"/>
                    <a:ext cx="649537" cy="215444"/>
                  </a:xfrm>
                  <a:prstGeom prst="rect">
                    <a:avLst/>
                  </a:prstGeom>
                  <a:noFill/>
                </p:spPr>
                <p:txBody>
                  <a:bodyPr wrap="none" rtlCol="0">
                    <a:spAutoFit/>
                  </a:bodyPr>
                  <a:lstStyle/>
                  <a:p>
                    <a:r>
                      <a:rPr lang="en-GB" sz="800" dirty="0" smtClean="0"/>
                      <a:t>Response</a:t>
                    </a:r>
                    <a:endParaRPr lang="en-GB" sz="800" dirty="0"/>
                  </a:p>
                </p:txBody>
              </p:sp>
              <p:cxnSp>
                <p:nvCxnSpPr>
                  <p:cNvPr id="33" name="Straight Connector 32"/>
                  <p:cNvCxnSpPr/>
                  <p:nvPr/>
                </p:nvCxnSpPr>
                <p:spPr bwMode="auto">
                  <a:xfrm flipV="1">
                    <a:off x="1352600" y="4416938"/>
                    <a:ext cx="6279230" cy="2172"/>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36" name="Up Arrow 35"/>
                  <p:cNvSpPr/>
                  <p:nvPr/>
                </p:nvSpPr>
                <p:spPr bwMode="auto">
                  <a:xfrm rot="8662085">
                    <a:off x="5438356" y="4985637"/>
                    <a:ext cx="109736" cy="497973"/>
                  </a:xfrm>
                  <a:prstGeom prst="upArrow">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38" name="TextBox 37"/>
                  <p:cNvSpPr txBox="1"/>
                  <p:nvPr/>
                </p:nvSpPr>
                <p:spPr>
                  <a:xfrm>
                    <a:off x="1307595" y="4059070"/>
                    <a:ext cx="405963" cy="181930"/>
                  </a:xfrm>
                  <a:prstGeom prst="rect">
                    <a:avLst/>
                  </a:prstGeom>
                  <a:noFill/>
                </p:spPr>
                <p:txBody>
                  <a:bodyPr wrap="none" rtlCol="0">
                    <a:spAutoFit/>
                  </a:bodyPr>
                  <a:lstStyle/>
                  <a:p>
                    <a:r>
                      <a:rPr lang="en-GB" sz="800" dirty="0" smtClean="0"/>
                      <a:t>HTTP</a:t>
                    </a:r>
                    <a:endParaRPr lang="en-GB" sz="800" dirty="0"/>
                  </a:p>
                </p:txBody>
              </p:sp>
              <p:sp>
                <p:nvSpPr>
                  <p:cNvPr id="40" name="TextBox 39"/>
                  <p:cNvSpPr txBox="1"/>
                  <p:nvPr/>
                </p:nvSpPr>
                <p:spPr>
                  <a:xfrm>
                    <a:off x="2507685" y="4850158"/>
                    <a:ext cx="360040" cy="215444"/>
                  </a:xfrm>
                  <a:prstGeom prst="rect">
                    <a:avLst/>
                  </a:prstGeom>
                  <a:noFill/>
                </p:spPr>
                <p:txBody>
                  <a:bodyPr wrap="square" rtlCol="0">
                    <a:spAutoFit/>
                  </a:bodyPr>
                  <a:lstStyle/>
                  <a:p>
                    <a:r>
                      <a:rPr lang="en-GB" sz="800" dirty="0" smtClean="0"/>
                      <a:t>MQ</a:t>
                    </a:r>
                    <a:endParaRPr lang="en-GB" sz="800" dirty="0"/>
                  </a:p>
                </p:txBody>
              </p:sp>
              <p:sp>
                <p:nvSpPr>
                  <p:cNvPr id="41" name="TextBox 40"/>
                  <p:cNvSpPr txBox="1"/>
                  <p:nvPr/>
                </p:nvSpPr>
                <p:spPr>
                  <a:xfrm>
                    <a:off x="4123216" y="5078183"/>
                    <a:ext cx="360040" cy="181930"/>
                  </a:xfrm>
                  <a:prstGeom prst="rect">
                    <a:avLst/>
                  </a:prstGeom>
                  <a:noFill/>
                </p:spPr>
                <p:txBody>
                  <a:bodyPr wrap="square" rtlCol="0">
                    <a:spAutoFit/>
                  </a:bodyPr>
                  <a:lstStyle/>
                  <a:p>
                    <a:r>
                      <a:rPr lang="en-GB" sz="800" dirty="0" smtClean="0"/>
                      <a:t>MQ</a:t>
                    </a:r>
                    <a:endParaRPr lang="en-GB" sz="800" dirty="0"/>
                  </a:p>
                </p:txBody>
              </p:sp>
              <p:sp>
                <p:nvSpPr>
                  <p:cNvPr id="42" name="TextBox 41"/>
                  <p:cNvSpPr txBox="1"/>
                  <p:nvPr/>
                </p:nvSpPr>
                <p:spPr>
                  <a:xfrm>
                    <a:off x="5577194" y="5078183"/>
                    <a:ext cx="360040" cy="181930"/>
                  </a:xfrm>
                  <a:prstGeom prst="rect">
                    <a:avLst/>
                  </a:prstGeom>
                  <a:noFill/>
                </p:spPr>
                <p:txBody>
                  <a:bodyPr wrap="square" rtlCol="0">
                    <a:spAutoFit/>
                  </a:bodyPr>
                  <a:lstStyle/>
                  <a:p>
                    <a:r>
                      <a:rPr lang="en-GB" sz="800" dirty="0" smtClean="0"/>
                      <a:t>MQ</a:t>
                    </a:r>
                    <a:endParaRPr lang="en-GB" sz="800" dirty="0"/>
                  </a:p>
                </p:txBody>
              </p:sp>
              <p:sp>
                <p:nvSpPr>
                  <p:cNvPr id="44" name="Up Arrow 43"/>
                  <p:cNvSpPr/>
                  <p:nvPr/>
                </p:nvSpPr>
                <p:spPr bwMode="auto">
                  <a:xfrm rot="2407268">
                    <a:off x="5993866" y="4989772"/>
                    <a:ext cx="106956" cy="475945"/>
                  </a:xfrm>
                  <a:prstGeom prst="upArrow">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45" name="Straight Connector 44"/>
                  <p:cNvCxnSpPr/>
                  <p:nvPr/>
                </p:nvCxnSpPr>
                <p:spPr bwMode="auto">
                  <a:xfrm>
                    <a:off x="1397605" y="5364215"/>
                    <a:ext cx="6234225" cy="1"/>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46" name="Up Arrow 45"/>
                  <p:cNvSpPr/>
                  <p:nvPr/>
                </p:nvSpPr>
                <p:spPr bwMode="auto">
                  <a:xfrm rot="8662085">
                    <a:off x="3962656" y="4989524"/>
                    <a:ext cx="109736" cy="497973"/>
                  </a:xfrm>
                  <a:prstGeom prst="upArrow">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47" name="Up Arrow 46"/>
                  <p:cNvSpPr/>
                  <p:nvPr/>
                </p:nvSpPr>
                <p:spPr bwMode="auto">
                  <a:xfrm rot="2407268">
                    <a:off x="4508701" y="4982638"/>
                    <a:ext cx="106956" cy="475945"/>
                  </a:xfrm>
                  <a:prstGeom prst="upArrow">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sp>
              <p:nvSpPr>
                <p:cNvPr id="49" name="TextBox 48"/>
                <p:cNvSpPr txBox="1"/>
                <p:nvPr/>
              </p:nvSpPr>
              <p:spPr>
                <a:xfrm>
                  <a:off x="722530" y="4819154"/>
                  <a:ext cx="1035115" cy="276999"/>
                </a:xfrm>
                <a:prstGeom prst="rect">
                  <a:avLst/>
                </a:prstGeom>
                <a:noFill/>
              </p:spPr>
              <p:txBody>
                <a:bodyPr wrap="square" rtlCol="0">
                  <a:spAutoFit/>
                </a:bodyPr>
                <a:lstStyle/>
                <a:p>
                  <a:r>
                    <a:rPr lang="en-GB" sz="1200" dirty="0" smtClean="0">
                      <a:solidFill>
                        <a:schemeClr val="bg1">
                          <a:lumMod val="50000"/>
                        </a:schemeClr>
                      </a:solidFill>
                    </a:rPr>
                    <a:t>Middleware:</a:t>
                  </a:r>
                  <a:endParaRPr lang="en-GB" sz="1200" dirty="0">
                    <a:solidFill>
                      <a:schemeClr val="bg1">
                        <a:lumMod val="50000"/>
                      </a:schemeClr>
                    </a:solidFill>
                  </a:endParaRPr>
                </a:p>
              </p:txBody>
            </p:sp>
            <p:sp>
              <p:nvSpPr>
                <p:cNvPr id="50" name="TextBox 49"/>
                <p:cNvSpPr txBox="1"/>
                <p:nvPr/>
              </p:nvSpPr>
              <p:spPr>
                <a:xfrm>
                  <a:off x="722530" y="4059070"/>
                  <a:ext cx="900100" cy="276999"/>
                </a:xfrm>
                <a:prstGeom prst="rect">
                  <a:avLst/>
                </a:prstGeom>
                <a:noFill/>
              </p:spPr>
              <p:txBody>
                <a:bodyPr wrap="square" rtlCol="0">
                  <a:spAutoFit/>
                </a:bodyPr>
                <a:lstStyle/>
                <a:p>
                  <a:r>
                    <a:rPr lang="en-GB" sz="1200" dirty="0" smtClean="0">
                      <a:solidFill>
                        <a:schemeClr val="bg1">
                          <a:lumMod val="50000"/>
                        </a:schemeClr>
                      </a:solidFill>
                    </a:rPr>
                    <a:t>Front-end:</a:t>
                  </a:r>
                  <a:endParaRPr lang="en-GB" sz="1200" dirty="0">
                    <a:solidFill>
                      <a:schemeClr val="bg1">
                        <a:lumMod val="50000"/>
                      </a:schemeClr>
                    </a:solidFill>
                  </a:endParaRPr>
                </a:p>
              </p:txBody>
            </p:sp>
            <p:sp>
              <p:nvSpPr>
                <p:cNvPr id="58" name="TextBox 57"/>
                <p:cNvSpPr txBox="1"/>
                <p:nvPr/>
              </p:nvSpPr>
              <p:spPr>
                <a:xfrm>
                  <a:off x="722530" y="5503230"/>
                  <a:ext cx="900100" cy="276999"/>
                </a:xfrm>
                <a:prstGeom prst="rect">
                  <a:avLst/>
                </a:prstGeom>
                <a:noFill/>
              </p:spPr>
              <p:txBody>
                <a:bodyPr wrap="square" rtlCol="0">
                  <a:spAutoFit/>
                </a:bodyPr>
                <a:lstStyle/>
                <a:p>
                  <a:r>
                    <a:rPr lang="en-GB" sz="1200" dirty="0" smtClean="0">
                      <a:solidFill>
                        <a:schemeClr val="bg1">
                          <a:lumMod val="50000"/>
                        </a:schemeClr>
                      </a:solidFill>
                    </a:rPr>
                    <a:t>Back-end:</a:t>
                  </a:r>
                  <a:endParaRPr lang="en-GB" sz="1200" dirty="0">
                    <a:solidFill>
                      <a:schemeClr val="bg1">
                        <a:lumMod val="50000"/>
                      </a:schemeClr>
                    </a:solidFill>
                  </a:endParaRPr>
                </a:p>
              </p:txBody>
            </p:sp>
          </p:grpSp>
          <p:sp>
            <p:nvSpPr>
              <p:cNvPr id="70" name="Bent-Up Arrow 69"/>
              <p:cNvSpPr/>
              <p:nvPr/>
            </p:nvSpPr>
            <p:spPr bwMode="auto">
              <a:xfrm rot="10800000" flipH="1">
                <a:off x="2297705" y="4149080"/>
                <a:ext cx="270030" cy="315034"/>
              </a:xfrm>
              <a:prstGeom prst="bentUpArrow">
                <a:avLst>
                  <a:gd name="adj1" fmla="val 14418"/>
                  <a:gd name="adj2" fmla="val 20465"/>
                  <a:gd name="adj3" fmla="val 25000"/>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71" name="Right Arrow 70"/>
              <p:cNvSpPr/>
              <p:nvPr/>
            </p:nvSpPr>
            <p:spPr bwMode="auto">
              <a:xfrm>
                <a:off x="2729256" y="4546124"/>
                <a:ext cx="270030" cy="135015"/>
              </a:xfrm>
              <a:prstGeom prst="rightArrow">
                <a:avLst>
                  <a:gd name="adj1" fmla="val 33746"/>
                  <a:gd name="adj2" fmla="val 60836"/>
                </a:avLst>
              </a:prstGeom>
              <a:solidFill>
                <a:srgbClr val="CCE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grpSp>
        <p:cxnSp>
          <p:nvCxnSpPr>
            <p:cNvPr id="63" name="Straight Arrow Connector 62"/>
            <p:cNvCxnSpPr/>
            <p:nvPr/>
          </p:nvCxnSpPr>
          <p:spPr bwMode="auto">
            <a:xfrm flipH="1">
              <a:off x="4907995" y="4194085"/>
              <a:ext cx="90010" cy="544995"/>
            </a:xfrm>
            <a:prstGeom prst="straightConnector1">
              <a:avLst/>
            </a:prstGeom>
            <a:solidFill>
              <a:schemeClr val="accent1"/>
            </a:solidFill>
            <a:ln w="3175" cap="flat" cmpd="sng" algn="ctr">
              <a:solidFill>
                <a:schemeClr val="bg1">
                  <a:lumMod val="50000"/>
                </a:schemeClr>
              </a:solidFill>
              <a:prstDash val="solid"/>
              <a:round/>
              <a:headEnd type="none" w="med" len="med"/>
              <a:tailEnd type="arrow"/>
            </a:ln>
            <a:effectLst/>
          </p:spPr>
        </p:cxnSp>
      </p:grpSp>
      <p:sp>
        <p:nvSpPr>
          <p:cNvPr id="59" name="TextBox 58"/>
          <p:cNvSpPr txBox="1"/>
          <p:nvPr/>
        </p:nvSpPr>
        <p:spPr>
          <a:xfrm>
            <a:off x="677525" y="5971927"/>
            <a:ext cx="8325925" cy="677108"/>
          </a:xfrm>
          <a:prstGeom prst="rect">
            <a:avLst/>
          </a:prstGeom>
          <a:noFill/>
        </p:spPr>
        <p:txBody>
          <a:bodyPr wrap="square" rtlCol="0">
            <a:spAutoFit/>
          </a:bodyPr>
          <a:lstStyle/>
          <a:p>
            <a:r>
              <a:rPr lang="en-GB" sz="1300" dirty="0" smtClean="0"/>
              <a:t>MessageBroker is built on MQ and uses it internally to transport messages. </a:t>
            </a:r>
            <a:r>
              <a:rPr lang="en-GB" sz="1200" dirty="0" smtClean="0"/>
              <a:t>It also extends the capabilities of MQ by adding support for other protocols, including real-time Internet and intranet etc.</a:t>
            </a:r>
            <a:endParaRPr lang="en-GB" sz="1400" dirty="0" smtClean="0"/>
          </a:p>
          <a:p>
            <a:endParaRPr lang="en-GB" sz="13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rapezoid 25"/>
          <p:cNvSpPr/>
          <p:nvPr/>
        </p:nvSpPr>
        <p:spPr bwMode="auto">
          <a:xfrm rot="5400000">
            <a:off x="5470558" y="2596408"/>
            <a:ext cx="5220579" cy="2925325"/>
          </a:xfrm>
          <a:prstGeom prst="trapezoid">
            <a:avLst>
              <a:gd name="adj" fmla="val 11417"/>
            </a:avLst>
          </a:prstGeom>
          <a:solidFill>
            <a:srgbClr val="01AB52"/>
          </a:solidFill>
          <a:ln w="9525" cap="flat" cmpd="sng" algn="ctr">
            <a:noFill/>
            <a:prstDash val="solid"/>
            <a:round/>
            <a:headEnd type="none" w="med" len="med"/>
            <a:tailEnd type="none" w="med" len="med"/>
          </a:ln>
          <a:effectLst>
            <a:outerShdw blurRad="50800" dist="38100" dir="2700000" sx="101000" sy="101000" algn="tl" rotWithShape="0">
              <a:prstClr val="black">
                <a:alpha val="40000"/>
              </a:prstClr>
            </a:outerShdw>
          </a:effectLst>
          <a:scene3d>
            <a:camera prst="orthographicFront"/>
            <a:lightRig rig="threePt" dir="t"/>
          </a:scene3d>
          <a:sp3d prstMaterial="matte"/>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27" name="Right Arrow 26"/>
          <p:cNvSpPr/>
          <p:nvPr/>
        </p:nvSpPr>
        <p:spPr bwMode="auto">
          <a:xfrm>
            <a:off x="452501" y="1628800"/>
            <a:ext cx="6165684" cy="1305146"/>
          </a:xfrm>
          <a:prstGeom prst="rightArrow">
            <a:avLst>
              <a:gd name="adj1" fmla="val 82867"/>
              <a:gd name="adj2" fmla="val 39811"/>
            </a:avLst>
          </a:prstGeom>
          <a:gradFill flip="none" rotWithShape="1">
            <a:gsLst>
              <a:gs pos="0">
                <a:srgbClr val="019D4B">
                  <a:alpha val="26000"/>
                </a:srgbClr>
              </a:gs>
              <a:gs pos="17000">
                <a:schemeClr val="bg1">
                  <a:lumMod val="85000"/>
                  <a:alpha val="32000"/>
                </a:schemeClr>
              </a:gs>
            </a:gsLst>
            <a:lin ang="108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21</a:t>
            </a:fld>
            <a:endParaRPr lang="en-GB" dirty="0" smtClean="0"/>
          </a:p>
        </p:txBody>
      </p:sp>
      <p:sp>
        <p:nvSpPr>
          <p:cNvPr id="5123" name="Rectangle 2"/>
          <p:cNvSpPr>
            <a:spLocks noGrp="1" noChangeArrowheads="1"/>
          </p:cNvSpPr>
          <p:nvPr>
            <p:ph type="title" idx="4294967295"/>
          </p:nvPr>
        </p:nvSpPr>
        <p:spPr>
          <a:xfrm>
            <a:off x="407988" y="386110"/>
            <a:ext cx="8007350" cy="882650"/>
          </a:xfrm>
        </p:spPr>
        <p:txBody>
          <a:bodyPr/>
          <a:lstStyle/>
          <a:p>
            <a:pPr eaLnBrk="1" hangingPunct="1"/>
            <a:r>
              <a:rPr lang="en-GB" sz="3200" dirty="0" smtClean="0">
                <a:solidFill>
                  <a:srgbClr val="00864F"/>
                </a:solidFill>
                <a:ea typeface="ＭＳ Ｐゴシック" pitchFamily="-65" charset="-128"/>
              </a:rPr>
              <a:t>HP Systinet</a:t>
            </a:r>
          </a:p>
        </p:txBody>
      </p:sp>
      <p:grpSp>
        <p:nvGrpSpPr>
          <p:cNvPr id="6" name="Group 5"/>
          <p:cNvGrpSpPr>
            <a:grpSpLocks/>
          </p:cNvGrpSpPr>
          <p:nvPr/>
        </p:nvGrpSpPr>
        <p:grpSpPr bwMode="auto">
          <a:xfrm>
            <a:off x="407495" y="3023955"/>
            <a:ext cx="6157410" cy="3341920"/>
            <a:chOff x="1066800" y="2171700"/>
            <a:chExt cx="7920038" cy="4314825"/>
          </a:xfrm>
        </p:grpSpPr>
        <p:sp>
          <p:nvSpPr>
            <p:cNvPr id="7" name="Rectangle 6"/>
            <p:cNvSpPr>
              <a:spLocks noChangeArrowheads="1"/>
            </p:cNvSpPr>
            <p:nvPr/>
          </p:nvSpPr>
          <p:spPr bwMode="auto">
            <a:xfrm>
              <a:off x="1104900" y="4613275"/>
              <a:ext cx="7848600" cy="1873250"/>
            </a:xfrm>
            <a:prstGeom prst="rect">
              <a:avLst/>
            </a:prstGeom>
            <a:gradFill rotWithShape="1">
              <a:gsLst>
                <a:gs pos="0">
                  <a:srgbClr val="CCCCFF"/>
                </a:gs>
                <a:gs pos="100000">
                  <a:srgbClr val="CCCCFF">
                    <a:gamma/>
                    <a:tint val="40000"/>
                    <a:invGamma/>
                  </a:srgbClr>
                </a:gs>
              </a:gsLst>
              <a:lin ang="5400000" scaled="1"/>
            </a:gradFill>
            <a:ln w="19050">
              <a:solidFill>
                <a:srgbClr val="9999FF"/>
              </a:solidFill>
              <a:miter lim="800000"/>
              <a:headEnd/>
              <a:tailEnd/>
            </a:ln>
            <a:effectLst>
              <a:outerShdw blurRad="50800" dist="38100" dir="2700000" algn="tl" rotWithShape="0">
                <a:prstClr val="black">
                  <a:alpha val="40000"/>
                </a:prstClr>
              </a:outerShdw>
            </a:effectLst>
          </p:spPr>
          <p:txBody>
            <a:bodyPr wrap="none" anchor="ctr"/>
            <a:lstStyle>
              <a:defPPr>
                <a:defRPr lang="en-GB"/>
              </a:defPPr>
              <a:lvl1pPr algn="ctr" rtl="0" eaLnBrk="0" fontAlgn="base" hangingPunct="0">
                <a:spcBef>
                  <a:spcPct val="50000"/>
                </a:spcBef>
                <a:spcAft>
                  <a:spcPct val="0"/>
                </a:spcAft>
                <a:defRPr sz="1600" b="1" kern="1200">
                  <a:solidFill>
                    <a:schemeClr val="tx1"/>
                  </a:solidFill>
                  <a:latin typeface="Calibri" pitchFamily="34" charset="0"/>
                  <a:ea typeface="+mn-ea"/>
                  <a:cs typeface="+mn-cs"/>
                </a:defRPr>
              </a:lvl1pPr>
              <a:lvl2pPr marL="4556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2pPr>
              <a:lvl3pPr marL="9128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3pPr>
              <a:lvl4pPr marL="13700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4pPr>
              <a:lvl5pPr marL="18272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5pPr>
              <a:lvl6pPr marL="2286000" algn="l" defTabSz="914400" rtl="0" eaLnBrk="1" latinLnBrk="0" hangingPunct="1">
                <a:defRPr sz="1600" b="1" kern="1200">
                  <a:solidFill>
                    <a:schemeClr val="tx1"/>
                  </a:solidFill>
                  <a:latin typeface="Calibri" pitchFamily="34" charset="0"/>
                  <a:ea typeface="+mn-ea"/>
                  <a:cs typeface="+mn-cs"/>
                </a:defRPr>
              </a:lvl6pPr>
              <a:lvl7pPr marL="2743200" algn="l" defTabSz="914400" rtl="0" eaLnBrk="1" latinLnBrk="0" hangingPunct="1">
                <a:defRPr sz="1600" b="1" kern="1200">
                  <a:solidFill>
                    <a:schemeClr val="tx1"/>
                  </a:solidFill>
                  <a:latin typeface="Calibri" pitchFamily="34" charset="0"/>
                  <a:ea typeface="+mn-ea"/>
                  <a:cs typeface="+mn-cs"/>
                </a:defRPr>
              </a:lvl7pPr>
              <a:lvl8pPr marL="3200400" algn="l" defTabSz="914400" rtl="0" eaLnBrk="1" latinLnBrk="0" hangingPunct="1">
                <a:defRPr sz="1600" b="1" kern="1200">
                  <a:solidFill>
                    <a:schemeClr val="tx1"/>
                  </a:solidFill>
                  <a:latin typeface="Calibri" pitchFamily="34" charset="0"/>
                  <a:ea typeface="+mn-ea"/>
                  <a:cs typeface="+mn-cs"/>
                </a:defRPr>
              </a:lvl8pPr>
              <a:lvl9pPr marL="3657600" algn="l" defTabSz="914400" rtl="0" eaLnBrk="1" latinLnBrk="0" hangingPunct="1">
                <a:defRPr sz="1600" b="1" kern="1200">
                  <a:solidFill>
                    <a:schemeClr val="tx1"/>
                  </a:solidFill>
                  <a:latin typeface="Calibri" pitchFamily="34" charset="0"/>
                  <a:ea typeface="+mn-ea"/>
                  <a:cs typeface="+mn-cs"/>
                </a:defRPr>
              </a:lvl9pPr>
            </a:lstStyle>
            <a:p>
              <a:pPr>
                <a:defRPr/>
              </a:pPr>
              <a:endParaRPr lang="en-US" dirty="0">
                <a:latin typeface="Arial" charset="0"/>
                <a:ea typeface="ＭＳ Ｐゴシック" pitchFamily="1" charset="-128"/>
              </a:endParaRPr>
            </a:p>
          </p:txBody>
        </p:sp>
        <p:sp>
          <p:nvSpPr>
            <p:cNvPr id="8" name="TextBox 7"/>
            <p:cNvSpPr txBox="1">
              <a:spLocks noChangeArrowheads="1"/>
            </p:cNvSpPr>
            <p:nvPr/>
          </p:nvSpPr>
          <p:spPr bwMode="auto">
            <a:xfrm>
              <a:off x="1066800" y="2171700"/>
              <a:ext cx="7881938" cy="401638"/>
            </a:xfrm>
            <a:prstGeom prst="rect">
              <a:avLst/>
            </a:prstGeom>
            <a:solidFill>
              <a:srgbClr val="00B050"/>
            </a:solidFill>
            <a:ln w="19050">
              <a:solidFill>
                <a:srgbClr val="9999FF"/>
              </a:solidFill>
              <a:miter lim="800000"/>
              <a:headEnd/>
              <a:tailEnd/>
            </a:ln>
            <a:effectLst>
              <a:outerShdw blurRad="50800" dist="38100" dir="2700000" algn="tl" rotWithShape="0">
                <a:prstClr val="black">
                  <a:alpha val="40000"/>
                </a:prstClr>
              </a:outerShdw>
            </a:effectLst>
          </p:spPr>
          <p:txBody>
            <a:bodyPr anchor="b"/>
            <a:lstStyle>
              <a:defPPr>
                <a:defRPr lang="en-GB"/>
              </a:defPPr>
              <a:lvl1pPr algn="ctr" rtl="0" eaLnBrk="0" fontAlgn="base" hangingPunct="0">
                <a:spcBef>
                  <a:spcPct val="50000"/>
                </a:spcBef>
                <a:spcAft>
                  <a:spcPct val="0"/>
                </a:spcAft>
                <a:defRPr sz="1600" b="1" kern="1200">
                  <a:solidFill>
                    <a:schemeClr val="tx1"/>
                  </a:solidFill>
                  <a:latin typeface="Calibri" pitchFamily="34" charset="0"/>
                  <a:ea typeface="+mn-ea"/>
                  <a:cs typeface="+mn-cs"/>
                </a:defRPr>
              </a:lvl1pPr>
              <a:lvl2pPr marL="4556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2pPr>
              <a:lvl3pPr marL="9128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3pPr>
              <a:lvl4pPr marL="13700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4pPr>
              <a:lvl5pPr marL="18272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5pPr>
              <a:lvl6pPr marL="2286000" algn="l" defTabSz="914400" rtl="0" eaLnBrk="1" latinLnBrk="0" hangingPunct="1">
                <a:defRPr sz="1600" b="1" kern="1200">
                  <a:solidFill>
                    <a:schemeClr val="tx1"/>
                  </a:solidFill>
                  <a:latin typeface="Calibri" pitchFamily="34" charset="0"/>
                  <a:ea typeface="+mn-ea"/>
                  <a:cs typeface="+mn-cs"/>
                </a:defRPr>
              </a:lvl6pPr>
              <a:lvl7pPr marL="2743200" algn="l" defTabSz="914400" rtl="0" eaLnBrk="1" latinLnBrk="0" hangingPunct="1">
                <a:defRPr sz="1600" b="1" kern="1200">
                  <a:solidFill>
                    <a:schemeClr val="tx1"/>
                  </a:solidFill>
                  <a:latin typeface="Calibri" pitchFamily="34" charset="0"/>
                  <a:ea typeface="+mn-ea"/>
                  <a:cs typeface="+mn-cs"/>
                </a:defRPr>
              </a:lvl7pPr>
              <a:lvl8pPr marL="3200400" algn="l" defTabSz="914400" rtl="0" eaLnBrk="1" latinLnBrk="0" hangingPunct="1">
                <a:defRPr sz="1600" b="1" kern="1200">
                  <a:solidFill>
                    <a:schemeClr val="tx1"/>
                  </a:solidFill>
                  <a:latin typeface="Calibri" pitchFamily="34" charset="0"/>
                  <a:ea typeface="+mn-ea"/>
                  <a:cs typeface="+mn-cs"/>
                </a:defRPr>
              </a:lvl8pPr>
              <a:lvl9pPr marL="3657600" algn="l" defTabSz="914400" rtl="0" eaLnBrk="1" latinLnBrk="0" hangingPunct="1">
                <a:defRPr sz="1600" b="1" kern="1200">
                  <a:solidFill>
                    <a:schemeClr val="tx1"/>
                  </a:solidFill>
                  <a:latin typeface="Calibri" pitchFamily="34" charset="0"/>
                  <a:ea typeface="+mn-ea"/>
                  <a:cs typeface="+mn-cs"/>
                </a:defRPr>
              </a:lvl9pPr>
            </a:lstStyle>
            <a:p>
              <a:pPr marL="4763" algn="l">
                <a:spcBef>
                  <a:spcPct val="20000"/>
                </a:spcBef>
              </a:pPr>
              <a:r>
                <a:rPr lang="en-GB" sz="1800" b="0" dirty="0">
                  <a:solidFill>
                    <a:schemeClr val="bg1"/>
                  </a:solidFill>
                </a:rPr>
                <a:t>HP SOA Systinet </a:t>
              </a:r>
            </a:p>
          </p:txBody>
        </p:sp>
        <p:sp>
          <p:nvSpPr>
            <p:cNvPr id="9" name="Rounded Rectangle 8"/>
            <p:cNvSpPr>
              <a:spLocks noChangeArrowheads="1"/>
            </p:cNvSpPr>
            <p:nvPr/>
          </p:nvSpPr>
          <p:spPr bwMode="auto">
            <a:xfrm>
              <a:off x="1066800" y="2694662"/>
              <a:ext cx="7920038" cy="1774151"/>
            </a:xfrm>
            <a:prstGeom prst="roundRect">
              <a:avLst>
                <a:gd name="adj" fmla="val 16667"/>
              </a:avLst>
            </a:prstGeom>
            <a:gradFill rotWithShape="1">
              <a:gsLst>
                <a:gs pos="0">
                  <a:srgbClr val="CCCCFF"/>
                </a:gs>
                <a:gs pos="100000">
                  <a:srgbClr val="CCCCFF">
                    <a:gamma/>
                    <a:tint val="73725"/>
                    <a:invGamma/>
                  </a:srgbClr>
                </a:gs>
              </a:gsLst>
              <a:lin ang="5400000" scaled="1"/>
            </a:gradFill>
            <a:ln w="38100" algn="ctr">
              <a:solidFill>
                <a:srgbClr val="9999FF"/>
              </a:solidFill>
              <a:round/>
              <a:headEnd/>
              <a:tailEnd/>
            </a:ln>
            <a:effectLst>
              <a:outerShdw blurRad="50800" dist="38100" dir="2700000" algn="tl" rotWithShape="0">
                <a:prstClr val="black">
                  <a:alpha val="40000"/>
                </a:prstClr>
              </a:outerShdw>
            </a:effectLst>
          </p:spPr>
          <p:txBody>
            <a:bodyPr/>
            <a:lstStyle>
              <a:defPPr>
                <a:defRPr lang="en-GB"/>
              </a:defPPr>
              <a:lvl1pPr algn="ctr" rtl="0" eaLnBrk="0" fontAlgn="base" hangingPunct="0">
                <a:spcBef>
                  <a:spcPct val="50000"/>
                </a:spcBef>
                <a:spcAft>
                  <a:spcPct val="0"/>
                </a:spcAft>
                <a:defRPr sz="1600" b="1" kern="1200">
                  <a:solidFill>
                    <a:schemeClr val="tx1"/>
                  </a:solidFill>
                  <a:latin typeface="Calibri" pitchFamily="34" charset="0"/>
                  <a:ea typeface="+mn-ea"/>
                  <a:cs typeface="+mn-cs"/>
                </a:defRPr>
              </a:lvl1pPr>
              <a:lvl2pPr marL="4556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2pPr>
              <a:lvl3pPr marL="9128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3pPr>
              <a:lvl4pPr marL="13700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4pPr>
              <a:lvl5pPr marL="18272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5pPr>
              <a:lvl6pPr marL="2286000" algn="l" defTabSz="914400" rtl="0" eaLnBrk="1" latinLnBrk="0" hangingPunct="1">
                <a:defRPr sz="1600" b="1" kern="1200">
                  <a:solidFill>
                    <a:schemeClr val="tx1"/>
                  </a:solidFill>
                  <a:latin typeface="Calibri" pitchFamily="34" charset="0"/>
                  <a:ea typeface="+mn-ea"/>
                  <a:cs typeface="+mn-cs"/>
                </a:defRPr>
              </a:lvl6pPr>
              <a:lvl7pPr marL="2743200" algn="l" defTabSz="914400" rtl="0" eaLnBrk="1" latinLnBrk="0" hangingPunct="1">
                <a:defRPr sz="1600" b="1" kern="1200">
                  <a:solidFill>
                    <a:schemeClr val="tx1"/>
                  </a:solidFill>
                  <a:latin typeface="Calibri" pitchFamily="34" charset="0"/>
                  <a:ea typeface="+mn-ea"/>
                  <a:cs typeface="+mn-cs"/>
                </a:defRPr>
              </a:lvl7pPr>
              <a:lvl8pPr marL="3200400" algn="l" defTabSz="914400" rtl="0" eaLnBrk="1" latinLnBrk="0" hangingPunct="1">
                <a:defRPr sz="1600" b="1" kern="1200">
                  <a:solidFill>
                    <a:schemeClr val="tx1"/>
                  </a:solidFill>
                  <a:latin typeface="Calibri" pitchFamily="34" charset="0"/>
                  <a:ea typeface="+mn-ea"/>
                  <a:cs typeface="+mn-cs"/>
                </a:defRPr>
              </a:lvl8pPr>
              <a:lvl9pPr marL="3657600" algn="l" defTabSz="914400" rtl="0" eaLnBrk="1" latinLnBrk="0" hangingPunct="1">
                <a:defRPr sz="1600" b="1" kern="1200">
                  <a:solidFill>
                    <a:schemeClr val="tx1"/>
                  </a:solidFill>
                  <a:latin typeface="Calibri" pitchFamily="34" charset="0"/>
                  <a:ea typeface="+mn-ea"/>
                  <a:cs typeface="+mn-cs"/>
                </a:defRPr>
              </a:lvl9pPr>
            </a:lstStyle>
            <a:p>
              <a:pPr>
                <a:defRPr/>
              </a:pPr>
              <a:endParaRPr lang="en-GB" sz="1100" dirty="0">
                <a:latin typeface="Arial" charset="0"/>
                <a:ea typeface="ＭＳ Ｐゴシック" pitchFamily="1" charset="-128"/>
              </a:endParaRPr>
            </a:p>
          </p:txBody>
        </p:sp>
        <p:sp>
          <p:nvSpPr>
            <p:cNvPr id="10" name="Rounded Rectangle 9"/>
            <p:cNvSpPr>
              <a:spLocks noChangeArrowheads="1"/>
            </p:cNvSpPr>
            <p:nvPr/>
          </p:nvSpPr>
          <p:spPr bwMode="auto">
            <a:xfrm>
              <a:off x="1125538" y="3013075"/>
              <a:ext cx="1219200" cy="1247775"/>
            </a:xfrm>
            <a:prstGeom prst="roundRect">
              <a:avLst>
                <a:gd name="adj" fmla="val 16667"/>
              </a:avLst>
            </a:prstGeom>
            <a:solidFill>
              <a:srgbClr val="F3F3FF"/>
            </a:solidFill>
            <a:ln w="38100" algn="ctr">
              <a:solidFill>
                <a:srgbClr val="B1CDE5"/>
              </a:solidFill>
              <a:round/>
              <a:headEnd/>
              <a:tailEnd/>
            </a:ln>
            <a:effectLst>
              <a:innerShdw blurRad="114300">
                <a:prstClr val="black"/>
              </a:innerShdw>
            </a:effectLst>
          </p:spPr>
          <p:txBody>
            <a:bodyPr anchor="ctr"/>
            <a:lstStyle>
              <a:defPPr>
                <a:defRPr lang="en-GB"/>
              </a:defPPr>
              <a:lvl1pPr algn="ctr" rtl="0" eaLnBrk="0" fontAlgn="base" hangingPunct="0">
                <a:spcBef>
                  <a:spcPct val="50000"/>
                </a:spcBef>
                <a:spcAft>
                  <a:spcPct val="0"/>
                </a:spcAft>
                <a:defRPr sz="1600" b="1" kern="1200">
                  <a:solidFill>
                    <a:schemeClr val="tx1"/>
                  </a:solidFill>
                  <a:latin typeface="Calibri" pitchFamily="34" charset="0"/>
                  <a:ea typeface="+mn-ea"/>
                  <a:cs typeface="+mn-cs"/>
                </a:defRPr>
              </a:lvl1pPr>
              <a:lvl2pPr marL="4556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2pPr>
              <a:lvl3pPr marL="9128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3pPr>
              <a:lvl4pPr marL="13700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4pPr>
              <a:lvl5pPr marL="18272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5pPr>
              <a:lvl6pPr marL="2286000" algn="l" defTabSz="914400" rtl="0" eaLnBrk="1" latinLnBrk="0" hangingPunct="1">
                <a:defRPr sz="1600" b="1" kern="1200">
                  <a:solidFill>
                    <a:schemeClr val="tx1"/>
                  </a:solidFill>
                  <a:latin typeface="Calibri" pitchFamily="34" charset="0"/>
                  <a:ea typeface="+mn-ea"/>
                  <a:cs typeface="+mn-cs"/>
                </a:defRPr>
              </a:lvl6pPr>
              <a:lvl7pPr marL="2743200" algn="l" defTabSz="914400" rtl="0" eaLnBrk="1" latinLnBrk="0" hangingPunct="1">
                <a:defRPr sz="1600" b="1" kern="1200">
                  <a:solidFill>
                    <a:schemeClr val="tx1"/>
                  </a:solidFill>
                  <a:latin typeface="Calibri" pitchFamily="34" charset="0"/>
                  <a:ea typeface="+mn-ea"/>
                  <a:cs typeface="+mn-cs"/>
                </a:defRPr>
              </a:lvl7pPr>
              <a:lvl8pPr marL="3200400" algn="l" defTabSz="914400" rtl="0" eaLnBrk="1" latinLnBrk="0" hangingPunct="1">
                <a:defRPr sz="1600" b="1" kern="1200">
                  <a:solidFill>
                    <a:schemeClr val="tx1"/>
                  </a:solidFill>
                  <a:latin typeface="Calibri" pitchFamily="34" charset="0"/>
                  <a:ea typeface="+mn-ea"/>
                  <a:cs typeface="+mn-cs"/>
                </a:defRPr>
              </a:lvl8pPr>
              <a:lvl9pPr marL="3657600" algn="l" defTabSz="914400" rtl="0" eaLnBrk="1" latinLnBrk="0" hangingPunct="1">
                <a:defRPr sz="1600" b="1" kern="1200">
                  <a:solidFill>
                    <a:schemeClr val="tx1"/>
                  </a:solidFill>
                  <a:latin typeface="Calibri" pitchFamily="34" charset="0"/>
                  <a:ea typeface="+mn-ea"/>
                  <a:cs typeface="+mn-cs"/>
                </a:defRPr>
              </a:lvl9pPr>
            </a:lstStyle>
            <a:p>
              <a:pPr>
                <a:defRPr/>
              </a:pPr>
              <a:r>
                <a:rPr lang="en-GB" sz="1100" b="0" dirty="0">
                  <a:latin typeface="Arial" charset="0"/>
                  <a:ea typeface="ＭＳ Ｐゴシック" pitchFamily="1" charset="-128"/>
                </a:rPr>
                <a:t>Publish and </a:t>
              </a:r>
              <a:r>
                <a:rPr lang="en-GB" sz="1100" b="0" dirty="0" smtClean="0">
                  <a:latin typeface="Arial" charset="0"/>
                  <a:ea typeface="ＭＳ Ｐゴシック" pitchFamily="1" charset="-128"/>
                </a:rPr>
                <a:t>Discover Services</a:t>
              </a:r>
              <a:endParaRPr lang="en-GB" sz="1100" b="0" dirty="0">
                <a:latin typeface="Arial" charset="0"/>
                <a:ea typeface="ＭＳ Ｐゴシック" pitchFamily="1" charset="-128"/>
              </a:endParaRPr>
            </a:p>
          </p:txBody>
        </p:sp>
        <p:sp>
          <p:nvSpPr>
            <p:cNvPr id="11" name="Rounded Rectangle 10"/>
            <p:cNvSpPr>
              <a:spLocks noChangeArrowheads="1"/>
            </p:cNvSpPr>
            <p:nvPr/>
          </p:nvSpPr>
          <p:spPr bwMode="auto">
            <a:xfrm>
              <a:off x="2420939" y="3013075"/>
              <a:ext cx="1262062" cy="1247775"/>
            </a:xfrm>
            <a:prstGeom prst="roundRect">
              <a:avLst>
                <a:gd name="adj" fmla="val 16667"/>
              </a:avLst>
            </a:prstGeom>
            <a:solidFill>
              <a:srgbClr val="F3F3FF"/>
            </a:solidFill>
            <a:ln w="38100" algn="ctr">
              <a:solidFill>
                <a:srgbClr val="B1CDE5"/>
              </a:solidFill>
              <a:round/>
              <a:headEnd/>
              <a:tailEnd/>
            </a:ln>
            <a:effectLst>
              <a:innerShdw blurRad="114300">
                <a:prstClr val="black"/>
              </a:innerShdw>
            </a:effectLst>
          </p:spPr>
          <p:txBody>
            <a:bodyPr anchor="ctr"/>
            <a:lstStyle>
              <a:defPPr>
                <a:defRPr lang="en-GB"/>
              </a:defPPr>
              <a:lvl1pPr algn="ctr" rtl="0" eaLnBrk="0" fontAlgn="base" hangingPunct="0">
                <a:spcBef>
                  <a:spcPct val="50000"/>
                </a:spcBef>
                <a:spcAft>
                  <a:spcPct val="0"/>
                </a:spcAft>
                <a:defRPr sz="1600" b="1" kern="1200">
                  <a:solidFill>
                    <a:schemeClr val="tx1"/>
                  </a:solidFill>
                  <a:latin typeface="Calibri" pitchFamily="34" charset="0"/>
                  <a:ea typeface="+mn-ea"/>
                  <a:cs typeface="+mn-cs"/>
                </a:defRPr>
              </a:lvl1pPr>
              <a:lvl2pPr marL="4556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2pPr>
              <a:lvl3pPr marL="9128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3pPr>
              <a:lvl4pPr marL="13700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4pPr>
              <a:lvl5pPr marL="18272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5pPr>
              <a:lvl6pPr marL="2286000" algn="l" defTabSz="914400" rtl="0" eaLnBrk="1" latinLnBrk="0" hangingPunct="1">
                <a:defRPr sz="1600" b="1" kern="1200">
                  <a:solidFill>
                    <a:schemeClr val="tx1"/>
                  </a:solidFill>
                  <a:latin typeface="Calibri" pitchFamily="34" charset="0"/>
                  <a:ea typeface="+mn-ea"/>
                  <a:cs typeface="+mn-cs"/>
                </a:defRPr>
              </a:lvl6pPr>
              <a:lvl7pPr marL="2743200" algn="l" defTabSz="914400" rtl="0" eaLnBrk="1" latinLnBrk="0" hangingPunct="1">
                <a:defRPr sz="1600" b="1" kern="1200">
                  <a:solidFill>
                    <a:schemeClr val="tx1"/>
                  </a:solidFill>
                  <a:latin typeface="Calibri" pitchFamily="34" charset="0"/>
                  <a:ea typeface="+mn-ea"/>
                  <a:cs typeface="+mn-cs"/>
                </a:defRPr>
              </a:lvl7pPr>
              <a:lvl8pPr marL="3200400" algn="l" defTabSz="914400" rtl="0" eaLnBrk="1" latinLnBrk="0" hangingPunct="1">
                <a:defRPr sz="1600" b="1" kern="1200">
                  <a:solidFill>
                    <a:schemeClr val="tx1"/>
                  </a:solidFill>
                  <a:latin typeface="Calibri" pitchFamily="34" charset="0"/>
                  <a:ea typeface="+mn-ea"/>
                  <a:cs typeface="+mn-cs"/>
                </a:defRPr>
              </a:lvl8pPr>
              <a:lvl9pPr marL="3657600" algn="l" defTabSz="914400" rtl="0" eaLnBrk="1" latinLnBrk="0" hangingPunct="1">
                <a:defRPr sz="1600" b="1" kern="1200">
                  <a:solidFill>
                    <a:schemeClr val="tx1"/>
                  </a:solidFill>
                  <a:latin typeface="Calibri" pitchFamily="34" charset="0"/>
                  <a:ea typeface="+mn-ea"/>
                  <a:cs typeface="+mn-cs"/>
                </a:defRPr>
              </a:lvl9pPr>
            </a:lstStyle>
            <a:p>
              <a:pPr>
                <a:defRPr/>
              </a:pPr>
              <a:r>
                <a:rPr lang="en-GB" sz="1050" b="0" dirty="0">
                  <a:latin typeface="Arial" charset="0"/>
                  <a:ea typeface="ＭＳ Ｐゴシック" pitchFamily="1" charset="-128"/>
                </a:rPr>
                <a:t>Understand</a:t>
              </a:r>
              <a:r>
                <a:rPr lang="en-GB" sz="1100" b="0" dirty="0">
                  <a:latin typeface="Arial" charset="0"/>
                  <a:ea typeface="ＭＳ Ｐゴシック" pitchFamily="1" charset="-128"/>
                </a:rPr>
                <a:t> Impact and Manage Change</a:t>
              </a:r>
            </a:p>
          </p:txBody>
        </p:sp>
        <p:sp>
          <p:nvSpPr>
            <p:cNvPr id="12" name="Rounded Rectangle 11"/>
            <p:cNvSpPr>
              <a:spLocks noChangeArrowheads="1"/>
            </p:cNvSpPr>
            <p:nvPr/>
          </p:nvSpPr>
          <p:spPr bwMode="auto">
            <a:xfrm>
              <a:off x="6438900" y="3013075"/>
              <a:ext cx="1225550" cy="1247775"/>
            </a:xfrm>
            <a:prstGeom prst="roundRect">
              <a:avLst>
                <a:gd name="adj" fmla="val 16667"/>
              </a:avLst>
            </a:prstGeom>
            <a:solidFill>
              <a:srgbClr val="F3F3FF"/>
            </a:solidFill>
            <a:ln w="38100" algn="ctr">
              <a:solidFill>
                <a:srgbClr val="B1CDE5"/>
              </a:solidFill>
              <a:round/>
              <a:headEnd/>
              <a:tailEnd/>
            </a:ln>
            <a:effectLst>
              <a:innerShdw blurRad="114300">
                <a:prstClr val="black"/>
              </a:innerShdw>
            </a:effectLst>
          </p:spPr>
          <p:txBody>
            <a:bodyPr anchor="ctr"/>
            <a:lstStyle>
              <a:defPPr>
                <a:defRPr lang="en-GB"/>
              </a:defPPr>
              <a:lvl1pPr algn="ctr" rtl="0" eaLnBrk="0" fontAlgn="base" hangingPunct="0">
                <a:spcBef>
                  <a:spcPct val="50000"/>
                </a:spcBef>
                <a:spcAft>
                  <a:spcPct val="0"/>
                </a:spcAft>
                <a:defRPr sz="1600" b="1" kern="1200">
                  <a:solidFill>
                    <a:schemeClr val="tx1"/>
                  </a:solidFill>
                  <a:latin typeface="Calibri" pitchFamily="34" charset="0"/>
                  <a:ea typeface="+mn-ea"/>
                  <a:cs typeface="+mn-cs"/>
                </a:defRPr>
              </a:lvl1pPr>
              <a:lvl2pPr marL="4556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2pPr>
              <a:lvl3pPr marL="9128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3pPr>
              <a:lvl4pPr marL="13700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4pPr>
              <a:lvl5pPr marL="18272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5pPr>
              <a:lvl6pPr marL="2286000" algn="l" defTabSz="914400" rtl="0" eaLnBrk="1" latinLnBrk="0" hangingPunct="1">
                <a:defRPr sz="1600" b="1" kern="1200">
                  <a:solidFill>
                    <a:schemeClr val="tx1"/>
                  </a:solidFill>
                  <a:latin typeface="Calibri" pitchFamily="34" charset="0"/>
                  <a:ea typeface="+mn-ea"/>
                  <a:cs typeface="+mn-cs"/>
                </a:defRPr>
              </a:lvl6pPr>
              <a:lvl7pPr marL="2743200" algn="l" defTabSz="914400" rtl="0" eaLnBrk="1" latinLnBrk="0" hangingPunct="1">
                <a:defRPr sz="1600" b="1" kern="1200">
                  <a:solidFill>
                    <a:schemeClr val="tx1"/>
                  </a:solidFill>
                  <a:latin typeface="Calibri" pitchFamily="34" charset="0"/>
                  <a:ea typeface="+mn-ea"/>
                  <a:cs typeface="+mn-cs"/>
                </a:defRPr>
              </a:lvl7pPr>
              <a:lvl8pPr marL="3200400" algn="l" defTabSz="914400" rtl="0" eaLnBrk="1" latinLnBrk="0" hangingPunct="1">
                <a:defRPr sz="1600" b="1" kern="1200">
                  <a:solidFill>
                    <a:schemeClr val="tx1"/>
                  </a:solidFill>
                  <a:latin typeface="Calibri" pitchFamily="34" charset="0"/>
                  <a:ea typeface="+mn-ea"/>
                  <a:cs typeface="+mn-cs"/>
                </a:defRPr>
              </a:lvl8pPr>
              <a:lvl9pPr marL="3657600" algn="l" defTabSz="914400" rtl="0" eaLnBrk="1" latinLnBrk="0" hangingPunct="1">
                <a:defRPr sz="1600" b="1" kern="1200">
                  <a:solidFill>
                    <a:schemeClr val="tx1"/>
                  </a:solidFill>
                  <a:latin typeface="Calibri" pitchFamily="34" charset="0"/>
                  <a:ea typeface="+mn-ea"/>
                  <a:cs typeface="+mn-cs"/>
                </a:defRPr>
              </a:lvl9pPr>
            </a:lstStyle>
            <a:p>
              <a:pPr>
                <a:defRPr/>
              </a:pPr>
              <a:r>
                <a:rPr lang="en-GB" sz="1100" b="0" dirty="0">
                  <a:latin typeface="Arial" charset="0"/>
                  <a:ea typeface="ＭＳ Ｐゴシック"/>
                  <a:cs typeface="ＭＳ Ｐゴシック"/>
                </a:rPr>
                <a:t>Govern Service through Lifecycle</a:t>
              </a:r>
            </a:p>
          </p:txBody>
        </p:sp>
        <p:sp>
          <p:nvSpPr>
            <p:cNvPr id="13" name="Rounded Rectangle 12"/>
            <p:cNvSpPr>
              <a:spLocks noChangeArrowheads="1"/>
            </p:cNvSpPr>
            <p:nvPr/>
          </p:nvSpPr>
          <p:spPr bwMode="auto">
            <a:xfrm>
              <a:off x="5114925" y="3013075"/>
              <a:ext cx="1250950" cy="1247775"/>
            </a:xfrm>
            <a:prstGeom prst="roundRect">
              <a:avLst>
                <a:gd name="adj" fmla="val 16667"/>
              </a:avLst>
            </a:prstGeom>
            <a:solidFill>
              <a:srgbClr val="F3F3FF"/>
            </a:solidFill>
            <a:ln w="38100" algn="ctr">
              <a:solidFill>
                <a:srgbClr val="B1CDE5"/>
              </a:solidFill>
              <a:round/>
              <a:headEnd/>
              <a:tailEnd/>
            </a:ln>
            <a:effectLst>
              <a:innerShdw blurRad="114300">
                <a:prstClr val="black"/>
              </a:innerShdw>
            </a:effectLst>
          </p:spPr>
          <p:txBody>
            <a:bodyPr anchor="ctr"/>
            <a:lstStyle>
              <a:defPPr>
                <a:defRPr lang="en-GB"/>
              </a:defPPr>
              <a:lvl1pPr algn="ctr" rtl="0" eaLnBrk="0" fontAlgn="base" hangingPunct="0">
                <a:spcBef>
                  <a:spcPct val="50000"/>
                </a:spcBef>
                <a:spcAft>
                  <a:spcPct val="0"/>
                </a:spcAft>
                <a:defRPr sz="1600" b="1" kern="1200">
                  <a:solidFill>
                    <a:schemeClr val="tx1"/>
                  </a:solidFill>
                  <a:latin typeface="Calibri" pitchFamily="34" charset="0"/>
                  <a:ea typeface="+mn-ea"/>
                  <a:cs typeface="+mn-cs"/>
                </a:defRPr>
              </a:lvl1pPr>
              <a:lvl2pPr marL="4556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2pPr>
              <a:lvl3pPr marL="9128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3pPr>
              <a:lvl4pPr marL="13700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4pPr>
              <a:lvl5pPr marL="18272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5pPr>
              <a:lvl6pPr marL="2286000" algn="l" defTabSz="914400" rtl="0" eaLnBrk="1" latinLnBrk="0" hangingPunct="1">
                <a:defRPr sz="1600" b="1" kern="1200">
                  <a:solidFill>
                    <a:schemeClr val="tx1"/>
                  </a:solidFill>
                  <a:latin typeface="Calibri" pitchFamily="34" charset="0"/>
                  <a:ea typeface="+mn-ea"/>
                  <a:cs typeface="+mn-cs"/>
                </a:defRPr>
              </a:lvl6pPr>
              <a:lvl7pPr marL="2743200" algn="l" defTabSz="914400" rtl="0" eaLnBrk="1" latinLnBrk="0" hangingPunct="1">
                <a:defRPr sz="1600" b="1" kern="1200">
                  <a:solidFill>
                    <a:schemeClr val="tx1"/>
                  </a:solidFill>
                  <a:latin typeface="Calibri" pitchFamily="34" charset="0"/>
                  <a:ea typeface="+mn-ea"/>
                  <a:cs typeface="+mn-cs"/>
                </a:defRPr>
              </a:lvl7pPr>
              <a:lvl8pPr marL="3200400" algn="l" defTabSz="914400" rtl="0" eaLnBrk="1" latinLnBrk="0" hangingPunct="1">
                <a:defRPr sz="1600" b="1" kern="1200">
                  <a:solidFill>
                    <a:schemeClr val="tx1"/>
                  </a:solidFill>
                  <a:latin typeface="Calibri" pitchFamily="34" charset="0"/>
                  <a:ea typeface="+mn-ea"/>
                  <a:cs typeface="+mn-cs"/>
                </a:defRPr>
              </a:lvl8pPr>
              <a:lvl9pPr marL="3657600" algn="l" defTabSz="914400" rtl="0" eaLnBrk="1" latinLnBrk="0" hangingPunct="1">
                <a:defRPr sz="1600" b="1" kern="1200">
                  <a:solidFill>
                    <a:schemeClr val="tx1"/>
                  </a:solidFill>
                  <a:latin typeface="Calibri" pitchFamily="34" charset="0"/>
                  <a:ea typeface="+mn-ea"/>
                  <a:cs typeface="+mn-cs"/>
                </a:defRPr>
              </a:lvl9pPr>
            </a:lstStyle>
            <a:p>
              <a:pPr>
                <a:defRPr/>
              </a:pPr>
              <a:r>
                <a:rPr lang="en-GB" sz="1100" b="0" dirty="0">
                  <a:latin typeface="Arial" charset="0"/>
                  <a:ea typeface="ＭＳ Ｐゴシック" pitchFamily="1" charset="-128"/>
                </a:rPr>
                <a:t>Create Consumer / Provider Contracts</a:t>
              </a:r>
            </a:p>
          </p:txBody>
        </p:sp>
        <p:sp>
          <p:nvSpPr>
            <p:cNvPr id="14" name="Rounded Rectangle 13"/>
            <p:cNvSpPr>
              <a:spLocks noChangeArrowheads="1"/>
            </p:cNvSpPr>
            <p:nvPr/>
          </p:nvSpPr>
          <p:spPr bwMode="auto">
            <a:xfrm>
              <a:off x="3759200" y="3013075"/>
              <a:ext cx="1277938" cy="1247775"/>
            </a:xfrm>
            <a:prstGeom prst="roundRect">
              <a:avLst>
                <a:gd name="adj" fmla="val 16667"/>
              </a:avLst>
            </a:prstGeom>
            <a:solidFill>
              <a:srgbClr val="F3F3FF"/>
            </a:solidFill>
            <a:ln w="38100" algn="ctr">
              <a:solidFill>
                <a:srgbClr val="B1CDE5"/>
              </a:solidFill>
              <a:round/>
              <a:headEnd/>
              <a:tailEnd/>
            </a:ln>
            <a:effectLst>
              <a:innerShdw blurRad="114300">
                <a:prstClr val="black"/>
              </a:innerShdw>
            </a:effectLst>
          </p:spPr>
          <p:txBody>
            <a:bodyPr anchor="ctr"/>
            <a:lstStyle>
              <a:defPPr>
                <a:defRPr lang="en-GB"/>
              </a:defPPr>
              <a:lvl1pPr algn="ctr" rtl="0" eaLnBrk="0" fontAlgn="base" hangingPunct="0">
                <a:spcBef>
                  <a:spcPct val="50000"/>
                </a:spcBef>
                <a:spcAft>
                  <a:spcPct val="0"/>
                </a:spcAft>
                <a:defRPr sz="1600" b="1" kern="1200">
                  <a:solidFill>
                    <a:schemeClr val="tx1"/>
                  </a:solidFill>
                  <a:latin typeface="Calibri" pitchFamily="34" charset="0"/>
                  <a:ea typeface="+mn-ea"/>
                  <a:cs typeface="+mn-cs"/>
                </a:defRPr>
              </a:lvl1pPr>
              <a:lvl2pPr marL="4556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2pPr>
              <a:lvl3pPr marL="9128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3pPr>
              <a:lvl4pPr marL="13700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4pPr>
              <a:lvl5pPr marL="18272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5pPr>
              <a:lvl6pPr marL="2286000" algn="l" defTabSz="914400" rtl="0" eaLnBrk="1" latinLnBrk="0" hangingPunct="1">
                <a:defRPr sz="1600" b="1" kern="1200">
                  <a:solidFill>
                    <a:schemeClr val="tx1"/>
                  </a:solidFill>
                  <a:latin typeface="Calibri" pitchFamily="34" charset="0"/>
                  <a:ea typeface="+mn-ea"/>
                  <a:cs typeface="+mn-cs"/>
                </a:defRPr>
              </a:lvl6pPr>
              <a:lvl7pPr marL="2743200" algn="l" defTabSz="914400" rtl="0" eaLnBrk="1" latinLnBrk="0" hangingPunct="1">
                <a:defRPr sz="1600" b="1" kern="1200">
                  <a:solidFill>
                    <a:schemeClr val="tx1"/>
                  </a:solidFill>
                  <a:latin typeface="Calibri" pitchFamily="34" charset="0"/>
                  <a:ea typeface="+mn-ea"/>
                  <a:cs typeface="+mn-cs"/>
                </a:defRPr>
              </a:lvl7pPr>
              <a:lvl8pPr marL="3200400" algn="l" defTabSz="914400" rtl="0" eaLnBrk="1" latinLnBrk="0" hangingPunct="1">
                <a:defRPr sz="1600" b="1" kern="1200">
                  <a:solidFill>
                    <a:schemeClr val="tx1"/>
                  </a:solidFill>
                  <a:latin typeface="Calibri" pitchFamily="34" charset="0"/>
                  <a:ea typeface="+mn-ea"/>
                  <a:cs typeface="+mn-cs"/>
                </a:defRPr>
              </a:lvl8pPr>
              <a:lvl9pPr marL="3657600" algn="l" defTabSz="914400" rtl="0" eaLnBrk="1" latinLnBrk="0" hangingPunct="1">
                <a:defRPr sz="1600" b="1" kern="1200">
                  <a:solidFill>
                    <a:schemeClr val="tx1"/>
                  </a:solidFill>
                  <a:latin typeface="Calibri" pitchFamily="34" charset="0"/>
                  <a:ea typeface="+mn-ea"/>
                  <a:cs typeface="+mn-cs"/>
                </a:defRPr>
              </a:lvl9pPr>
            </a:lstStyle>
            <a:p>
              <a:pPr>
                <a:defRPr/>
              </a:pPr>
              <a:r>
                <a:rPr lang="en-GB" sz="1100" b="0" dirty="0">
                  <a:latin typeface="Arial" charset="0"/>
                  <a:ea typeface="ＭＳ Ｐゴシック" pitchFamily="1" charset="-128"/>
                </a:rPr>
                <a:t>Validate Service </a:t>
              </a:r>
              <a:r>
                <a:rPr lang="en-GB" sz="900" b="0" dirty="0">
                  <a:latin typeface="Arial" charset="0"/>
                  <a:ea typeface="ＭＳ Ｐゴシック" pitchFamily="1" charset="-128"/>
                </a:rPr>
                <a:t>Conformance </a:t>
              </a:r>
            </a:p>
          </p:txBody>
        </p:sp>
        <p:sp>
          <p:nvSpPr>
            <p:cNvPr id="15" name="Can 14"/>
            <p:cNvSpPr>
              <a:spLocks noChangeArrowheads="1"/>
            </p:cNvSpPr>
            <p:nvPr/>
          </p:nvSpPr>
          <p:spPr bwMode="auto">
            <a:xfrm>
              <a:off x="3678238" y="4902200"/>
              <a:ext cx="2665412" cy="1008063"/>
            </a:xfrm>
            <a:prstGeom prst="can">
              <a:avLst>
                <a:gd name="adj" fmla="val 25000"/>
              </a:avLst>
            </a:prstGeom>
            <a:solidFill>
              <a:srgbClr val="F3F3FF"/>
            </a:solidFill>
            <a:ln w="38100" algn="ctr">
              <a:solidFill>
                <a:srgbClr val="B1CDE5"/>
              </a:solidFill>
              <a:round/>
              <a:headEnd/>
              <a:tailEnd/>
            </a:ln>
            <a:effectLst>
              <a:innerShdw blurRad="63500" dist="50800" dir="2700000">
                <a:prstClr val="black">
                  <a:alpha val="50000"/>
                </a:prstClr>
              </a:innerShdw>
            </a:effectLst>
          </p:spPr>
          <p:txBody>
            <a:bodyPr anchor="ctr"/>
            <a:lstStyle>
              <a:defPPr>
                <a:defRPr lang="en-GB"/>
              </a:defPPr>
              <a:lvl1pPr algn="ctr" rtl="0" eaLnBrk="0" fontAlgn="base" hangingPunct="0">
                <a:spcBef>
                  <a:spcPct val="50000"/>
                </a:spcBef>
                <a:spcAft>
                  <a:spcPct val="0"/>
                </a:spcAft>
                <a:defRPr sz="1600" b="1" kern="1200">
                  <a:solidFill>
                    <a:schemeClr val="tx1"/>
                  </a:solidFill>
                  <a:latin typeface="Calibri" pitchFamily="34" charset="0"/>
                  <a:ea typeface="+mn-ea"/>
                  <a:cs typeface="+mn-cs"/>
                </a:defRPr>
              </a:lvl1pPr>
              <a:lvl2pPr marL="4556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2pPr>
              <a:lvl3pPr marL="9128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3pPr>
              <a:lvl4pPr marL="13700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4pPr>
              <a:lvl5pPr marL="18272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5pPr>
              <a:lvl6pPr marL="2286000" algn="l" defTabSz="914400" rtl="0" eaLnBrk="1" latinLnBrk="0" hangingPunct="1">
                <a:defRPr sz="1600" b="1" kern="1200">
                  <a:solidFill>
                    <a:schemeClr val="tx1"/>
                  </a:solidFill>
                  <a:latin typeface="Calibri" pitchFamily="34" charset="0"/>
                  <a:ea typeface="+mn-ea"/>
                  <a:cs typeface="+mn-cs"/>
                </a:defRPr>
              </a:lvl6pPr>
              <a:lvl7pPr marL="2743200" algn="l" defTabSz="914400" rtl="0" eaLnBrk="1" latinLnBrk="0" hangingPunct="1">
                <a:defRPr sz="1600" b="1" kern="1200">
                  <a:solidFill>
                    <a:schemeClr val="tx1"/>
                  </a:solidFill>
                  <a:latin typeface="Calibri" pitchFamily="34" charset="0"/>
                  <a:ea typeface="+mn-ea"/>
                  <a:cs typeface="+mn-cs"/>
                </a:defRPr>
              </a:lvl7pPr>
              <a:lvl8pPr marL="3200400" algn="l" defTabSz="914400" rtl="0" eaLnBrk="1" latinLnBrk="0" hangingPunct="1">
                <a:defRPr sz="1600" b="1" kern="1200">
                  <a:solidFill>
                    <a:schemeClr val="tx1"/>
                  </a:solidFill>
                  <a:latin typeface="Calibri" pitchFamily="34" charset="0"/>
                  <a:ea typeface="+mn-ea"/>
                  <a:cs typeface="+mn-cs"/>
                </a:defRPr>
              </a:lvl8pPr>
              <a:lvl9pPr marL="3657600" algn="l" defTabSz="914400" rtl="0" eaLnBrk="1" latinLnBrk="0" hangingPunct="1">
                <a:defRPr sz="1600" b="1" kern="1200">
                  <a:solidFill>
                    <a:schemeClr val="tx1"/>
                  </a:solidFill>
                  <a:latin typeface="Calibri" pitchFamily="34" charset="0"/>
                  <a:ea typeface="+mn-ea"/>
                  <a:cs typeface="+mn-cs"/>
                </a:defRPr>
              </a:lvl9pPr>
            </a:lstStyle>
            <a:p>
              <a:pPr>
                <a:defRPr/>
              </a:pPr>
              <a:r>
                <a:rPr lang="en-GB" sz="1200" dirty="0">
                  <a:latin typeface="Arial" charset="0"/>
                  <a:ea typeface="ＭＳ Ｐゴシック"/>
                  <a:cs typeface="ＭＳ Ｐゴシック"/>
                </a:rPr>
                <a:t>Enterprise Service Repository</a:t>
              </a:r>
            </a:p>
          </p:txBody>
        </p:sp>
        <p:sp>
          <p:nvSpPr>
            <p:cNvPr id="16" name="Rounded Rectangle 15"/>
            <p:cNvSpPr>
              <a:spLocks noChangeArrowheads="1"/>
            </p:cNvSpPr>
            <p:nvPr/>
          </p:nvSpPr>
          <p:spPr bwMode="auto">
            <a:xfrm>
              <a:off x="7734300" y="3013075"/>
              <a:ext cx="1169988" cy="1247775"/>
            </a:xfrm>
            <a:prstGeom prst="roundRect">
              <a:avLst>
                <a:gd name="adj" fmla="val 16667"/>
              </a:avLst>
            </a:prstGeom>
            <a:solidFill>
              <a:srgbClr val="F3F3FF"/>
            </a:solidFill>
            <a:ln w="38100" algn="ctr">
              <a:solidFill>
                <a:srgbClr val="B1CDE5"/>
              </a:solidFill>
              <a:round/>
              <a:headEnd/>
              <a:tailEnd/>
            </a:ln>
            <a:effectLst>
              <a:innerShdw blurRad="114300">
                <a:prstClr val="black"/>
              </a:innerShdw>
            </a:effectLst>
          </p:spPr>
          <p:txBody>
            <a:bodyPr anchor="ctr"/>
            <a:lstStyle>
              <a:defPPr>
                <a:defRPr lang="en-GB"/>
              </a:defPPr>
              <a:lvl1pPr algn="ctr" rtl="0" eaLnBrk="0" fontAlgn="base" hangingPunct="0">
                <a:spcBef>
                  <a:spcPct val="50000"/>
                </a:spcBef>
                <a:spcAft>
                  <a:spcPct val="0"/>
                </a:spcAft>
                <a:defRPr sz="1600" b="1" kern="1200">
                  <a:solidFill>
                    <a:schemeClr val="tx1"/>
                  </a:solidFill>
                  <a:latin typeface="Calibri" pitchFamily="34" charset="0"/>
                  <a:ea typeface="+mn-ea"/>
                  <a:cs typeface="+mn-cs"/>
                </a:defRPr>
              </a:lvl1pPr>
              <a:lvl2pPr marL="4556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2pPr>
              <a:lvl3pPr marL="9128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3pPr>
              <a:lvl4pPr marL="13700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4pPr>
              <a:lvl5pPr marL="18272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5pPr>
              <a:lvl6pPr marL="2286000" algn="l" defTabSz="914400" rtl="0" eaLnBrk="1" latinLnBrk="0" hangingPunct="1">
                <a:defRPr sz="1600" b="1" kern="1200">
                  <a:solidFill>
                    <a:schemeClr val="tx1"/>
                  </a:solidFill>
                  <a:latin typeface="Calibri" pitchFamily="34" charset="0"/>
                  <a:ea typeface="+mn-ea"/>
                  <a:cs typeface="+mn-cs"/>
                </a:defRPr>
              </a:lvl6pPr>
              <a:lvl7pPr marL="2743200" algn="l" defTabSz="914400" rtl="0" eaLnBrk="1" latinLnBrk="0" hangingPunct="1">
                <a:defRPr sz="1600" b="1" kern="1200">
                  <a:solidFill>
                    <a:schemeClr val="tx1"/>
                  </a:solidFill>
                  <a:latin typeface="Calibri" pitchFamily="34" charset="0"/>
                  <a:ea typeface="+mn-ea"/>
                  <a:cs typeface="+mn-cs"/>
                </a:defRPr>
              </a:lvl7pPr>
              <a:lvl8pPr marL="3200400" algn="l" defTabSz="914400" rtl="0" eaLnBrk="1" latinLnBrk="0" hangingPunct="1">
                <a:defRPr sz="1600" b="1" kern="1200">
                  <a:solidFill>
                    <a:schemeClr val="tx1"/>
                  </a:solidFill>
                  <a:latin typeface="Calibri" pitchFamily="34" charset="0"/>
                  <a:ea typeface="+mn-ea"/>
                  <a:cs typeface="+mn-cs"/>
                </a:defRPr>
              </a:lvl8pPr>
              <a:lvl9pPr marL="3657600" algn="l" defTabSz="914400" rtl="0" eaLnBrk="1" latinLnBrk="0" hangingPunct="1">
                <a:defRPr sz="1600" b="1" kern="1200">
                  <a:solidFill>
                    <a:schemeClr val="tx1"/>
                  </a:solidFill>
                  <a:latin typeface="Calibri" pitchFamily="34" charset="0"/>
                  <a:ea typeface="+mn-ea"/>
                  <a:cs typeface="+mn-cs"/>
                </a:defRPr>
              </a:lvl9pPr>
            </a:lstStyle>
            <a:p>
              <a:pPr>
                <a:defRPr/>
              </a:pPr>
              <a:r>
                <a:rPr lang="en-GB" sz="1100" b="0" dirty="0">
                  <a:latin typeface="Arial" charset="0"/>
                  <a:ea typeface="ＭＳ Ｐゴシック" pitchFamily="1" charset="-128"/>
                </a:rPr>
                <a:t>Manage and measure delivery of Portfolio</a:t>
              </a:r>
            </a:p>
          </p:txBody>
        </p:sp>
        <p:sp>
          <p:nvSpPr>
            <p:cNvPr id="17" name="Rectangle 16"/>
            <p:cNvSpPr>
              <a:spLocks noChangeArrowheads="1"/>
            </p:cNvSpPr>
            <p:nvPr/>
          </p:nvSpPr>
          <p:spPr bwMode="auto">
            <a:xfrm>
              <a:off x="3145072" y="6126163"/>
              <a:ext cx="4250856" cy="357639"/>
            </a:xfrm>
            <a:prstGeom prst="rect">
              <a:avLst/>
            </a:prstGeom>
            <a:noFill/>
            <a:ln w="9525">
              <a:noFill/>
              <a:miter lim="800000"/>
              <a:headEnd/>
              <a:tailEnd/>
            </a:ln>
          </p:spPr>
          <p:txBody>
            <a:bodyPr wrap="none">
              <a:spAutoFit/>
            </a:bodyPr>
            <a:lstStyle>
              <a:defPPr>
                <a:defRPr lang="en-GB"/>
              </a:defPPr>
              <a:lvl1pPr algn="ctr" rtl="0" eaLnBrk="0" fontAlgn="base" hangingPunct="0">
                <a:spcBef>
                  <a:spcPct val="50000"/>
                </a:spcBef>
                <a:spcAft>
                  <a:spcPct val="0"/>
                </a:spcAft>
                <a:defRPr sz="1600" b="1" kern="1200">
                  <a:solidFill>
                    <a:schemeClr val="tx1"/>
                  </a:solidFill>
                  <a:latin typeface="Calibri" pitchFamily="34" charset="0"/>
                  <a:ea typeface="+mn-ea"/>
                  <a:cs typeface="+mn-cs"/>
                </a:defRPr>
              </a:lvl1pPr>
              <a:lvl2pPr marL="4556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2pPr>
              <a:lvl3pPr marL="9128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3pPr>
              <a:lvl4pPr marL="13700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4pPr>
              <a:lvl5pPr marL="1827213" indent="1588" algn="ctr" rtl="0" eaLnBrk="0" fontAlgn="base" hangingPunct="0">
                <a:spcBef>
                  <a:spcPct val="50000"/>
                </a:spcBef>
                <a:spcAft>
                  <a:spcPct val="0"/>
                </a:spcAft>
                <a:defRPr sz="1600" b="1" kern="1200">
                  <a:solidFill>
                    <a:schemeClr val="tx1"/>
                  </a:solidFill>
                  <a:latin typeface="Calibri" pitchFamily="34" charset="0"/>
                  <a:ea typeface="+mn-ea"/>
                  <a:cs typeface="+mn-cs"/>
                </a:defRPr>
              </a:lvl5pPr>
              <a:lvl6pPr marL="2286000" algn="l" defTabSz="914400" rtl="0" eaLnBrk="1" latinLnBrk="0" hangingPunct="1">
                <a:defRPr sz="1600" b="1" kern="1200">
                  <a:solidFill>
                    <a:schemeClr val="tx1"/>
                  </a:solidFill>
                  <a:latin typeface="Calibri" pitchFamily="34" charset="0"/>
                  <a:ea typeface="+mn-ea"/>
                  <a:cs typeface="+mn-cs"/>
                </a:defRPr>
              </a:lvl6pPr>
              <a:lvl7pPr marL="2743200" algn="l" defTabSz="914400" rtl="0" eaLnBrk="1" latinLnBrk="0" hangingPunct="1">
                <a:defRPr sz="1600" b="1" kern="1200">
                  <a:solidFill>
                    <a:schemeClr val="tx1"/>
                  </a:solidFill>
                  <a:latin typeface="Calibri" pitchFamily="34" charset="0"/>
                  <a:ea typeface="+mn-ea"/>
                  <a:cs typeface="+mn-cs"/>
                </a:defRPr>
              </a:lvl7pPr>
              <a:lvl8pPr marL="3200400" algn="l" defTabSz="914400" rtl="0" eaLnBrk="1" latinLnBrk="0" hangingPunct="1">
                <a:defRPr sz="1600" b="1" kern="1200">
                  <a:solidFill>
                    <a:schemeClr val="tx1"/>
                  </a:solidFill>
                  <a:latin typeface="Calibri" pitchFamily="34" charset="0"/>
                  <a:ea typeface="+mn-ea"/>
                  <a:cs typeface="+mn-cs"/>
                </a:defRPr>
              </a:lvl8pPr>
              <a:lvl9pPr marL="3657600" algn="l" defTabSz="914400" rtl="0" eaLnBrk="1" latinLnBrk="0" hangingPunct="1">
                <a:defRPr sz="1600" b="1" kern="1200">
                  <a:solidFill>
                    <a:schemeClr val="tx1"/>
                  </a:solidFill>
                  <a:latin typeface="Calibri" pitchFamily="34" charset="0"/>
                  <a:ea typeface="+mn-ea"/>
                  <a:cs typeface="+mn-cs"/>
                </a:defRPr>
              </a:lvl9pPr>
            </a:lstStyle>
            <a:p>
              <a:r>
                <a:rPr lang="en-GB" sz="1200" dirty="0">
                  <a:latin typeface="Arial" charset="0"/>
                </a:rPr>
                <a:t>Central Store for all Services and Artefacts</a:t>
              </a:r>
            </a:p>
          </p:txBody>
        </p:sp>
        <p:pic>
          <p:nvPicPr>
            <p:cNvPr id="18" name="Picture 17" descr="spy"/>
            <p:cNvPicPr>
              <a:picLocks noChangeAspect="1" noChangeArrowheads="1"/>
            </p:cNvPicPr>
            <p:nvPr/>
          </p:nvPicPr>
          <p:blipFill>
            <a:blip r:embed="rId3"/>
            <a:srcRect/>
            <a:stretch>
              <a:fillRect/>
            </a:stretch>
          </p:blipFill>
          <p:spPr bwMode="auto">
            <a:xfrm>
              <a:off x="1319213" y="4859339"/>
              <a:ext cx="1439861" cy="1379847"/>
            </a:xfrm>
            <a:prstGeom prst="rect">
              <a:avLst/>
            </a:prstGeom>
            <a:solidFill>
              <a:srgbClr val="FFFFFF">
                <a:alpha val="0"/>
              </a:srgbClr>
            </a:solidFill>
            <a:ln w="9525">
              <a:noFill/>
              <a:miter lim="800000"/>
              <a:headEnd/>
              <a:tailEnd/>
            </a:ln>
            <a:effectLst>
              <a:outerShdw blurRad="50800" dist="38100" dir="2700000" algn="tl" rotWithShape="0">
                <a:prstClr val="black">
                  <a:alpha val="40000"/>
                </a:prstClr>
              </a:outerShdw>
            </a:effectLst>
          </p:spPr>
        </p:pic>
      </p:grpSp>
      <p:sp>
        <p:nvSpPr>
          <p:cNvPr id="20" name="Rectangle 19"/>
          <p:cNvSpPr/>
          <p:nvPr/>
        </p:nvSpPr>
        <p:spPr>
          <a:xfrm>
            <a:off x="452499" y="1718810"/>
            <a:ext cx="5895655" cy="492443"/>
          </a:xfrm>
          <a:prstGeom prst="rect">
            <a:avLst/>
          </a:prstGeom>
        </p:spPr>
        <p:txBody>
          <a:bodyPr wrap="square" numCol="1">
            <a:spAutoFit/>
          </a:bodyPr>
          <a:lstStyle/>
          <a:p>
            <a:pPr lvl="0"/>
            <a:r>
              <a:rPr lang="en-GB" sz="1300" dirty="0" smtClean="0"/>
              <a:t>Existing Registry and Repositories (e.g. Websphere Registry and Repository,  Lotus Notes, Access Database and MS Excel) had various limitations:</a:t>
            </a:r>
            <a:endParaRPr lang="en-US" sz="1300" dirty="0" smtClean="0"/>
          </a:p>
        </p:txBody>
      </p:sp>
      <p:sp>
        <p:nvSpPr>
          <p:cNvPr id="22" name="TextBox 21"/>
          <p:cNvSpPr txBox="1"/>
          <p:nvPr/>
        </p:nvSpPr>
        <p:spPr>
          <a:xfrm>
            <a:off x="0" y="2168861"/>
            <a:ext cx="6480720" cy="1200329"/>
          </a:xfrm>
          <a:prstGeom prst="rect">
            <a:avLst/>
          </a:prstGeom>
          <a:noFill/>
        </p:spPr>
        <p:txBody>
          <a:bodyPr wrap="square" numCol="2" rtlCol="0">
            <a:spAutoFit/>
          </a:bodyPr>
          <a:lstStyle/>
          <a:p>
            <a:pPr marL="685800" lvl="1" indent="-228600">
              <a:buFont typeface="Arial" pitchFamily="34" charset="0"/>
              <a:buChar char="•"/>
            </a:pPr>
            <a:r>
              <a:rPr lang="en-GB" sz="1200" dirty="0" smtClean="0">
                <a:solidFill>
                  <a:srgbClr val="000000"/>
                </a:solidFill>
              </a:rPr>
              <a:t>Aging technology</a:t>
            </a:r>
            <a:endParaRPr lang="en-US" sz="1200" dirty="0" smtClean="0"/>
          </a:p>
          <a:p>
            <a:pPr marL="685800" lvl="1" indent="-228600">
              <a:buFont typeface="Arial" pitchFamily="34" charset="0"/>
              <a:buChar char="•"/>
            </a:pPr>
            <a:r>
              <a:rPr lang="en-GB" sz="1200" dirty="0" smtClean="0">
                <a:solidFill>
                  <a:srgbClr val="000000"/>
                </a:solidFill>
              </a:rPr>
              <a:t>Usability</a:t>
            </a:r>
          </a:p>
          <a:p>
            <a:pPr marL="685800" lvl="1" indent="-228600">
              <a:buFont typeface="Arial" pitchFamily="34" charset="0"/>
              <a:buChar char="•"/>
            </a:pPr>
            <a:r>
              <a:rPr lang="en-GB" sz="1200" dirty="0" smtClean="0">
                <a:solidFill>
                  <a:srgbClr val="000000"/>
                </a:solidFill>
              </a:rPr>
              <a:t>Service lifecycle enforcement </a:t>
            </a:r>
          </a:p>
          <a:p>
            <a:pPr marL="685800" lvl="1" indent="-228600">
              <a:buFont typeface="Arial" pitchFamily="34" charset="0"/>
              <a:buChar char="•"/>
            </a:pPr>
            <a:endParaRPr lang="en-GB" sz="1200" dirty="0" smtClean="0">
              <a:solidFill>
                <a:srgbClr val="000000"/>
              </a:solidFill>
            </a:endParaRPr>
          </a:p>
          <a:p>
            <a:pPr marL="685800" lvl="1" indent="-228600">
              <a:buFont typeface="Arial" pitchFamily="34" charset="0"/>
              <a:buChar char="•"/>
            </a:pPr>
            <a:endParaRPr lang="en-GB" sz="1200" dirty="0" smtClean="0">
              <a:solidFill>
                <a:srgbClr val="000000"/>
              </a:solidFill>
            </a:endParaRPr>
          </a:p>
          <a:p>
            <a:pPr marL="685800" lvl="1" indent="-228600">
              <a:buFont typeface="Arial" pitchFamily="34" charset="0"/>
              <a:buChar char="•"/>
            </a:pPr>
            <a:endParaRPr lang="en-GB" sz="1200" dirty="0" smtClean="0">
              <a:solidFill>
                <a:srgbClr val="000000"/>
              </a:solidFill>
            </a:endParaRPr>
          </a:p>
          <a:p>
            <a:pPr marL="228600" indent="-228600">
              <a:buFont typeface="Arial" pitchFamily="34" charset="0"/>
              <a:buChar char="•"/>
            </a:pPr>
            <a:r>
              <a:rPr lang="en-GB" sz="1200" dirty="0" smtClean="0">
                <a:solidFill>
                  <a:srgbClr val="000000"/>
                </a:solidFill>
              </a:rPr>
              <a:t>Duplication of information</a:t>
            </a:r>
          </a:p>
          <a:p>
            <a:pPr marL="228600" indent="-228600">
              <a:buFont typeface="Arial" pitchFamily="34" charset="0"/>
              <a:buChar char="•"/>
            </a:pPr>
            <a:r>
              <a:rPr lang="en-GB" sz="1200" dirty="0" smtClean="0">
                <a:solidFill>
                  <a:srgbClr val="000000"/>
                </a:solidFill>
              </a:rPr>
              <a:t>Restriction to extent to meet changing requirements.</a:t>
            </a:r>
            <a:endParaRPr lang="en-GB" sz="1200" dirty="0" smtClean="0"/>
          </a:p>
          <a:p>
            <a:endParaRPr lang="en-GB" dirty="0"/>
          </a:p>
        </p:txBody>
      </p:sp>
      <p:sp>
        <p:nvSpPr>
          <p:cNvPr id="19" name="Rounded Rectangle 18"/>
          <p:cNvSpPr/>
          <p:nvPr/>
        </p:nvSpPr>
        <p:spPr bwMode="auto">
          <a:xfrm>
            <a:off x="407495" y="1268760"/>
            <a:ext cx="8235915" cy="315034"/>
          </a:xfrm>
          <a:prstGeom prst="roundRect">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GB" sz="1400" dirty="0" smtClean="0"/>
              <a:t>HP SOA Systinet is a strategically aligned Service Registry and Repository software provided by HP</a:t>
            </a:r>
            <a:endParaRPr lang="en-GB" sz="1400" dirty="0"/>
          </a:p>
        </p:txBody>
      </p:sp>
      <p:sp>
        <p:nvSpPr>
          <p:cNvPr id="23" name="Rectangle 22"/>
          <p:cNvSpPr/>
          <p:nvPr/>
        </p:nvSpPr>
        <p:spPr>
          <a:xfrm>
            <a:off x="6573180" y="1673807"/>
            <a:ext cx="3105345" cy="4847481"/>
          </a:xfrm>
          <a:prstGeom prst="rect">
            <a:avLst/>
          </a:prstGeom>
          <a:effectLst>
            <a:outerShdw sx="1000" sy="1000" algn="ctr" rotWithShape="0">
              <a:srgbClr val="000000"/>
            </a:outerShdw>
          </a:effectLst>
        </p:spPr>
        <p:txBody>
          <a:bodyPr wrap="square">
            <a:spAutoFit/>
          </a:bodyPr>
          <a:lstStyle/>
          <a:p>
            <a:pPr lvl="0"/>
            <a:r>
              <a:rPr lang="en-GB" sz="1300" b="1" dirty="0" smtClean="0">
                <a:solidFill>
                  <a:schemeClr val="bg1"/>
                </a:solidFill>
              </a:rPr>
              <a:t> Key Benefits of Systinet:</a:t>
            </a:r>
          </a:p>
          <a:p>
            <a:pPr lvl="0"/>
            <a:endParaRPr lang="en-GB" sz="400" b="1" dirty="0" smtClean="0">
              <a:solidFill>
                <a:schemeClr val="bg1"/>
              </a:solidFill>
            </a:endParaRPr>
          </a:p>
          <a:p>
            <a:pPr marL="342900" indent="-342900">
              <a:buFont typeface="Arial" pitchFamily="34" charset="0"/>
              <a:buChar char="•"/>
            </a:pPr>
            <a:r>
              <a:rPr lang="en-GB" sz="1300" dirty="0" smtClean="0">
                <a:solidFill>
                  <a:schemeClr val="bg1"/>
                </a:solidFill>
                <a:ea typeface="ＭＳ Ｐゴシック"/>
                <a:cs typeface="ＭＳ Ｐゴシック"/>
              </a:rPr>
              <a:t>Single Group IT Enterprise Repository and catalogue for services and artefacts</a:t>
            </a:r>
          </a:p>
          <a:p>
            <a:pPr marL="228600" indent="-228600">
              <a:buFont typeface="Arial" pitchFamily="34" charset="0"/>
              <a:buChar char="•"/>
            </a:pPr>
            <a:endParaRPr lang="en-GB" sz="400" dirty="0" smtClean="0">
              <a:solidFill>
                <a:schemeClr val="bg1"/>
              </a:solidFill>
            </a:endParaRPr>
          </a:p>
          <a:p>
            <a:pPr marL="342900" indent="-342900">
              <a:buFont typeface="Arial" pitchFamily="34" charset="0"/>
              <a:buChar char="•"/>
            </a:pPr>
            <a:r>
              <a:rPr lang="en-GB" sz="1300" dirty="0" smtClean="0">
                <a:solidFill>
                  <a:schemeClr val="bg1"/>
                </a:solidFill>
                <a:ea typeface="ＭＳ Ｐゴシック"/>
                <a:cs typeface="ＭＳ Ｐゴシック"/>
              </a:rPr>
              <a:t>Service discovery, publication (registration) and reuse</a:t>
            </a:r>
          </a:p>
          <a:p>
            <a:pPr marL="228600" indent="-228600">
              <a:buFont typeface="Arial" pitchFamily="34" charset="0"/>
              <a:buChar char="•"/>
            </a:pPr>
            <a:endParaRPr lang="en-GB" sz="400" dirty="0" smtClean="0">
              <a:solidFill>
                <a:schemeClr val="bg1"/>
              </a:solidFill>
            </a:endParaRPr>
          </a:p>
          <a:p>
            <a:pPr marL="342900" indent="-342900">
              <a:buFont typeface="Arial" pitchFamily="34" charset="0"/>
              <a:buChar char="•"/>
            </a:pPr>
            <a:r>
              <a:rPr lang="en-GB" sz="1300" dirty="0" smtClean="0">
                <a:solidFill>
                  <a:schemeClr val="bg1"/>
                </a:solidFill>
                <a:ea typeface="ＭＳ Ｐゴシック"/>
                <a:cs typeface="ＭＳ Ｐゴシック"/>
              </a:rPr>
              <a:t>Automated service dependency management and versioning</a:t>
            </a:r>
          </a:p>
          <a:p>
            <a:pPr marL="228600" indent="-228600">
              <a:buFont typeface="Arial" pitchFamily="34" charset="0"/>
              <a:buChar char="•"/>
            </a:pPr>
            <a:endParaRPr lang="en-GB" sz="400" dirty="0" smtClean="0">
              <a:solidFill>
                <a:schemeClr val="bg1"/>
              </a:solidFill>
            </a:endParaRPr>
          </a:p>
          <a:p>
            <a:pPr marL="342900" indent="-342900">
              <a:buFont typeface="Arial" pitchFamily="34" charset="0"/>
              <a:buChar char="•"/>
            </a:pPr>
            <a:r>
              <a:rPr lang="en-GB" sz="1300" dirty="0" smtClean="0">
                <a:solidFill>
                  <a:schemeClr val="bg1"/>
                </a:solidFill>
                <a:ea typeface="ＭＳ Ｐゴシック"/>
                <a:cs typeface="ＭＳ Ｐゴシック"/>
              </a:rPr>
              <a:t>Powerful visualization tools for service modelling and change management</a:t>
            </a:r>
          </a:p>
          <a:p>
            <a:pPr marL="228600" indent="-228600">
              <a:buFont typeface="Arial" pitchFamily="34" charset="0"/>
              <a:buChar char="•"/>
            </a:pPr>
            <a:endParaRPr lang="en-GB" sz="400" dirty="0" smtClean="0">
              <a:solidFill>
                <a:schemeClr val="bg1"/>
              </a:solidFill>
            </a:endParaRPr>
          </a:p>
          <a:p>
            <a:pPr marL="342900" indent="-342900">
              <a:buFont typeface="Arial" pitchFamily="34" charset="0"/>
              <a:buChar char="•"/>
            </a:pPr>
            <a:r>
              <a:rPr lang="en-GB" sz="1300" dirty="0" smtClean="0">
                <a:solidFill>
                  <a:schemeClr val="bg1"/>
                </a:solidFill>
                <a:ea typeface="ＭＳ Ｐゴシック"/>
                <a:cs typeface="ＭＳ Ｐゴシック"/>
              </a:rPr>
              <a:t>Workflow driven governance lifecycle processes</a:t>
            </a:r>
          </a:p>
          <a:p>
            <a:pPr marL="228600" indent="-228600">
              <a:buFont typeface="Arial" pitchFamily="34" charset="0"/>
              <a:buChar char="•"/>
            </a:pPr>
            <a:endParaRPr lang="en-GB" sz="400" dirty="0" smtClean="0">
              <a:solidFill>
                <a:schemeClr val="bg1"/>
              </a:solidFill>
            </a:endParaRPr>
          </a:p>
          <a:p>
            <a:pPr marL="342900" indent="-342900">
              <a:buFont typeface="Arial" pitchFamily="34" charset="0"/>
              <a:buChar char="•"/>
            </a:pPr>
            <a:r>
              <a:rPr lang="en-GB" sz="1300" dirty="0" smtClean="0">
                <a:solidFill>
                  <a:schemeClr val="bg1"/>
                </a:solidFill>
                <a:ea typeface="ＭＳ Ｐゴシック"/>
                <a:cs typeface="ＭＳ Ｐゴシック"/>
              </a:rPr>
              <a:t>Federated repository domains to support distributed development</a:t>
            </a:r>
          </a:p>
          <a:p>
            <a:pPr marL="228600" indent="-228600">
              <a:buFont typeface="Arial" pitchFamily="34" charset="0"/>
              <a:buChar char="•"/>
            </a:pPr>
            <a:endParaRPr lang="en-GB" sz="400" dirty="0" smtClean="0">
              <a:solidFill>
                <a:schemeClr val="bg1"/>
              </a:solidFill>
            </a:endParaRPr>
          </a:p>
          <a:p>
            <a:pPr marL="342900" indent="-342900">
              <a:buFont typeface="Arial" pitchFamily="34" charset="0"/>
              <a:buChar char="•"/>
            </a:pPr>
            <a:r>
              <a:rPr lang="en-GB" sz="1300" dirty="0" smtClean="0">
                <a:solidFill>
                  <a:schemeClr val="bg1"/>
                </a:solidFill>
                <a:ea typeface="ＭＳ Ｐゴシック"/>
                <a:cs typeface="ＭＳ Ｐゴシック"/>
              </a:rPr>
              <a:t>Extensive customisation of search capability and user interface</a:t>
            </a:r>
          </a:p>
          <a:p>
            <a:pPr marL="228600" indent="-228600">
              <a:buFont typeface="Arial" pitchFamily="34" charset="0"/>
              <a:buChar char="•"/>
            </a:pPr>
            <a:endParaRPr lang="en-GB" sz="400" dirty="0" smtClean="0">
              <a:solidFill>
                <a:schemeClr val="bg1"/>
              </a:solidFill>
            </a:endParaRPr>
          </a:p>
          <a:p>
            <a:pPr marL="342900" indent="-342900">
              <a:buFont typeface="Arial" pitchFamily="34" charset="0"/>
              <a:buChar char="•"/>
            </a:pPr>
            <a:r>
              <a:rPr lang="en-GB" sz="1300" dirty="0" smtClean="0">
                <a:solidFill>
                  <a:schemeClr val="bg1"/>
                </a:solidFill>
                <a:ea typeface="ＭＳ Ｐゴシック"/>
                <a:cs typeface="ＭＳ Ｐゴシック"/>
              </a:rPr>
              <a:t>Browser based GUI and Eclipse based Plug-in for Rational</a:t>
            </a:r>
          </a:p>
          <a:p>
            <a:pPr marL="228600" indent="-228600">
              <a:buFont typeface="Arial" pitchFamily="34" charset="0"/>
              <a:buChar char="•"/>
            </a:pPr>
            <a:endParaRPr lang="en-GB" sz="400" dirty="0" smtClean="0">
              <a:solidFill>
                <a:schemeClr val="bg1"/>
              </a:solidFill>
            </a:endParaRPr>
          </a:p>
          <a:p>
            <a:pPr marL="342900" indent="-342900">
              <a:buFont typeface="Arial" pitchFamily="34" charset="0"/>
              <a:buChar char="•"/>
            </a:pPr>
            <a:r>
              <a:rPr lang="en-GB" sz="1300" dirty="0" smtClean="0">
                <a:solidFill>
                  <a:schemeClr val="bg1"/>
                </a:solidFill>
                <a:ea typeface="ＭＳ Ｐゴシック"/>
                <a:cs typeface="ＭＳ Ｐゴシック"/>
              </a:rPr>
              <a:t>Report generator to measure success against </a:t>
            </a:r>
            <a:r>
              <a:rPr lang="en-GB" sz="1300" dirty="0" err="1" smtClean="0">
                <a:solidFill>
                  <a:schemeClr val="bg1"/>
                </a:solidFill>
                <a:ea typeface="ＭＳ Ｐゴシック"/>
                <a:cs typeface="ＭＳ Ｐゴシック"/>
              </a:rPr>
              <a:t>KPIs</a:t>
            </a:r>
            <a:r>
              <a:rPr lang="en-GB" sz="1300" b="1" dirty="0" smtClean="0">
                <a:solidFill>
                  <a:schemeClr val="bg1"/>
                </a:solidFill>
                <a:ea typeface="ＭＳ Ｐゴシック"/>
                <a:cs typeface="ＭＳ Ｐゴシック"/>
              </a:rPr>
              <a:t>.</a:t>
            </a:r>
            <a:endParaRPr lang="en-GB" sz="130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22</a:t>
            </a:fld>
            <a:endParaRPr lang="en-GB" dirty="0" smtClean="0"/>
          </a:p>
        </p:txBody>
      </p:sp>
      <p:sp>
        <p:nvSpPr>
          <p:cNvPr id="108" name="Rectangle 2"/>
          <p:cNvSpPr txBox="1">
            <a:spLocks noChangeArrowheads="1"/>
          </p:cNvSpPr>
          <p:nvPr/>
        </p:nvSpPr>
        <p:spPr bwMode="auto">
          <a:xfrm>
            <a:off x="407495" y="323655"/>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GB" sz="3200" kern="0" dirty="0" smtClean="0">
                <a:solidFill>
                  <a:srgbClr val="00864F"/>
                </a:solidFill>
                <a:cs typeface="+mj-cs"/>
              </a:rPr>
              <a:t>Common Information </a:t>
            </a:r>
            <a:r>
              <a:rPr lang="en-GB" sz="3200" kern="0" noProof="0" dirty="0" smtClean="0">
                <a:solidFill>
                  <a:srgbClr val="00864F"/>
                </a:solidFill>
                <a:cs typeface="+mj-cs"/>
              </a:rPr>
              <a:t>Model</a:t>
            </a:r>
          </a:p>
        </p:txBody>
      </p:sp>
      <p:sp>
        <p:nvSpPr>
          <p:cNvPr id="4" name="Rectangle 3"/>
          <p:cNvSpPr/>
          <p:nvPr/>
        </p:nvSpPr>
        <p:spPr>
          <a:xfrm>
            <a:off x="272480" y="2168860"/>
            <a:ext cx="5535615" cy="1292662"/>
          </a:xfrm>
          <a:prstGeom prst="rect">
            <a:avLst/>
          </a:prstGeom>
        </p:spPr>
        <p:txBody>
          <a:bodyPr wrap="square">
            <a:spAutoFit/>
          </a:bodyPr>
          <a:lstStyle/>
          <a:p>
            <a:endParaRPr lang="en-GB" sz="1300" dirty="0" smtClean="0"/>
          </a:p>
          <a:p>
            <a:endParaRPr lang="en-GB" sz="1300" dirty="0" smtClean="0"/>
          </a:p>
          <a:p>
            <a:endParaRPr lang="en-GB" sz="1300" dirty="0" smtClean="0"/>
          </a:p>
          <a:p>
            <a:endParaRPr lang="en-GB" sz="1300" dirty="0" smtClean="0"/>
          </a:p>
          <a:p>
            <a:endParaRPr lang="en-GB" sz="1300" dirty="0" smtClean="0"/>
          </a:p>
          <a:p>
            <a:endParaRPr lang="en-GB" sz="1300" dirty="0" smtClean="0"/>
          </a:p>
        </p:txBody>
      </p:sp>
      <p:sp>
        <p:nvSpPr>
          <p:cNvPr id="6" name="Rounded Rectangle 5"/>
          <p:cNvSpPr/>
          <p:nvPr/>
        </p:nvSpPr>
        <p:spPr bwMode="auto">
          <a:xfrm>
            <a:off x="362490" y="1223755"/>
            <a:ext cx="9091009" cy="495054"/>
          </a:xfrm>
          <a:prstGeom prst="roundRect">
            <a:avLst/>
          </a:prstGeom>
          <a:solidFill>
            <a:srgbClr val="019D4B"/>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r>
              <a:rPr lang="en-GB" sz="1200" dirty="0" smtClean="0">
                <a:solidFill>
                  <a:schemeClr val="bg1"/>
                </a:solidFill>
              </a:rPr>
              <a:t>The </a:t>
            </a:r>
            <a:r>
              <a:rPr lang="en-GB" sz="1200" b="1" dirty="0" smtClean="0">
                <a:solidFill>
                  <a:schemeClr val="bg1"/>
                </a:solidFill>
              </a:rPr>
              <a:t>CIM</a:t>
            </a:r>
            <a:r>
              <a:rPr lang="en-GB" sz="1200" dirty="0" smtClean="0">
                <a:solidFill>
                  <a:schemeClr val="bg1"/>
                </a:solidFill>
              </a:rPr>
              <a:t> is an LBG standard that defines how managed elements in an IT environment are represented as a common set of objects and relationships between them. This allows for a consistent management of these elements, independent of their provider.</a:t>
            </a:r>
            <a:br>
              <a:rPr lang="en-GB" sz="1200" dirty="0" smtClean="0">
                <a:solidFill>
                  <a:schemeClr val="bg1"/>
                </a:solidFill>
              </a:rPr>
            </a:br>
            <a:endParaRPr lang="en-GB" sz="1200" dirty="0" smtClean="0">
              <a:solidFill>
                <a:schemeClr val="bg1"/>
              </a:solidFill>
            </a:endParaRPr>
          </a:p>
        </p:txBody>
      </p:sp>
      <p:sp>
        <p:nvSpPr>
          <p:cNvPr id="14" name="Rectangle 13"/>
          <p:cNvSpPr/>
          <p:nvPr/>
        </p:nvSpPr>
        <p:spPr bwMode="auto">
          <a:xfrm>
            <a:off x="317485" y="3789040"/>
            <a:ext cx="9316035" cy="2700302"/>
          </a:xfrm>
          <a:prstGeom prst="rect">
            <a:avLst/>
          </a:prstGeom>
          <a:solidFill>
            <a:srgbClr val="FBFBFB"/>
          </a:solidFill>
          <a:ln w="3175" cap="rnd"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800" dirty="0" smtClean="0">
              <a:ea typeface="Calibri" pitchFamily="34" charset="0"/>
              <a:cs typeface="Times New Roman" pitchFamily="18" charset="0"/>
            </a:endParaRPr>
          </a:p>
          <a:p>
            <a:pPr lvl="0"/>
            <a:endParaRPr lang="en-GB" sz="800" dirty="0" smtClean="0">
              <a:ea typeface="Calibri" pitchFamily="34" charset="0"/>
              <a:cs typeface="Times New Roman" pitchFamily="18" charset="0"/>
            </a:endParaRPr>
          </a:p>
          <a:p>
            <a:pPr lvl="0"/>
            <a:endParaRPr lang="en-GB" sz="1200" dirty="0"/>
          </a:p>
        </p:txBody>
      </p:sp>
      <p:grpSp>
        <p:nvGrpSpPr>
          <p:cNvPr id="20" name="Group 19"/>
          <p:cNvGrpSpPr/>
          <p:nvPr/>
        </p:nvGrpSpPr>
        <p:grpSpPr>
          <a:xfrm>
            <a:off x="317485" y="3789040"/>
            <a:ext cx="9316034" cy="2670138"/>
            <a:chOff x="362490" y="4284095"/>
            <a:chExt cx="9182311" cy="2625636"/>
          </a:xfrm>
        </p:grpSpPr>
        <p:grpSp>
          <p:nvGrpSpPr>
            <p:cNvPr id="17" name="Group 16"/>
            <p:cNvGrpSpPr/>
            <p:nvPr/>
          </p:nvGrpSpPr>
          <p:grpSpPr>
            <a:xfrm>
              <a:off x="362490" y="4284095"/>
              <a:ext cx="7674106" cy="2580576"/>
              <a:chOff x="317485" y="4464115"/>
              <a:chExt cx="7674106" cy="2580576"/>
            </a:xfrm>
          </p:grpSpPr>
          <p:sp>
            <p:nvSpPr>
              <p:cNvPr id="10" name="Rectangle 9"/>
              <p:cNvSpPr/>
              <p:nvPr/>
            </p:nvSpPr>
            <p:spPr>
              <a:xfrm>
                <a:off x="317486" y="5274206"/>
                <a:ext cx="7674105" cy="1770485"/>
              </a:xfrm>
              <a:prstGeom prst="rect">
                <a:avLst/>
              </a:prstGeom>
            </p:spPr>
            <p:txBody>
              <a:bodyPr wrap="square" numCol="1">
                <a:spAutoFit/>
              </a:bodyPr>
              <a:lstStyle/>
              <a:p>
                <a:pPr marL="228600" indent="-228600">
                  <a:buFont typeface="Arial" pitchFamily="34" charset="0"/>
                  <a:buChar char="•"/>
                </a:pPr>
                <a:r>
                  <a:rPr lang="en-GB" sz="1200" b="1" dirty="0" smtClean="0"/>
                  <a:t>Structure Diagrams </a:t>
                </a:r>
                <a:r>
                  <a:rPr lang="en-GB" sz="1200" dirty="0" smtClean="0"/>
                  <a:t>–</a:t>
                </a:r>
                <a:r>
                  <a:rPr lang="en-GB" sz="1200" b="1" dirty="0" smtClean="0"/>
                  <a:t> </a:t>
                </a:r>
                <a:r>
                  <a:rPr lang="en-GB" sz="1200" dirty="0" smtClean="0"/>
                  <a:t>emphasize the static structure of the system using objects, attributes, </a:t>
                </a:r>
              </a:p>
              <a:p>
                <a:pPr marL="228600" indent="-228600"/>
                <a:r>
                  <a:rPr lang="en-GB" sz="1200" dirty="0" smtClean="0"/>
                  <a:t>	operations and relationships</a:t>
                </a:r>
              </a:p>
              <a:p>
                <a:pPr marL="228600" indent="-228600"/>
                <a:r>
                  <a:rPr lang="en-GB" sz="1200" dirty="0" smtClean="0"/>
                  <a:t>	      </a:t>
                </a:r>
                <a:r>
                  <a:rPr lang="en-GB" sz="1100" dirty="0" smtClean="0"/>
                  <a:t>e.g. - Class diagram                    - Component diagrams </a:t>
                </a:r>
              </a:p>
              <a:p>
                <a:pPr marL="228600" indent="-228600"/>
                <a:r>
                  <a:rPr lang="en-GB" sz="1100" dirty="0" smtClean="0"/>
                  <a:t>	              - Deployment diagrams        - Object diagrams</a:t>
                </a:r>
              </a:p>
              <a:p>
                <a:pPr marL="228600" indent="-228600"/>
                <a:endParaRPr lang="en-GB" sz="400" dirty="0" smtClean="0"/>
              </a:p>
              <a:p>
                <a:pPr marL="228600" indent="-228600">
                  <a:buFont typeface="Arial" pitchFamily="34" charset="0"/>
                  <a:buChar char="•"/>
                </a:pPr>
                <a:r>
                  <a:rPr lang="en-GB" sz="1200" b="1" dirty="0" smtClean="0"/>
                  <a:t>Behaviour Diagrams </a:t>
                </a:r>
                <a:r>
                  <a:rPr lang="en-GB" sz="1200" dirty="0" smtClean="0"/>
                  <a:t>–</a:t>
                </a:r>
                <a:r>
                  <a:rPr lang="en-GB" sz="1200" b="1" dirty="0" smtClean="0"/>
                  <a:t> </a:t>
                </a:r>
                <a:r>
                  <a:rPr lang="en-GB" sz="1200" dirty="0" smtClean="0"/>
                  <a:t>emphasize the dynamic behaviour of  the system by showing collaborations </a:t>
                </a:r>
              </a:p>
              <a:p>
                <a:pPr marL="228600" indent="-228600"/>
                <a:r>
                  <a:rPr lang="en-GB" sz="1200" dirty="0" smtClean="0"/>
                  <a:t>	among objects and changes to the internal states of objects. </a:t>
                </a:r>
              </a:p>
              <a:p>
                <a:pPr marL="228600" indent="-228600"/>
                <a:r>
                  <a:rPr lang="en-GB" sz="1200" b="1" dirty="0" smtClean="0"/>
                  <a:t>	Interaction Diagrams</a:t>
                </a:r>
                <a:r>
                  <a:rPr lang="en-GB" sz="1200" dirty="0" smtClean="0"/>
                  <a:t> – are a subset of behaviour diagrams and emphasize the flow of control and </a:t>
                </a:r>
              </a:p>
              <a:p>
                <a:pPr marL="228600" indent="-228600"/>
                <a:r>
                  <a:rPr lang="en-GB" sz="1200" dirty="0" smtClean="0"/>
                  <a:t>	data.</a:t>
                </a:r>
              </a:p>
              <a:p>
                <a:pPr marL="228600" indent="-228600"/>
                <a:r>
                  <a:rPr lang="en-GB" sz="1200" dirty="0" smtClean="0"/>
                  <a:t>	      </a:t>
                </a:r>
                <a:r>
                  <a:rPr lang="en-GB" sz="1100" dirty="0" smtClean="0"/>
                  <a:t>e.g. - Sequence diagrams          - Activity diagrams</a:t>
                </a:r>
              </a:p>
            </p:txBody>
          </p:sp>
          <p:sp>
            <p:nvSpPr>
              <p:cNvPr id="15" name="Rectangle 14"/>
              <p:cNvSpPr/>
              <p:nvPr/>
            </p:nvSpPr>
            <p:spPr>
              <a:xfrm>
                <a:off x="317485" y="4464115"/>
                <a:ext cx="7230516" cy="817147"/>
              </a:xfrm>
              <a:prstGeom prst="rect">
                <a:avLst/>
              </a:prstGeom>
            </p:spPr>
            <p:txBody>
              <a:bodyPr wrap="square">
                <a:spAutoFit/>
              </a:bodyPr>
              <a:lstStyle/>
              <a:p>
                <a:r>
                  <a:rPr lang="en-GB" sz="1200" b="1" u="sng" dirty="0" smtClean="0"/>
                  <a:t>Unified Modelling Language (UML)</a:t>
                </a:r>
                <a:r>
                  <a:rPr lang="en-GB" sz="1200" b="1" dirty="0" smtClean="0"/>
                  <a:t> </a:t>
                </a:r>
                <a:r>
                  <a:rPr lang="en-GB" sz="1200" dirty="0" smtClean="0"/>
                  <a:t>– an abstract concept designed to provide a standard way to visualise the design of a software system. It includes elements such as any activities (jobs), individual components of the system and how they interact with other components, how the system will run and the external user interface. We currently generate UML diagrams using </a:t>
                </a:r>
                <a:r>
                  <a:rPr lang="en-GB" sz="1200" dirty="0" smtClean="0">
                    <a:hlinkClick r:id="rId3" action="ppaction://hlinksldjump"/>
                  </a:rPr>
                  <a:t>RSA</a:t>
                </a:r>
                <a:r>
                  <a:rPr lang="en-GB" sz="1200" dirty="0" smtClean="0"/>
                  <a:t>. </a:t>
                </a:r>
              </a:p>
            </p:txBody>
          </p:sp>
        </p:grpSp>
        <p:pic>
          <p:nvPicPr>
            <p:cNvPr id="1026" name="Picture 2" descr="ServiceModel_GetQuoteListOperation"/>
            <p:cNvPicPr>
              <a:picLocks noChangeAspect="1" noChangeArrowheads="1"/>
            </p:cNvPicPr>
            <p:nvPr/>
          </p:nvPicPr>
          <p:blipFill>
            <a:blip r:embed="rId4"/>
            <a:srcRect t="13203"/>
            <a:stretch>
              <a:fillRect/>
            </a:stretch>
          </p:blipFill>
          <p:spPr bwMode="auto">
            <a:xfrm>
              <a:off x="7504288" y="4328350"/>
              <a:ext cx="2040513" cy="1229254"/>
            </a:xfrm>
            <a:prstGeom prst="rect">
              <a:avLst/>
            </a:prstGeom>
            <a:noFill/>
            <a:ln w="9525">
              <a:noFill/>
              <a:miter lim="800000"/>
              <a:headEnd/>
              <a:tailEnd/>
            </a:ln>
          </p:spPr>
        </p:pic>
        <p:pic>
          <p:nvPicPr>
            <p:cNvPr id="1027" name="Picture 3" descr="ServiceDesignTeamInterfacesESBLBGESBGeneral_GetQuoteList"/>
            <p:cNvPicPr>
              <a:picLocks noChangeAspect="1" noChangeArrowheads="1"/>
            </p:cNvPicPr>
            <p:nvPr/>
          </p:nvPicPr>
          <p:blipFill>
            <a:blip r:embed="rId5"/>
            <a:srcRect r="10867" b="29605"/>
            <a:stretch>
              <a:fillRect/>
            </a:stretch>
          </p:blipFill>
          <p:spPr bwMode="auto">
            <a:xfrm>
              <a:off x="7504288" y="5567489"/>
              <a:ext cx="1996156" cy="1342242"/>
            </a:xfrm>
            <a:prstGeom prst="rect">
              <a:avLst/>
            </a:prstGeom>
            <a:noFill/>
            <a:ln w="9525">
              <a:noFill/>
              <a:miter lim="800000"/>
              <a:headEnd/>
              <a:tailEnd/>
            </a:ln>
          </p:spPr>
        </p:pic>
      </p:grpSp>
      <p:sp>
        <p:nvSpPr>
          <p:cNvPr id="21" name="Rectangle 20"/>
          <p:cNvSpPr/>
          <p:nvPr/>
        </p:nvSpPr>
        <p:spPr>
          <a:xfrm>
            <a:off x="317485" y="1763815"/>
            <a:ext cx="9361041" cy="800219"/>
          </a:xfrm>
          <a:prstGeom prst="rect">
            <a:avLst/>
          </a:prstGeom>
        </p:spPr>
        <p:txBody>
          <a:bodyPr wrap="square">
            <a:spAutoFit/>
          </a:bodyPr>
          <a:lstStyle/>
          <a:p>
            <a:r>
              <a:rPr lang="en-US" sz="1150" dirty="0" smtClean="0"/>
              <a:t>ADM Insurance have their own data model for data transformation, known as CIM. This originated from Scottish Widows heritage and is now used for all Insurance data </a:t>
            </a:r>
            <a:r>
              <a:rPr lang="en-US" sz="1150" dirty="0" err="1" smtClean="0"/>
              <a:t>modelling</a:t>
            </a:r>
            <a:r>
              <a:rPr lang="en-US" sz="1150" dirty="0" smtClean="0"/>
              <a:t> and LP&amp;I services.</a:t>
            </a:r>
            <a:r>
              <a:rPr lang="en-GB" sz="1150" dirty="0" smtClean="0"/>
              <a:t> Both </a:t>
            </a:r>
            <a:r>
              <a:rPr lang="en-GB" sz="1150" dirty="0" smtClean="0"/>
              <a:t>LBG-ESB (</a:t>
            </a:r>
            <a:r>
              <a:rPr lang="en-GB" sz="1150" dirty="0" err="1" smtClean="0"/>
              <a:t>M</a:t>
            </a:r>
            <a:r>
              <a:rPr lang="en-GB" sz="1150" dirty="0" err="1" smtClean="0"/>
              <a:t>essageBroker</a:t>
            </a:r>
            <a:r>
              <a:rPr lang="en-GB" sz="1150" dirty="0" smtClean="0"/>
              <a:t>)</a:t>
            </a:r>
            <a:r>
              <a:rPr lang="en-GB" sz="1150" dirty="0" smtClean="0"/>
              <a:t> </a:t>
            </a:r>
            <a:r>
              <a:rPr lang="en-GB" sz="1150" dirty="0" smtClean="0"/>
              <a:t>and ESI </a:t>
            </a:r>
            <a:r>
              <a:rPr lang="en-GB" sz="1150" dirty="0" smtClean="0"/>
              <a:t>(Sonic) Platforms </a:t>
            </a:r>
            <a:r>
              <a:rPr lang="en-GB" sz="1150" dirty="0" smtClean="0"/>
              <a:t>adopts the CIM for all internal messaging, which encourages and facilitates reuse of ESB components in a uniform manner by ensuring each component follows a fixed set of XML Schemas. These schemas are generated from UML diagrams which model all the data required for a Service</a:t>
            </a:r>
            <a:r>
              <a:rPr lang="en-GB" sz="1150" i="1" dirty="0" smtClean="0"/>
              <a:t>.</a:t>
            </a:r>
            <a:endParaRPr lang="en-GB" sz="1150" dirty="0"/>
          </a:p>
        </p:txBody>
      </p:sp>
      <p:sp>
        <p:nvSpPr>
          <p:cNvPr id="19" name="Rounded Rectangle 18"/>
          <p:cNvSpPr/>
          <p:nvPr/>
        </p:nvSpPr>
        <p:spPr bwMode="auto">
          <a:xfrm rot="10800000" flipV="1">
            <a:off x="407495" y="2573905"/>
            <a:ext cx="2835321" cy="1035114"/>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r>
              <a:rPr lang="en-GB" sz="1100" dirty="0" smtClean="0"/>
              <a:t>LBG-ESB uses five Service models within the CIM, each of which represents a specific business domain:  </a:t>
            </a:r>
          </a:p>
          <a:p>
            <a:r>
              <a:rPr lang="en-GB" sz="1100" dirty="0" smtClean="0"/>
              <a:t>- General     	- Protection      - Pension</a:t>
            </a:r>
          </a:p>
          <a:p>
            <a:r>
              <a:rPr lang="en-GB" sz="1100" dirty="0" smtClean="0"/>
              <a:t>- Investment 	- Technical</a:t>
            </a:r>
            <a:r>
              <a:rPr lang="en-GB" sz="1400" dirty="0" smtClean="0"/>
              <a:t/>
            </a:r>
            <a:br>
              <a:rPr lang="en-GB" sz="1400" dirty="0" smtClean="0"/>
            </a:br>
            <a:endParaRPr lang="en-GB" sz="1400" dirty="0" smtClean="0"/>
          </a:p>
        </p:txBody>
      </p:sp>
      <p:sp>
        <p:nvSpPr>
          <p:cNvPr id="22" name="TextBox 21"/>
          <p:cNvSpPr txBox="1"/>
          <p:nvPr/>
        </p:nvSpPr>
        <p:spPr>
          <a:xfrm>
            <a:off x="6078125" y="4959170"/>
            <a:ext cx="1593706" cy="215444"/>
          </a:xfrm>
          <a:prstGeom prst="rect">
            <a:avLst/>
          </a:prstGeom>
          <a:noFill/>
        </p:spPr>
        <p:txBody>
          <a:bodyPr wrap="none" rtlCol="0">
            <a:spAutoFit/>
          </a:bodyPr>
          <a:lstStyle/>
          <a:p>
            <a:r>
              <a:rPr lang="en-GB" sz="800" dirty="0" smtClean="0">
                <a:solidFill>
                  <a:srgbClr val="00864F"/>
                </a:solidFill>
              </a:rPr>
              <a:t>Class diagram created in RSA:</a:t>
            </a:r>
            <a:endParaRPr lang="en-GB" sz="800" dirty="0">
              <a:solidFill>
                <a:srgbClr val="00864F"/>
              </a:solidFill>
            </a:endParaRPr>
          </a:p>
        </p:txBody>
      </p:sp>
      <p:sp>
        <p:nvSpPr>
          <p:cNvPr id="23" name="TextBox 22"/>
          <p:cNvSpPr txBox="1"/>
          <p:nvPr/>
        </p:nvSpPr>
        <p:spPr>
          <a:xfrm>
            <a:off x="5853100" y="6264315"/>
            <a:ext cx="1803699" cy="215444"/>
          </a:xfrm>
          <a:prstGeom prst="rect">
            <a:avLst/>
          </a:prstGeom>
          <a:noFill/>
        </p:spPr>
        <p:txBody>
          <a:bodyPr wrap="none" rtlCol="0">
            <a:spAutoFit/>
          </a:bodyPr>
          <a:lstStyle/>
          <a:p>
            <a:r>
              <a:rPr lang="en-GB" sz="800" dirty="0" smtClean="0">
                <a:solidFill>
                  <a:srgbClr val="00864F"/>
                </a:solidFill>
              </a:rPr>
              <a:t>Sequence diagram created in RSA:</a:t>
            </a:r>
            <a:endParaRPr lang="en-GB" sz="800" dirty="0">
              <a:solidFill>
                <a:srgbClr val="00864F"/>
              </a:solidFill>
            </a:endParaRPr>
          </a:p>
        </p:txBody>
      </p:sp>
      <p:sp>
        <p:nvSpPr>
          <p:cNvPr id="18" name="Rectangle 17"/>
          <p:cNvSpPr/>
          <p:nvPr/>
        </p:nvSpPr>
        <p:spPr>
          <a:xfrm>
            <a:off x="3332820" y="2573905"/>
            <a:ext cx="6300700" cy="1107996"/>
          </a:xfrm>
          <a:prstGeom prst="rect">
            <a:avLst/>
          </a:prstGeom>
        </p:spPr>
        <p:txBody>
          <a:bodyPr wrap="square">
            <a:spAutoFit/>
          </a:bodyPr>
          <a:lstStyle/>
          <a:p>
            <a:r>
              <a:rPr lang="en-GB" sz="1100" dirty="0" smtClean="0"/>
              <a:t>On entry to the ESB, all messages will have been converted into the CIM</a:t>
            </a:r>
            <a:r>
              <a:rPr lang="en-GB" sz="1100" i="1" dirty="0" smtClean="0"/>
              <a:t> </a:t>
            </a:r>
            <a:r>
              <a:rPr lang="en-GB" sz="1100" dirty="0" smtClean="0"/>
              <a:t>and once inside the ESB, all interfaces between Processes follow the CIM. The interface on exit from the ESB to a Host API will be unlikely to adhere to the Model, and so a transformation is carried out within the Host API Wrapper process. With the CIM in place, the Host API Wrapper Process can be coded to expect to find its data for the transformation in a fixed location, and all Business Processes will present the data to the Host API Wrapper process in the same format.</a:t>
            </a:r>
            <a:endParaRPr lang="en-GB" sz="11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23</a:t>
            </a:fld>
            <a:endParaRPr lang="en-GB" dirty="0" smtClean="0"/>
          </a:p>
        </p:txBody>
      </p:sp>
      <p:sp>
        <p:nvSpPr>
          <p:cNvPr id="108" name="Rectangle 2"/>
          <p:cNvSpPr txBox="1">
            <a:spLocks noChangeArrowheads="1"/>
          </p:cNvSpPr>
          <p:nvPr/>
        </p:nvSpPr>
        <p:spPr bwMode="auto">
          <a:xfrm>
            <a:off x="407495" y="323655"/>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GB" sz="2800" kern="0" dirty="0" smtClean="0">
                <a:solidFill>
                  <a:srgbClr val="00864F"/>
                </a:solidFill>
                <a:cs typeface="+mj-cs"/>
              </a:rPr>
              <a:t>The E2E Project Lifecycle of a Service</a:t>
            </a:r>
            <a:endParaRPr lang="en-GB" sz="2800" kern="0" noProof="0" dirty="0" smtClean="0">
              <a:solidFill>
                <a:srgbClr val="00864F"/>
              </a:solidFill>
              <a:cs typeface="+mj-cs"/>
            </a:endParaRPr>
          </a:p>
          <a:p>
            <a:r>
              <a:rPr lang="en-GB" sz="2000" kern="0" noProof="0" dirty="0" smtClean="0">
                <a:solidFill>
                  <a:schemeClr val="bg1">
                    <a:lumMod val="50000"/>
                  </a:schemeClr>
                </a:solidFill>
                <a:cs typeface="+mj-cs"/>
              </a:rPr>
              <a:t>Group IT Waterfall Process:</a:t>
            </a:r>
            <a:endParaRPr lang="en-GB" sz="800" dirty="0" smtClean="0"/>
          </a:p>
          <a:p>
            <a:endParaRPr lang="en-GB" sz="2000" kern="0" noProof="0" dirty="0" smtClean="0">
              <a:solidFill>
                <a:schemeClr val="bg1">
                  <a:lumMod val="50000"/>
                </a:schemeClr>
              </a:solidFill>
              <a:cs typeface="+mj-cs"/>
            </a:endParaRPr>
          </a:p>
        </p:txBody>
      </p:sp>
      <p:grpSp>
        <p:nvGrpSpPr>
          <p:cNvPr id="10" name="Group 9"/>
          <p:cNvGrpSpPr/>
          <p:nvPr/>
        </p:nvGrpSpPr>
        <p:grpSpPr>
          <a:xfrm>
            <a:off x="227475" y="1178750"/>
            <a:ext cx="9541061" cy="5406608"/>
            <a:chOff x="182469" y="1178750"/>
            <a:chExt cx="9586066" cy="5406608"/>
          </a:xfrm>
        </p:grpSpPr>
        <p:sp>
          <p:nvSpPr>
            <p:cNvPr id="8" name="Rounded Rectangle 7"/>
            <p:cNvSpPr/>
            <p:nvPr/>
          </p:nvSpPr>
          <p:spPr bwMode="auto">
            <a:xfrm>
              <a:off x="182470" y="5004175"/>
              <a:ext cx="9495629" cy="1485165"/>
            </a:xfrm>
            <a:prstGeom prst="roundRect">
              <a:avLst>
                <a:gd name="adj" fmla="val 9355"/>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GB" sz="1400" dirty="0" smtClean="0">
                <a:latin typeface="Arial" pitchFamily="-65" charset="0"/>
                <a:cs typeface="ＭＳ Ｐゴシック" pitchFamily="-65" charset="-128"/>
              </a:endParaRPr>
            </a:p>
          </p:txBody>
        </p:sp>
        <p:sp>
          <p:nvSpPr>
            <p:cNvPr id="7" name="Rounded Rectangle 6"/>
            <p:cNvSpPr/>
            <p:nvPr/>
          </p:nvSpPr>
          <p:spPr bwMode="auto">
            <a:xfrm>
              <a:off x="182470" y="3744034"/>
              <a:ext cx="9495629" cy="990111"/>
            </a:xfrm>
            <a:prstGeom prst="roundRect">
              <a:avLst>
                <a:gd name="adj" fmla="val 12241"/>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GB" sz="1400" dirty="0" smtClean="0">
                <a:latin typeface="Arial" pitchFamily="-65" charset="0"/>
                <a:cs typeface="ＭＳ Ｐゴシック" pitchFamily="-65" charset="-128"/>
              </a:endParaRPr>
            </a:p>
          </p:txBody>
        </p:sp>
        <p:sp>
          <p:nvSpPr>
            <p:cNvPr id="5" name="Rounded Rectangle 4"/>
            <p:cNvSpPr/>
            <p:nvPr/>
          </p:nvSpPr>
          <p:spPr bwMode="auto">
            <a:xfrm>
              <a:off x="182469" y="1403775"/>
              <a:ext cx="9495629" cy="2070230"/>
            </a:xfrm>
            <a:prstGeom prst="roundRect">
              <a:avLst>
                <a:gd name="adj" fmla="val 9355"/>
              </a:avLst>
            </a:prstGeom>
            <a:solidFill>
              <a:schemeClr val="bg1">
                <a:lumMod val="9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lang="en-GB" sz="1400" dirty="0" smtClean="0">
                <a:latin typeface="Arial" pitchFamily="-65" charset="0"/>
                <a:cs typeface="ＭＳ Ｐゴシック" pitchFamily="-65" charset="-128"/>
              </a:endParaRPr>
            </a:p>
          </p:txBody>
        </p:sp>
        <p:sp>
          <p:nvSpPr>
            <p:cNvPr id="6" name="TextBox 5"/>
            <p:cNvSpPr txBox="1"/>
            <p:nvPr/>
          </p:nvSpPr>
          <p:spPr>
            <a:xfrm>
              <a:off x="182472" y="1178750"/>
              <a:ext cx="9586063" cy="5406608"/>
            </a:xfrm>
            <a:prstGeom prst="rect">
              <a:avLst/>
            </a:prstGeom>
            <a:noFill/>
            <a:ln>
              <a:noFill/>
            </a:ln>
          </p:spPr>
          <p:txBody>
            <a:bodyPr wrap="square" rtlCol="0">
              <a:spAutoFit/>
            </a:bodyPr>
            <a:lstStyle/>
            <a:p>
              <a:pPr>
                <a:spcAft>
                  <a:spcPts val="400"/>
                </a:spcAft>
              </a:pPr>
              <a:r>
                <a:rPr lang="en-GB" sz="1100" b="1" dirty="0" smtClean="0">
                  <a:solidFill>
                    <a:srgbClr val="00864F"/>
                  </a:solidFill>
                </a:rPr>
                <a:t>Initiation / Study</a:t>
              </a:r>
            </a:p>
            <a:p>
              <a:pPr>
                <a:spcAft>
                  <a:spcPts val="0"/>
                </a:spcAft>
                <a:buFont typeface="Arial" pitchFamily="34" charset="0"/>
                <a:buChar char="•"/>
              </a:pPr>
              <a:r>
                <a:rPr lang="en-GB" sz="1100" b="1" dirty="0" smtClean="0"/>
                <a:t>  EAD</a:t>
              </a:r>
              <a:r>
                <a:rPr lang="en-GB" sz="1100" dirty="0" smtClean="0"/>
                <a:t> provide an Architecture Overview (AO) followed by a more detailed Architecture Description (AD) this aims to:</a:t>
              </a:r>
            </a:p>
            <a:p>
              <a:pPr lvl="1">
                <a:spcAft>
                  <a:spcPts val="0"/>
                </a:spcAft>
                <a:buFont typeface="Arial" pitchFamily="34" charset="0"/>
                <a:buChar char="•"/>
              </a:pPr>
              <a:r>
                <a:rPr lang="en-GB" sz="1100" dirty="0" smtClean="0"/>
                <a:t>  Highlight what services will be required and whether any existing services can be used in the architecture. Occasionally, some existing services can be used exactly how they are, others may need slight amending e.g. to return more fields, alternatively a brand new service may be required. </a:t>
              </a:r>
              <a:r>
                <a:rPr lang="en-GB" sz="1100" b="1" dirty="0" smtClean="0"/>
                <a:t>SMEs</a:t>
              </a:r>
              <a:r>
                <a:rPr lang="en-GB" sz="1100" dirty="0" smtClean="0"/>
                <a:t> are involved in these initial discussions and provide an Impact Assessment</a:t>
              </a:r>
            </a:p>
            <a:p>
              <a:pPr lvl="1">
                <a:spcAft>
                  <a:spcPts val="400"/>
                </a:spcAft>
                <a:buFont typeface="Arial" pitchFamily="34" charset="0"/>
                <a:buChar char="•"/>
              </a:pPr>
              <a:r>
                <a:rPr lang="en-GB" sz="1100" dirty="0" smtClean="0"/>
                <a:t>  Outline which back-ends will be required e.g. HUON, ALIS </a:t>
              </a:r>
            </a:p>
            <a:p>
              <a:pPr>
                <a:spcAft>
                  <a:spcPts val="400"/>
                </a:spcAft>
                <a:buFont typeface="Arial" pitchFamily="34" charset="0"/>
                <a:buChar char="•"/>
              </a:pPr>
              <a:r>
                <a:rPr lang="en-GB" sz="1100" b="1" dirty="0" smtClean="0"/>
                <a:t>  Business Analysts </a:t>
              </a:r>
              <a:r>
                <a:rPr lang="en-GB" sz="1100" dirty="0" smtClean="0"/>
                <a:t>provide Use Cases and User Interface Specifications (UI Specs) which reflect the business requirements and front-end specifications e.g. what data needs to be returned, what screens are required, in what situation will the service be invoked etc.</a:t>
              </a:r>
            </a:p>
            <a:p>
              <a:pPr>
                <a:spcAft>
                  <a:spcPts val="400"/>
                </a:spcAft>
                <a:buFont typeface="Arial" pitchFamily="34" charset="0"/>
                <a:buChar char="•"/>
              </a:pPr>
              <a:r>
                <a:rPr lang="en-GB" sz="1100" b="1" dirty="0" smtClean="0"/>
                <a:t>  The Project </a:t>
              </a:r>
              <a:r>
                <a:rPr lang="en-GB" sz="1100" dirty="0" smtClean="0"/>
                <a:t>involves </a:t>
              </a:r>
              <a:r>
                <a:rPr lang="en-GB" sz="1100" b="1" dirty="0" smtClean="0"/>
                <a:t>BSM</a:t>
              </a:r>
              <a:r>
                <a:rPr lang="en-GB" sz="1100" b="1" dirty="0" smtClean="0"/>
                <a:t> (Services Team) </a:t>
              </a:r>
              <a:r>
                <a:rPr lang="en-GB" sz="1100" dirty="0" smtClean="0"/>
                <a:t>to </a:t>
              </a:r>
              <a:r>
                <a:rPr lang="en-GB" sz="1100" dirty="0" smtClean="0"/>
                <a:t>provide an estimate for how much work will be involved, how long it will take and how much money it will cost – this is known as a Request for Quote (RFQ)</a:t>
              </a:r>
            </a:p>
            <a:p>
              <a:pPr>
                <a:spcAft>
                  <a:spcPts val="400"/>
                </a:spcAft>
                <a:buFont typeface="Arial" pitchFamily="34" charset="0"/>
                <a:buChar char="•"/>
              </a:pPr>
              <a:r>
                <a:rPr lang="en-GB" sz="1100" dirty="0" smtClean="0"/>
                <a:t>  This estimate is based on meetings regarding initial design and Use Cases, which allow the Services team to envisage how many services will be required and how they will be invoked – They may need to go back to the Project and outline additional services or changes that need to be made.</a:t>
              </a:r>
            </a:p>
            <a:p>
              <a:pPr>
                <a:spcAft>
                  <a:spcPts val="0"/>
                </a:spcAft>
              </a:pPr>
              <a:endParaRPr lang="en-GB" sz="300" b="1" dirty="0" smtClean="0">
                <a:solidFill>
                  <a:srgbClr val="00864F"/>
                </a:solidFill>
              </a:endParaRPr>
            </a:p>
            <a:p>
              <a:pPr>
                <a:spcAft>
                  <a:spcPts val="400"/>
                </a:spcAft>
              </a:pPr>
              <a:r>
                <a:rPr lang="en-GB" sz="1100" b="1" dirty="0" smtClean="0">
                  <a:solidFill>
                    <a:srgbClr val="00864F"/>
                  </a:solidFill>
                </a:rPr>
                <a:t>Design</a:t>
              </a:r>
            </a:p>
            <a:p>
              <a:pPr>
                <a:spcAft>
                  <a:spcPts val="400"/>
                </a:spcAft>
                <a:buFont typeface="Arial" pitchFamily="34" charset="0"/>
                <a:buChar char="•"/>
              </a:pPr>
              <a:r>
                <a:rPr lang="en-GB" sz="1100" b="1" dirty="0" smtClean="0"/>
                <a:t>  Service Designers </a:t>
              </a:r>
              <a:r>
                <a:rPr lang="en-GB" sz="1100" dirty="0" smtClean="0"/>
                <a:t>produce </a:t>
              </a:r>
              <a:r>
                <a:rPr lang="en-GB" sz="1100" dirty="0" smtClean="0">
                  <a:hlinkClick r:id="rId3" action="ppaction://hlinksldjump"/>
                </a:rPr>
                <a:t>design deliverables</a:t>
              </a:r>
              <a:r>
                <a:rPr lang="en-GB" sz="1100" dirty="0" smtClean="0"/>
                <a:t> and decide how many operations are required and where data fields will fit into our CIM. These designs are based on Use cases / UI Specs from the </a:t>
              </a:r>
              <a:r>
                <a:rPr lang="en-GB" sz="1100" b="1" dirty="0" smtClean="0"/>
                <a:t>front-end </a:t>
              </a:r>
              <a:r>
                <a:rPr lang="en-GB" sz="1100" dirty="0" smtClean="0"/>
                <a:t>and Mid Level Platform Designs (MLPDs) provided by the </a:t>
              </a:r>
              <a:r>
                <a:rPr lang="en-GB" sz="1100" b="1" dirty="0" smtClean="0"/>
                <a:t>back-end</a:t>
              </a:r>
              <a:r>
                <a:rPr lang="en-GB" sz="1100" dirty="0" smtClean="0"/>
                <a:t> (databases and data stores), which includes details of the Application Programming Interface (API), and if it is a web service, the WSDLs and Schemas. </a:t>
              </a:r>
            </a:p>
            <a:p>
              <a:pPr>
                <a:spcAft>
                  <a:spcPts val="400"/>
                </a:spcAft>
                <a:buFont typeface="Arial" pitchFamily="34" charset="0"/>
                <a:buChar char="•"/>
              </a:pPr>
              <a:r>
                <a:rPr lang="en-GB" sz="1100" dirty="0" smtClean="0"/>
                <a:t>  Handover to </a:t>
              </a:r>
              <a:r>
                <a:rPr lang="en-GB" sz="1100" b="1" dirty="0" smtClean="0"/>
                <a:t>Build Team </a:t>
              </a:r>
              <a:r>
                <a:rPr lang="en-GB" sz="1100" dirty="0" smtClean="0"/>
                <a:t>– this is likely to be an iterative process involving clarification from Service Designers</a:t>
              </a:r>
            </a:p>
            <a:p>
              <a:pPr>
                <a:spcAft>
                  <a:spcPts val="400"/>
                </a:spcAft>
                <a:buFont typeface="Arial" pitchFamily="34" charset="0"/>
                <a:buChar char="•"/>
              </a:pPr>
              <a:r>
                <a:rPr lang="en-GB" sz="1100" dirty="0" smtClean="0"/>
                <a:t>  </a:t>
              </a:r>
              <a:r>
                <a:rPr lang="en-GB" sz="1100" b="1" dirty="0" smtClean="0"/>
                <a:t>SME</a:t>
              </a:r>
              <a:r>
                <a:rPr lang="en-GB" sz="1100" dirty="0" smtClean="0"/>
                <a:t> sets up new Development Environments</a:t>
              </a:r>
            </a:p>
            <a:p>
              <a:pPr>
                <a:spcAft>
                  <a:spcPts val="0"/>
                </a:spcAft>
              </a:pPr>
              <a:endParaRPr lang="en-GB" sz="300" b="1" dirty="0" smtClean="0">
                <a:solidFill>
                  <a:srgbClr val="00864F"/>
                </a:solidFill>
              </a:endParaRPr>
            </a:p>
            <a:p>
              <a:pPr>
                <a:spcAft>
                  <a:spcPts val="400"/>
                </a:spcAft>
              </a:pPr>
              <a:r>
                <a:rPr lang="en-GB" sz="1100" b="1" dirty="0" smtClean="0">
                  <a:solidFill>
                    <a:srgbClr val="00864F"/>
                  </a:solidFill>
                </a:rPr>
                <a:t>Build, Test, </a:t>
              </a:r>
              <a:r>
                <a:rPr lang="en-GB" sz="1100" b="1" dirty="0" smtClean="0">
                  <a:solidFill>
                    <a:srgbClr val="00864F"/>
                  </a:solidFill>
                </a:rPr>
                <a:t>Implementation</a:t>
              </a:r>
              <a:endParaRPr lang="en-GB" sz="1100" b="1" dirty="0" smtClean="0">
                <a:solidFill>
                  <a:srgbClr val="00864F"/>
                </a:solidFill>
              </a:endParaRPr>
            </a:p>
            <a:p>
              <a:pPr>
                <a:spcAft>
                  <a:spcPts val="400"/>
                </a:spcAft>
              </a:pPr>
              <a:r>
                <a:rPr lang="en-GB" sz="1100" dirty="0" smtClean="0">
                  <a:solidFill>
                    <a:srgbClr val="00864F"/>
                  </a:solidFill>
                </a:rPr>
                <a:t>Build</a:t>
              </a:r>
              <a:r>
                <a:rPr lang="en-GB" sz="1100" dirty="0" smtClean="0"/>
                <a:t> – </a:t>
              </a:r>
              <a:r>
                <a:rPr lang="en-GB" sz="1100" b="1" dirty="0" smtClean="0"/>
                <a:t>Off-shore</a:t>
              </a:r>
              <a:r>
                <a:rPr lang="en-GB" sz="1100" dirty="0" smtClean="0"/>
                <a:t> with input and support from </a:t>
              </a:r>
              <a:r>
                <a:rPr lang="en-GB" sz="1100" b="1" dirty="0" smtClean="0"/>
                <a:t>SME</a:t>
              </a:r>
              <a:r>
                <a:rPr lang="en-GB" sz="1100" dirty="0" smtClean="0"/>
                <a:t> and </a:t>
              </a:r>
              <a:r>
                <a:rPr lang="en-GB" sz="1100" b="1" dirty="0" smtClean="0"/>
                <a:t>Service Designer </a:t>
              </a:r>
              <a:endParaRPr lang="en-GB" sz="1100" dirty="0" smtClean="0"/>
            </a:p>
            <a:p>
              <a:pPr>
                <a:spcAft>
                  <a:spcPts val="400"/>
                </a:spcAft>
              </a:pPr>
              <a:r>
                <a:rPr lang="en-GB" sz="1100" dirty="0" smtClean="0">
                  <a:solidFill>
                    <a:srgbClr val="00864F"/>
                  </a:solidFill>
                </a:rPr>
                <a:t>Test</a:t>
              </a:r>
              <a:r>
                <a:rPr lang="en-GB" sz="1100" dirty="0" smtClean="0"/>
                <a:t> – </a:t>
              </a:r>
              <a:r>
                <a:rPr lang="en-GB" sz="1100" b="1" dirty="0" smtClean="0"/>
                <a:t>Off-shore</a:t>
              </a:r>
              <a:r>
                <a:rPr lang="en-GB" sz="1100" dirty="0" smtClean="0"/>
                <a:t> complete initial testing before </a:t>
              </a:r>
              <a:r>
                <a:rPr lang="en-GB" sz="1100" b="1" dirty="0" smtClean="0"/>
                <a:t>SOA team </a:t>
              </a:r>
              <a:r>
                <a:rPr lang="en-GB" sz="1100" dirty="0" smtClean="0"/>
                <a:t>and </a:t>
              </a:r>
              <a:r>
                <a:rPr lang="en-GB" sz="1100" b="1" dirty="0" smtClean="0"/>
                <a:t>QA</a:t>
              </a:r>
              <a:r>
                <a:rPr lang="en-GB" sz="1100" dirty="0" smtClean="0"/>
                <a:t> carry out their testing. </a:t>
              </a:r>
            </a:p>
            <a:p>
              <a:pPr>
                <a:spcAft>
                  <a:spcPts val="400"/>
                </a:spcAft>
                <a:buFont typeface="Arial" pitchFamily="34" charset="0"/>
                <a:buChar char="•"/>
              </a:pPr>
              <a:r>
                <a:rPr lang="en-GB" sz="1100" dirty="0" smtClean="0"/>
                <a:t>  This involves numerous </a:t>
              </a:r>
              <a:r>
                <a:rPr lang="en-GB" sz="1100" dirty="0" smtClean="0">
                  <a:solidFill>
                    <a:srgbClr val="00864F"/>
                  </a:solidFill>
                </a:rPr>
                <a:t>Deployments</a:t>
              </a:r>
              <a:r>
                <a:rPr lang="en-GB" sz="1100" dirty="0" smtClean="0"/>
                <a:t> into Dev Environments</a:t>
              </a:r>
            </a:p>
            <a:p>
              <a:pPr>
                <a:spcAft>
                  <a:spcPts val="400"/>
                </a:spcAft>
                <a:buFont typeface="Arial" pitchFamily="34" charset="0"/>
                <a:buChar char="•"/>
              </a:pPr>
              <a:r>
                <a:rPr lang="en-GB" sz="1100" dirty="0" smtClean="0"/>
                <a:t>  </a:t>
              </a:r>
              <a:r>
                <a:rPr lang="en-GB" sz="1100" b="1" dirty="0" smtClean="0"/>
                <a:t>QA</a:t>
              </a:r>
              <a:r>
                <a:rPr lang="en-GB" sz="1100" dirty="0" smtClean="0"/>
                <a:t> – Test in an environment similar to live, and also perform Non Functional Testing (NFT) </a:t>
              </a:r>
            </a:p>
            <a:p>
              <a:pPr>
                <a:spcAft>
                  <a:spcPts val="400"/>
                </a:spcAft>
              </a:pPr>
              <a:r>
                <a:rPr lang="en-GB" sz="1100" dirty="0" smtClean="0">
                  <a:solidFill>
                    <a:srgbClr val="00864F"/>
                  </a:solidFill>
                </a:rPr>
                <a:t>Implementation</a:t>
              </a:r>
              <a:r>
                <a:rPr lang="en-GB" sz="1100" dirty="0" smtClean="0"/>
                <a:t> –</a:t>
              </a:r>
              <a:r>
                <a:rPr lang="en-GB" sz="1100" dirty="0" smtClean="0"/>
                <a:t> </a:t>
              </a:r>
              <a:r>
                <a:rPr lang="en-GB" sz="1100" dirty="0" smtClean="0"/>
                <a:t>Service goes live. </a:t>
              </a:r>
              <a:r>
                <a:rPr lang="en-GB" sz="1100" b="1" dirty="0" smtClean="0"/>
                <a:t>SMEs</a:t>
              </a:r>
              <a:r>
                <a:rPr lang="en-GB" sz="1100" dirty="0" smtClean="0"/>
                <a:t> have more involvement with Sonic implementation (Sonic environments are controlled by </a:t>
              </a:r>
              <a:r>
                <a:rPr lang="en-GB" sz="1100" b="1" dirty="0" smtClean="0"/>
                <a:t>BSM</a:t>
              </a:r>
              <a:r>
                <a:rPr lang="en-GB" sz="1100" dirty="0" smtClean="0"/>
                <a:t>, </a:t>
              </a:r>
              <a:r>
                <a:rPr lang="en-GB" sz="1100" dirty="0" smtClean="0"/>
                <a:t>whereas MessageBroker environments are controlled by </a:t>
              </a:r>
              <a:r>
                <a:rPr lang="en-GB" sz="1100" b="1" dirty="0" smtClean="0"/>
                <a:t>Service Delivery</a:t>
              </a:r>
              <a:r>
                <a:rPr lang="en-GB" sz="1100" dirty="0" smtClean="0"/>
                <a:t>)</a:t>
              </a:r>
            </a:p>
            <a:p>
              <a:pPr>
                <a:spcAft>
                  <a:spcPts val="400"/>
                </a:spcAft>
                <a:buFont typeface="Arial" pitchFamily="34" charset="0"/>
                <a:buChar char="•"/>
              </a:pPr>
              <a:r>
                <a:rPr lang="en-GB" sz="1100" dirty="0" smtClean="0"/>
                <a:t>  </a:t>
              </a:r>
              <a:r>
                <a:rPr lang="en-GB" sz="1100" dirty="0" err="1" smtClean="0"/>
                <a:t>Healthcheck</a:t>
              </a:r>
              <a:r>
                <a:rPr lang="en-GB" sz="1100" dirty="0" smtClean="0"/>
                <a:t> – </a:t>
              </a:r>
              <a:r>
                <a:rPr lang="en-GB" sz="1100" b="1" dirty="0" smtClean="0"/>
                <a:t>SMEs</a:t>
              </a:r>
              <a:r>
                <a:rPr lang="en-GB" sz="1100" dirty="0" smtClean="0"/>
                <a:t> perform health check once a service has gone live</a:t>
              </a:r>
              <a:r>
                <a:rPr lang="en-GB" sz="1100" u="sng" dirty="0" smtClean="0">
                  <a:hlinkClick r:id="rId4"/>
                </a:rPr>
                <a:t> </a:t>
              </a:r>
              <a:endParaRPr lang="en-GB" sz="1100" dirty="0" smtClean="0"/>
            </a:p>
          </p:txBody>
        </p:sp>
      </p:grpSp>
      <p:sp>
        <p:nvSpPr>
          <p:cNvPr id="9" name="Rectangle 8"/>
          <p:cNvSpPr/>
          <p:nvPr/>
        </p:nvSpPr>
        <p:spPr>
          <a:xfrm>
            <a:off x="3647855" y="818710"/>
            <a:ext cx="4275475" cy="338554"/>
          </a:xfrm>
          <a:prstGeom prst="rect">
            <a:avLst/>
          </a:prstGeom>
        </p:spPr>
        <p:txBody>
          <a:bodyPr wrap="square">
            <a:spAutoFit/>
          </a:bodyPr>
          <a:lstStyle/>
          <a:p>
            <a:r>
              <a:rPr lang="en-GB" sz="800" dirty="0" smtClean="0">
                <a:hlinkClick r:id="rId4"/>
              </a:rPr>
              <a:t>http://teamspace.intranet.group/sites/QA_CE/TandA/Rational%20Working%20Group/LBG_e2e_Rational_Waterfall%20Diagram.aspx.ppt</a:t>
            </a:r>
            <a:r>
              <a:rPr lang="en-GB" sz="800" dirty="0" smtClean="0"/>
              <a:t> </a:t>
            </a:r>
            <a:endParaRPr lang="en-GB" sz="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24</a:t>
            </a:fld>
            <a:endParaRPr lang="en-GB" dirty="0" smtClean="0"/>
          </a:p>
        </p:txBody>
      </p:sp>
      <p:sp>
        <p:nvSpPr>
          <p:cNvPr id="108" name="Rectangle 2"/>
          <p:cNvSpPr txBox="1">
            <a:spLocks noChangeArrowheads="1"/>
          </p:cNvSpPr>
          <p:nvPr/>
        </p:nvSpPr>
        <p:spPr bwMode="auto">
          <a:xfrm>
            <a:off x="407495" y="323655"/>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GB" sz="3200" kern="0" noProof="0" dirty="0" smtClean="0">
                <a:solidFill>
                  <a:srgbClr val="00864F"/>
                </a:solidFill>
                <a:cs typeface="+mj-cs"/>
              </a:rPr>
              <a:t>Service Design – </a:t>
            </a:r>
            <a:r>
              <a:rPr lang="en-GB" sz="3200" kern="0" dirty="0" smtClean="0">
                <a:solidFill>
                  <a:srgbClr val="00864F"/>
                </a:solidFill>
                <a:cs typeface="+mj-cs"/>
              </a:rPr>
              <a:t>Deliverables</a:t>
            </a:r>
            <a:endParaRPr lang="en-GB" sz="3200" kern="0" noProof="0" dirty="0" smtClean="0">
              <a:solidFill>
                <a:srgbClr val="00864F"/>
              </a:solidFill>
              <a:cs typeface="+mj-cs"/>
            </a:endParaRPr>
          </a:p>
        </p:txBody>
      </p:sp>
      <p:sp>
        <p:nvSpPr>
          <p:cNvPr id="4" name="Rectangle 3"/>
          <p:cNvSpPr/>
          <p:nvPr/>
        </p:nvSpPr>
        <p:spPr>
          <a:xfrm>
            <a:off x="272479" y="1178750"/>
            <a:ext cx="9361041" cy="5447645"/>
          </a:xfrm>
          <a:prstGeom prst="rect">
            <a:avLst/>
          </a:prstGeom>
        </p:spPr>
        <p:txBody>
          <a:bodyPr wrap="square">
            <a:spAutoFit/>
          </a:bodyPr>
          <a:lstStyle/>
          <a:p>
            <a:pPr>
              <a:buFont typeface="Arial" pitchFamily="34" charset="0"/>
              <a:buChar char="•"/>
            </a:pPr>
            <a:r>
              <a:rPr lang="en-GB" sz="1200" b="1" dirty="0" smtClean="0"/>
              <a:t>  </a:t>
            </a:r>
            <a:r>
              <a:rPr lang="en-GB" sz="1200" b="1" u="sng" dirty="0" smtClean="0"/>
              <a:t>Service Design Estimate</a:t>
            </a:r>
            <a:r>
              <a:rPr lang="en-GB" sz="1200" b="1" dirty="0" smtClean="0"/>
              <a:t> </a:t>
            </a:r>
            <a:r>
              <a:rPr lang="en-GB" sz="1200" dirty="0" smtClean="0"/>
              <a:t>- At project initiation, a service design estimate is produced by the Service Designer which is aimed at estimating how many days of effort will be required to complete design. This is obtained using a metrics guide which categorises the level of difficulty into simple, medium, complex and very complex</a:t>
            </a:r>
          </a:p>
          <a:p>
            <a:endParaRPr lang="en-GB" sz="800" dirty="0" smtClean="0"/>
          </a:p>
          <a:p>
            <a:pPr>
              <a:buFont typeface="Arial" pitchFamily="34" charset="0"/>
              <a:buChar char="•"/>
            </a:pPr>
            <a:r>
              <a:rPr lang="en-GB" sz="1200" b="1" dirty="0" smtClean="0"/>
              <a:t>  </a:t>
            </a:r>
            <a:r>
              <a:rPr lang="en-GB" sz="1200" b="1" u="sng" dirty="0" smtClean="0"/>
              <a:t>Service Matrix</a:t>
            </a:r>
            <a:r>
              <a:rPr lang="en-GB" sz="1200" dirty="0" smtClean="0"/>
              <a:t> - Summary of the services and operations required for a project. It holds high level details of the services and operations impacted by the project, the consumers of the impacted operations and the host system APIs impacted and which operations they are consumed by. </a:t>
            </a:r>
          </a:p>
          <a:p>
            <a:pPr marL="342900" indent="-342900"/>
            <a:r>
              <a:rPr lang="en-GB" sz="1200" dirty="0" smtClean="0"/>
              <a:t>Target audience are service consumers, solution architects, lead designer and SMEs, test analysts and service builders</a:t>
            </a:r>
          </a:p>
          <a:p>
            <a:endParaRPr lang="en-GB" sz="800" dirty="0" smtClean="0"/>
          </a:p>
          <a:p>
            <a:pPr>
              <a:buFont typeface="Arial" pitchFamily="34" charset="0"/>
              <a:buChar char="•"/>
            </a:pPr>
            <a:r>
              <a:rPr lang="en-GB" sz="1200" b="1" dirty="0" smtClean="0"/>
              <a:t>  </a:t>
            </a:r>
            <a:r>
              <a:rPr lang="en-GB" sz="1200" b="1" u="sng" dirty="0" smtClean="0"/>
              <a:t>Service Specification</a:t>
            </a:r>
            <a:r>
              <a:rPr lang="en-GB" sz="1200" dirty="0" smtClean="0"/>
              <a:t> - Defines business and technical properties of a service, quality of service (non functional requirements) and interfaces for each of its operations. It does not detail internal design.</a:t>
            </a:r>
          </a:p>
          <a:p>
            <a:pPr marL="342900" indent="-342900"/>
            <a:r>
              <a:rPr lang="en-GB" sz="1200" dirty="0" smtClean="0"/>
              <a:t>Target audience are service consumers, solution architects, business analysts, test analysts and service builders</a:t>
            </a:r>
          </a:p>
          <a:p>
            <a:endParaRPr lang="en-GB" sz="800" dirty="0" smtClean="0"/>
          </a:p>
          <a:p>
            <a:pPr>
              <a:buFont typeface="Arial" pitchFamily="34" charset="0"/>
              <a:buChar char="•"/>
            </a:pPr>
            <a:r>
              <a:rPr lang="en-GB" sz="1200" b="1" dirty="0" smtClean="0"/>
              <a:t>  </a:t>
            </a:r>
            <a:r>
              <a:rPr lang="en-GB" sz="1200" b="1" u="sng" dirty="0" smtClean="0"/>
              <a:t>Service Operation Document (SOD) </a:t>
            </a:r>
            <a:r>
              <a:rPr lang="en-GB" sz="1200" dirty="0" smtClean="0"/>
              <a:t>- Defines the internal design of a service operation. Focus is on logical rather than physical design, detailing orchestration and logic, calls to hosts systems, data mapping, error scenarios, design patterns to be utilised, security considerations and any special auditing or monitoring requirements.</a:t>
            </a:r>
          </a:p>
          <a:p>
            <a:pPr marL="342900" indent="-342900">
              <a:buFont typeface="Arial" pitchFamily="34" charset="0"/>
              <a:buChar char="–"/>
            </a:pPr>
            <a:r>
              <a:rPr lang="en-GB" sz="1200" b="1" dirty="0" smtClean="0"/>
              <a:t>Mapping Documents </a:t>
            </a:r>
            <a:r>
              <a:rPr lang="en-GB" sz="1200" dirty="0" smtClean="0"/>
              <a:t>- Business Process/Transaction Wrappers show the data mapping for a whole operation in CIM format and consist of each individual call to a Host System. These Host System API calls are then further defined in a separate mapping document known as an Underlying/HAPI Wrapper</a:t>
            </a:r>
          </a:p>
          <a:p>
            <a:pPr marL="342900" indent="-342900"/>
            <a:r>
              <a:rPr lang="en-GB" sz="1200" dirty="0" smtClean="0"/>
              <a:t>Target audience are service build team and </a:t>
            </a:r>
            <a:r>
              <a:rPr lang="en-GB" sz="1200" dirty="0" smtClean="0"/>
              <a:t>test </a:t>
            </a:r>
            <a:r>
              <a:rPr lang="en-GB" sz="1200" dirty="0" smtClean="0"/>
              <a:t>analysts.</a:t>
            </a:r>
          </a:p>
          <a:p>
            <a:pPr marL="342900" indent="-342900"/>
            <a:endParaRPr lang="en-GB" sz="800" dirty="0" smtClean="0"/>
          </a:p>
          <a:p>
            <a:pPr marL="342900" indent="-342900"/>
            <a:r>
              <a:rPr lang="en-GB" sz="1200" dirty="0" smtClean="0"/>
              <a:t>•  </a:t>
            </a:r>
            <a:r>
              <a:rPr lang="en-GB" sz="1200" b="1" u="sng" dirty="0" smtClean="0"/>
              <a:t>Mid Level Platform Design (MLPD)</a:t>
            </a:r>
            <a:r>
              <a:rPr lang="en-GB" sz="1200" dirty="0" smtClean="0"/>
              <a:t> - Each platform must provide an MLPD. This summarises the services and the operations </a:t>
            </a:r>
          </a:p>
          <a:p>
            <a:pPr marL="342900" indent="-342900"/>
            <a:r>
              <a:rPr lang="en-GB" sz="1200" dirty="0" smtClean="0"/>
              <a:t>involved, and includes sequence diagrams and non-functional requirements e.g. throughput, response times, how it will be deployed etc.</a:t>
            </a:r>
            <a:endParaRPr lang="en-GB" sz="1200" b="1" u="sng" dirty="0" smtClean="0"/>
          </a:p>
          <a:p>
            <a:pPr marL="342900" indent="-342900"/>
            <a:endParaRPr lang="en-GB" sz="400" dirty="0" smtClean="0"/>
          </a:p>
          <a:p>
            <a:pPr marL="342900" indent="-342900"/>
            <a:r>
              <a:rPr lang="en-GB" sz="1200" i="1" dirty="0" smtClean="0">
                <a:solidFill>
                  <a:srgbClr val="00864F"/>
                </a:solidFill>
              </a:rPr>
              <a:t>	Following the Design Stage (ATP3 and ATP4)…</a:t>
            </a:r>
          </a:p>
          <a:p>
            <a:pPr marL="342900" indent="-342900"/>
            <a:endParaRPr lang="en-GB" sz="400" dirty="0" smtClean="0"/>
          </a:p>
          <a:p>
            <a:pPr marL="342900" indent="-342900"/>
            <a:r>
              <a:rPr lang="en-GB" sz="1000" b="1" dirty="0" smtClean="0"/>
              <a:t>•</a:t>
            </a:r>
            <a:r>
              <a:rPr lang="en-GB" sz="1200" b="1" dirty="0" smtClean="0"/>
              <a:t>  </a:t>
            </a:r>
            <a:r>
              <a:rPr lang="en-GB" sz="1200" b="1" u="sng" dirty="0" smtClean="0"/>
              <a:t>Peer Reviews</a:t>
            </a:r>
            <a:r>
              <a:rPr lang="en-GB" sz="1200" b="1" dirty="0" smtClean="0"/>
              <a:t> </a:t>
            </a:r>
            <a:r>
              <a:rPr lang="en-GB" sz="1200" dirty="0" smtClean="0"/>
              <a:t>- Project Service Matrix, Service Specs and SOD must all be submitted in the first instance to the twice weekly Service </a:t>
            </a:r>
          </a:p>
          <a:p>
            <a:pPr marL="342900" indent="-342900"/>
            <a:r>
              <a:rPr lang="en-GB" sz="1200" dirty="0" smtClean="0"/>
              <a:t>Design team peer review.</a:t>
            </a:r>
          </a:p>
          <a:p>
            <a:pPr marL="342900" indent="-342900"/>
            <a:endParaRPr lang="en-GB" sz="800" dirty="0" smtClean="0"/>
          </a:p>
          <a:p>
            <a:pPr marL="342900" indent="-342900"/>
            <a:r>
              <a:rPr lang="en-GB" sz="1000" b="1" dirty="0" smtClean="0"/>
              <a:t>•</a:t>
            </a:r>
            <a:r>
              <a:rPr lang="en-GB" sz="1200" b="1" dirty="0" smtClean="0"/>
              <a:t>  </a:t>
            </a:r>
            <a:r>
              <a:rPr lang="en-GB" sz="1200" b="1" u="sng" dirty="0" smtClean="0"/>
              <a:t>Walkthrough / sign-off</a:t>
            </a:r>
            <a:r>
              <a:rPr lang="en-GB" sz="1200" b="1" dirty="0" smtClean="0"/>
              <a:t> </a:t>
            </a:r>
            <a:r>
              <a:rPr lang="en-GB" sz="1200" dirty="0" smtClean="0"/>
              <a:t>- Once peer reviewed, Service Specs and </a:t>
            </a:r>
            <a:r>
              <a:rPr lang="en-GB" sz="1200" dirty="0" err="1" smtClean="0"/>
              <a:t>SODs</a:t>
            </a:r>
            <a:r>
              <a:rPr lang="en-GB" sz="1200" dirty="0" smtClean="0"/>
              <a:t> must be walked through with the front end team (e.g. </a:t>
            </a:r>
          </a:p>
          <a:p>
            <a:pPr marL="342900" indent="-342900"/>
            <a:r>
              <a:rPr lang="en-GB" sz="1200" dirty="0" err="1" smtClean="0"/>
              <a:t>eCommerce</a:t>
            </a:r>
            <a:r>
              <a:rPr lang="en-GB" sz="1200" dirty="0" smtClean="0"/>
              <a:t>), the Service Build team and also the SOA Test team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25</a:t>
            </a:fld>
            <a:endParaRPr lang="en-GB" dirty="0" smtClean="0"/>
          </a:p>
        </p:txBody>
      </p:sp>
      <p:sp>
        <p:nvSpPr>
          <p:cNvPr id="5123" name="Rectangle 2"/>
          <p:cNvSpPr>
            <a:spLocks noGrp="1" noChangeArrowheads="1"/>
          </p:cNvSpPr>
          <p:nvPr>
            <p:ph type="title" idx="4294967295"/>
          </p:nvPr>
        </p:nvSpPr>
        <p:spPr>
          <a:xfrm>
            <a:off x="407988" y="386110"/>
            <a:ext cx="8007350" cy="882650"/>
          </a:xfrm>
        </p:spPr>
        <p:txBody>
          <a:bodyPr/>
          <a:lstStyle/>
          <a:p>
            <a:pPr eaLnBrk="1" hangingPunct="1"/>
            <a:r>
              <a:rPr lang="en-GB" sz="3200" dirty="0" smtClean="0">
                <a:solidFill>
                  <a:srgbClr val="00864F"/>
                </a:solidFill>
                <a:ea typeface="ＭＳ Ｐゴシック" pitchFamily="-65" charset="-128"/>
              </a:rPr>
              <a:t>Other Useful Technologies</a:t>
            </a:r>
          </a:p>
        </p:txBody>
      </p:sp>
      <p:graphicFrame>
        <p:nvGraphicFramePr>
          <p:cNvPr id="6" name="Diagram 5"/>
          <p:cNvGraphicFramePr/>
          <p:nvPr/>
        </p:nvGraphicFramePr>
        <p:xfrm>
          <a:off x="407496" y="1223755"/>
          <a:ext cx="9181020" cy="5265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26</a:t>
            </a:fld>
            <a:endParaRPr lang="en-GB" dirty="0" smtClean="0"/>
          </a:p>
        </p:txBody>
      </p:sp>
      <p:sp>
        <p:nvSpPr>
          <p:cNvPr id="5123" name="Rectangle 2"/>
          <p:cNvSpPr>
            <a:spLocks noGrp="1" noChangeArrowheads="1"/>
          </p:cNvSpPr>
          <p:nvPr>
            <p:ph type="title" idx="4294967295"/>
          </p:nvPr>
        </p:nvSpPr>
        <p:spPr>
          <a:xfrm>
            <a:off x="407988" y="386110"/>
            <a:ext cx="8007350" cy="882650"/>
          </a:xfrm>
        </p:spPr>
        <p:txBody>
          <a:bodyPr/>
          <a:lstStyle/>
          <a:p>
            <a:pPr eaLnBrk="1" hangingPunct="1"/>
            <a:r>
              <a:rPr lang="en-GB" sz="3200" dirty="0" smtClean="0">
                <a:solidFill>
                  <a:srgbClr val="00864F"/>
                </a:solidFill>
                <a:ea typeface="ＭＳ Ｐゴシック" pitchFamily="-65" charset="-128"/>
              </a:rPr>
              <a:t>References</a:t>
            </a:r>
          </a:p>
        </p:txBody>
      </p:sp>
      <p:sp>
        <p:nvSpPr>
          <p:cNvPr id="5" name="Rectangle 4"/>
          <p:cNvSpPr/>
          <p:nvPr/>
        </p:nvSpPr>
        <p:spPr>
          <a:xfrm>
            <a:off x="317485" y="1223755"/>
            <a:ext cx="4905545" cy="6201698"/>
          </a:xfrm>
          <a:prstGeom prst="rect">
            <a:avLst/>
          </a:prstGeom>
        </p:spPr>
        <p:txBody>
          <a:bodyPr wrap="square">
            <a:spAutoFit/>
          </a:bodyPr>
          <a:lstStyle/>
          <a:p>
            <a:r>
              <a:rPr lang="en-GB" sz="1100" b="1" u="sng" dirty="0" smtClean="0">
                <a:solidFill>
                  <a:srgbClr val="00864F"/>
                </a:solidFill>
              </a:rPr>
              <a:t>Internet</a:t>
            </a:r>
          </a:p>
          <a:p>
            <a:endParaRPr lang="en-GB" sz="900" dirty="0" smtClean="0">
              <a:hlinkClick r:id="rId3" tooltip="http://en.wikipedia.org/wiki/Service-oriented_architecture"/>
            </a:endParaRPr>
          </a:p>
          <a:p>
            <a:r>
              <a:rPr lang="en-GB" sz="1100" dirty="0" smtClean="0"/>
              <a:t>SOA:</a:t>
            </a:r>
          </a:p>
          <a:p>
            <a:r>
              <a:rPr lang="en-GB" sz="1000" dirty="0" smtClean="0">
                <a:hlinkClick r:id="rId3" tooltip="http://en.wikipedia.org/wiki/Service-oriented_architecture"/>
              </a:rPr>
              <a:t>http://en.wikipedia.org/wiki/Service-oriented_architecture</a:t>
            </a:r>
            <a:endParaRPr lang="en-GB" sz="1000" dirty="0" smtClean="0"/>
          </a:p>
          <a:p>
            <a:endParaRPr lang="en-GB" sz="1000" dirty="0" smtClean="0">
              <a:effectLst>
                <a:outerShdw blurRad="38100" dist="38100" dir="2700000" algn="tl">
                  <a:srgbClr val="000000">
                    <a:alpha val="43137"/>
                  </a:srgbClr>
                </a:outerShdw>
              </a:effectLst>
            </a:endParaRPr>
          </a:p>
          <a:p>
            <a:r>
              <a:rPr lang="en-GB" sz="1000" dirty="0" smtClean="0">
                <a:hlinkClick r:id="rId4" tooltip="http://serviceorientation.com/"/>
              </a:rPr>
              <a:t>http://serviceorientation.com</a:t>
            </a:r>
            <a:endParaRPr lang="en-GB" sz="1000" dirty="0" smtClean="0"/>
          </a:p>
          <a:p>
            <a:endParaRPr lang="en-GB" sz="1100" dirty="0" smtClean="0"/>
          </a:p>
          <a:p>
            <a:r>
              <a:rPr lang="en-GB" sz="1100" dirty="0" smtClean="0"/>
              <a:t>Benefits of SOA:</a:t>
            </a:r>
          </a:p>
          <a:p>
            <a:r>
              <a:rPr lang="en-GB" sz="1000" dirty="0" smtClean="0">
                <a:hlinkClick r:id="rId5"/>
              </a:rPr>
              <a:t>http://www-01.ibm.com/software/solutions/soa/faqs.html</a:t>
            </a:r>
            <a:r>
              <a:rPr lang="en-GB" sz="1000" dirty="0" smtClean="0"/>
              <a:t> </a:t>
            </a:r>
          </a:p>
          <a:p>
            <a:endParaRPr lang="en-GB" sz="1000" dirty="0" smtClean="0"/>
          </a:p>
          <a:p>
            <a:r>
              <a:rPr lang="en-GB" sz="1000" dirty="0" smtClean="0">
                <a:hlinkClick r:id="rId6"/>
              </a:rPr>
              <a:t>http://www.accenture.com/us-en/Pages/service-soa-business-benefits.aspx</a:t>
            </a:r>
            <a:endParaRPr lang="en-GB" sz="1000" dirty="0" smtClean="0"/>
          </a:p>
          <a:p>
            <a:endParaRPr lang="en-GB" sz="1000" dirty="0" smtClean="0"/>
          </a:p>
          <a:p>
            <a:r>
              <a:rPr lang="en-GB" sz="1000" dirty="0" smtClean="0">
                <a:hlinkClick r:id="rId7"/>
              </a:rPr>
              <a:t>http://www.opengroup.org/soa/source-book/soa/soa_features.htm</a:t>
            </a:r>
            <a:r>
              <a:rPr lang="en-GB" sz="1000" dirty="0" smtClean="0"/>
              <a:t> </a:t>
            </a:r>
          </a:p>
          <a:p>
            <a:endParaRPr lang="en-GB" sz="1100" dirty="0" smtClean="0"/>
          </a:p>
          <a:p>
            <a:r>
              <a:rPr lang="en-GB" sz="1100" dirty="0" smtClean="0"/>
              <a:t>SOA eLearning and Certification:</a:t>
            </a:r>
          </a:p>
          <a:p>
            <a:r>
              <a:rPr lang="en-GB" sz="1000" dirty="0" smtClean="0">
                <a:hlinkClick r:id="rId8"/>
              </a:rPr>
              <a:t>http://www.everware-cbdi.com/</a:t>
            </a:r>
            <a:endParaRPr lang="en-GB" sz="1000" dirty="0" smtClean="0"/>
          </a:p>
          <a:p>
            <a:endParaRPr lang="en-GB" sz="1100" dirty="0" smtClean="0"/>
          </a:p>
          <a:p>
            <a:r>
              <a:rPr lang="en-GB" sz="1100" dirty="0" smtClean="0"/>
              <a:t>Web Services:</a:t>
            </a:r>
          </a:p>
          <a:p>
            <a:r>
              <a:rPr lang="en-GB" sz="1000" dirty="0" smtClean="0">
                <a:hlinkClick r:id="rId9"/>
              </a:rPr>
              <a:t>http://www.w3schools.com/webservices/</a:t>
            </a:r>
            <a:r>
              <a:rPr lang="en-GB" sz="1000" dirty="0" smtClean="0"/>
              <a:t> </a:t>
            </a:r>
          </a:p>
          <a:p>
            <a:endParaRPr lang="en-GB" sz="1100" dirty="0" smtClean="0"/>
          </a:p>
          <a:p>
            <a:r>
              <a:rPr lang="en-GB" sz="1100" dirty="0" smtClean="0"/>
              <a:t>ESB:</a:t>
            </a:r>
          </a:p>
          <a:p>
            <a:r>
              <a:rPr lang="en-GB" sz="1000" dirty="0" smtClean="0">
                <a:hlinkClick r:id="rId10"/>
              </a:rPr>
              <a:t>http://en.wikipedia.org/wiki/Enterprise_service_bus</a:t>
            </a:r>
            <a:r>
              <a:rPr lang="en-GB" sz="1000" dirty="0" smtClean="0"/>
              <a:t> </a:t>
            </a:r>
          </a:p>
          <a:p>
            <a:endParaRPr lang="en-GB" sz="1100" dirty="0" smtClean="0"/>
          </a:p>
          <a:p>
            <a:r>
              <a:rPr lang="en-GB" sz="1100" dirty="0" smtClean="0"/>
              <a:t>Why ESB and SOA?</a:t>
            </a:r>
          </a:p>
          <a:p>
            <a:r>
              <a:rPr lang="en-GB" sz="1000" dirty="0" smtClean="0">
                <a:hlinkClick r:id="rId11"/>
              </a:rPr>
              <a:t>http://docs.jboss.org/jbossesb/whitepapers/WhyESB.pdf</a:t>
            </a:r>
            <a:r>
              <a:rPr lang="en-GB" sz="1000" dirty="0" smtClean="0"/>
              <a:t> </a:t>
            </a:r>
          </a:p>
          <a:p>
            <a:endParaRPr lang="en-GB" sz="1100" dirty="0" smtClean="0"/>
          </a:p>
          <a:p>
            <a:r>
              <a:rPr lang="en-GB" sz="1100" dirty="0" err="1" smtClean="0"/>
              <a:t>MessageBroker</a:t>
            </a:r>
            <a:r>
              <a:rPr lang="en-GB" sz="1100" dirty="0" smtClean="0"/>
              <a:t>:</a:t>
            </a:r>
          </a:p>
          <a:p>
            <a:r>
              <a:rPr lang="en-GB" sz="1000" dirty="0" smtClean="0">
                <a:hlinkClick r:id="rId12" tooltip="http://www.redbooks.ibm.com/abstracts/sg247137.html?Open"/>
              </a:rPr>
              <a:t>http://www.redbooks.ibm.com/abstracts/sg247137.html?Open</a:t>
            </a:r>
            <a:endParaRPr lang="en-GB" sz="1000" dirty="0" smtClean="0"/>
          </a:p>
          <a:p>
            <a:endParaRPr lang="en-GB" sz="1100" dirty="0" smtClean="0"/>
          </a:p>
          <a:p>
            <a:r>
              <a:rPr lang="en-GB" sz="1100" b="1" u="sng" dirty="0" smtClean="0">
                <a:solidFill>
                  <a:srgbClr val="00864F"/>
                </a:solidFill>
              </a:rPr>
              <a:t>Books:</a:t>
            </a:r>
          </a:p>
          <a:p>
            <a:endParaRPr lang="en-GB" sz="900" b="1" u="sng" dirty="0" smtClean="0"/>
          </a:p>
          <a:p>
            <a:r>
              <a:rPr lang="en-GB" sz="1100" dirty="0" smtClean="0"/>
              <a:t>Service Oriented Architecture for Dummies, IBM</a:t>
            </a:r>
          </a:p>
          <a:p>
            <a:endParaRPr lang="en-GB" sz="1100" dirty="0" smtClean="0"/>
          </a:p>
          <a:p>
            <a:endParaRPr lang="en-GB" sz="1000" dirty="0" smtClean="0"/>
          </a:p>
          <a:p>
            <a:r>
              <a:rPr lang="en-GB" sz="1000" dirty="0" smtClean="0"/>
              <a:t> </a:t>
            </a:r>
          </a:p>
          <a:p>
            <a:endParaRPr lang="en-GB" sz="1000" dirty="0" smtClean="0"/>
          </a:p>
          <a:p>
            <a:endParaRPr lang="en-GB" sz="1000" dirty="0" smtClean="0"/>
          </a:p>
          <a:p>
            <a:endParaRPr lang="en-GB" sz="1000" dirty="0"/>
          </a:p>
        </p:txBody>
      </p:sp>
      <p:sp>
        <p:nvSpPr>
          <p:cNvPr id="6" name="Rectangle 5"/>
          <p:cNvSpPr/>
          <p:nvPr/>
        </p:nvSpPr>
        <p:spPr>
          <a:xfrm>
            <a:off x="5178026" y="1223755"/>
            <a:ext cx="4455494" cy="5386090"/>
          </a:xfrm>
          <a:prstGeom prst="rect">
            <a:avLst/>
          </a:prstGeom>
        </p:spPr>
        <p:txBody>
          <a:bodyPr wrap="square">
            <a:spAutoFit/>
          </a:bodyPr>
          <a:lstStyle/>
          <a:p>
            <a:r>
              <a:rPr lang="en-GB" sz="1100" b="1" u="sng" dirty="0" smtClean="0">
                <a:solidFill>
                  <a:srgbClr val="00864F"/>
                </a:solidFill>
              </a:rPr>
              <a:t>Intranet:</a:t>
            </a:r>
          </a:p>
          <a:p>
            <a:endParaRPr lang="en-GB" sz="900" b="1" u="sng" dirty="0" smtClean="0"/>
          </a:p>
          <a:p>
            <a:r>
              <a:rPr lang="en-GB" sz="1100" dirty="0" smtClean="0"/>
              <a:t>Service Design Homepage:</a:t>
            </a:r>
          </a:p>
          <a:p>
            <a:r>
              <a:rPr lang="en-GB" sz="1000" dirty="0" smtClean="0">
                <a:hlinkClick r:id="rId13"/>
              </a:rPr>
              <a:t>http://teamspace.intranet.group/sites/Service_Design/default.aspx</a:t>
            </a:r>
            <a:r>
              <a:rPr lang="en-GB" sz="1000" dirty="0" smtClean="0"/>
              <a:t> </a:t>
            </a:r>
          </a:p>
          <a:p>
            <a:endParaRPr lang="en-GB" sz="1100" dirty="0" smtClean="0"/>
          </a:p>
          <a:p>
            <a:r>
              <a:rPr lang="en-GB" sz="1100" dirty="0" smtClean="0"/>
              <a:t>Mapping Documents:</a:t>
            </a:r>
          </a:p>
          <a:p>
            <a:r>
              <a:rPr lang="en-GB" sz="1000" dirty="0" smtClean="0">
                <a:hlinkClick r:id="rId14"/>
              </a:rPr>
              <a:t>http://teamspace.intranet.group/sites/AnMidRep/Service%20Repository%20Documentation/Forms/AllItems.aspx?RootFolder=%2Fsites%2FAnMidRep%2FService%20Repository%20Documentation%2FMapping%20Documents&amp;View=%7b3328754E%2d09EB%2d4758%2dBF03%2d46A814B8BF05%7d</a:t>
            </a:r>
            <a:endParaRPr lang="en-GB" sz="1000" dirty="0" smtClean="0"/>
          </a:p>
          <a:p>
            <a:endParaRPr lang="en-GB" sz="1100" dirty="0" smtClean="0"/>
          </a:p>
          <a:p>
            <a:r>
              <a:rPr lang="en-GB" sz="1100" dirty="0" smtClean="0"/>
              <a:t>Insurance SOA Community:</a:t>
            </a:r>
          </a:p>
          <a:p>
            <a:r>
              <a:rPr lang="en-GB" sz="1000" dirty="0" smtClean="0">
                <a:hlinkClick r:id="rId15" tooltip="http://teamspace.intranet.group/sites/InsuranceSOACommunity/default.aspx"/>
              </a:rPr>
              <a:t>http://teamspace.intranet.group/sites/InsuranceSOACommunity/default.aspx</a:t>
            </a:r>
            <a:endParaRPr lang="en-GB" sz="1000" dirty="0" smtClean="0"/>
          </a:p>
          <a:p>
            <a:endParaRPr lang="en-GB" sz="1100" dirty="0" smtClean="0"/>
          </a:p>
          <a:p>
            <a:r>
              <a:rPr lang="en-GB" sz="1100" dirty="0" smtClean="0"/>
              <a:t>Cognizant Academy Initiative:</a:t>
            </a:r>
          </a:p>
          <a:p>
            <a:r>
              <a:rPr lang="en-GB" sz="1100" dirty="0" smtClean="0">
                <a:hlinkClick r:id="rId16"/>
              </a:rPr>
              <a:t>http://teamspace.intranet.group/sites/CTS/Deep/Forms/AllItems.aspx</a:t>
            </a:r>
            <a:r>
              <a:rPr lang="en-GB" sz="1100" dirty="0" smtClean="0"/>
              <a:t> </a:t>
            </a:r>
          </a:p>
          <a:p>
            <a:endParaRPr lang="en-GB" sz="1100" dirty="0" smtClean="0"/>
          </a:p>
          <a:p>
            <a:r>
              <a:rPr lang="en-GB" sz="1100" dirty="0" smtClean="0"/>
              <a:t>RSA &amp; RTC:</a:t>
            </a:r>
          </a:p>
          <a:p>
            <a:r>
              <a:rPr lang="en-GB" sz="1000" dirty="0" smtClean="0">
                <a:hlinkClick r:id="rId17"/>
              </a:rPr>
              <a:t>http://teamsystem.local/Sites/XDC/ADM%20Documentation/Forms/AllItems.aspx?RootFolder=%2fSites%2fXDC%2fADM%20Documentation%2fADM%20RSA%20Team%2f3%2e%20Self%20Learning%20Guides&amp;FolderCTID=&amp;View=%7bBA378693%2d09F2%2d42EF%2dB965%2dB0F2496E1074%7d</a:t>
            </a:r>
            <a:endParaRPr lang="en-GB" sz="1000" dirty="0" smtClean="0"/>
          </a:p>
          <a:p>
            <a:endParaRPr lang="en-GB" sz="1100" dirty="0" smtClean="0"/>
          </a:p>
          <a:p>
            <a:r>
              <a:rPr lang="en-GB" sz="1100" dirty="0" smtClean="0"/>
              <a:t>ESB:</a:t>
            </a:r>
          </a:p>
          <a:p>
            <a:r>
              <a:rPr lang="en-GB" sz="1000" dirty="0" smtClean="0">
                <a:hlinkClick r:id="rId18"/>
              </a:rPr>
              <a:t>http://teamspace.intranet.group/sites/ITReferenceArchitecture/Published%20Artefacts/Enterprise%20Service%20Bus%20(ESB)%20Core%20Concepts.doc</a:t>
            </a:r>
            <a:r>
              <a:rPr lang="en-GB" sz="1000" dirty="0" smtClean="0"/>
              <a:t> </a:t>
            </a:r>
          </a:p>
          <a:p>
            <a:endParaRPr lang="en-GB" sz="1000" dirty="0" smtClean="0"/>
          </a:p>
          <a:p>
            <a:endParaRPr lang="en-GB" sz="1000" dirty="0" smtClean="0"/>
          </a:p>
          <a:p>
            <a:endParaRPr lang="en-GB" sz="1000" dirty="0" smtClean="0"/>
          </a:p>
          <a:p>
            <a:endParaRPr lang="en-GB" sz="1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3E37C9E5-56E7-4783-BFF1-52D2884FA13C}" type="slidenum">
              <a:rPr lang="en-GB" smtClean="0"/>
              <a:pPr/>
              <a:t>27</a:t>
            </a:fld>
            <a:endParaRPr lang="en-GB" dirty="0" smtClean="0"/>
          </a:p>
        </p:txBody>
      </p:sp>
      <p:pic>
        <p:nvPicPr>
          <p:cNvPr id="5" name="Picture 4" descr="LBG.png"/>
          <p:cNvPicPr>
            <a:picLocks noChangeAspect="1"/>
          </p:cNvPicPr>
          <p:nvPr/>
        </p:nvPicPr>
        <p:blipFill>
          <a:blip r:embed="rId2" cstate="print"/>
          <a:srcRect/>
          <a:stretch>
            <a:fillRect/>
          </a:stretch>
        </p:blipFill>
        <p:spPr bwMode="auto">
          <a:xfrm>
            <a:off x="3645120" y="2441072"/>
            <a:ext cx="2613025" cy="28781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ChangeArrowheads="1"/>
          </p:cNvSpPr>
          <p:nvPr/>
        </p:nvSpPr>
        <p:spPr bwMode="auto">
          <a:xfrm>
            <a:off x="272480" y="3293985"/>
            <a:ext cx="4725525" cy="23698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28600" lvl="0" indent="-228600"/>
            <a:r>
              <a:rPr kumimoji="0" lang="en-GB" sz="1200" b="0" i="0" u="sng" strike="noStrike" cap="none" normalizeH="0" baseline="0" dirty="0" smtClean="0">
                <a:ln>
                  <a:noFill/>
                </a:ln>
                <a:solidFill>
                  <a:schemeClr val="tx1"/>
                </a:solidFill>
                <a:effectLst/>
                <a:latin typeface="+mn-lt"/>
                <a:ea typeface="Calibri" pitchFamily="34" charset="0"/>
                <a:cs typeface="Times New Roman" pitchFamily="18" charset="0"/>
              </a:rPr>
              <a:t>Focus is on What – not How, Where or by Who</a:t>
            </a:r>
          </a:p>
          <a:p>
            <a:pPr marL="228600" lvl="0" indent="-228600"/>
            <a:endParaRPr lang="en-GB" sz="400" u="sng" dirty="0" smtClean="0">
              <a:latin typeface="+mn-lt"/>
              <a:ea typeface="Calibri" pitchFamily="34" charset="0"/>
              <a:cs typeface="Times New Roman" pitchFamily="18" charset="0"/>
            </a:endParaRPr>
          </a:p>
          <a:p>
            <a:pPr marL="228600" lvl="0" indent="-228600">
              <a:buFont typeface="Arial" pitchFamily="34" charset="0"/>
              <a:buChar char="•"/>
            </a:pPr>
            <a:r>
              <a:rPr lang="en-GB" sz="1200" dirty="0" smtClean="0"/>
              <a:t>A service hides complexity and virtualises the capability.</a:t>
            </a:r>
          </a:p>
          <a:p>
            <a:pPr marL="228600" lvl="0" indent="-228600"/>
            <a:r>
              <a:rPr lang="en-GB" sz="1200" dirty="0" smtClean="0"/>
              <a:t>	It can be transparent to the service consumer how the capability is performed, which resource performs it, whose resource it is, where it is located and how it is implemented.</a:t>
            </a:r>
          </a:p>
          <a:p>
            <a:pPr marL="228600" lvl="0" indent="-228600"/>
            <a:r>
              <a:rPr lang="en-GB" sz="1100" dirty="0" smtClean="0"/>
              <a:t>	i.e. consumers need not know or care whether the service is:</a:t>
            </a:r>
          </a:p>
          <a:p>
            <a:pPr marL="228600" lvl="0" indent="-228600"/>
            <a:r>
              <a:rPr lang="en-GB" sz="1200" dirty="0" smtClean="0"/>
              <a:t>	</a:t>
            </a:r>
            <a:r>
              <a:rPr lang="en-GB" sz="1100" dirty="0" smtClean="0"/>
              <a:t>      - running on linux or mainframe</a:t>
            </a:r>
          </a:p>
          <a:p>
            <a:pPr marL="228600" lvl="0" indent="-228600"/>
            <a:r>
              <a:rPr lang="en-GB" sz="1100" dirty="0" smtClean="0"/>
              <a:t>	      - written using MessageBroker or Sonic etc</a:t>
            </a:r>
          </a:p>
          <a:p>
            <a:pPr marL="228600" lvl="0" indent="-228600">
              <a:spcAft>
                <a:spcPts val="400"/>
              </a:spcAft>
            </a:pPr>
            <a:r>
              <a:rPr lang="en-GB" sz="1100" dirty="0" smtClean="0"/>
              <a:t>	      - running on a machine in U.K. or India</a:t>
            </a:r>
          </a:p>
          <a:p>
            <a:pPr marL="228600" lvl="0" indent="-228600">
              <a:buFont typeface="Arial" pitchFamily="34" charset="0"/>
              <a:buChar char="•"/>
            </a:pPr>
            <a:r>
              <a:rPr lang="en-GB" sz="1200" dirty="0" smtClean="0"/>
              <a:t>By removing the constraints of tightly coupled resources, providers and consumers have greater agility to use alternative resources or vendors - as long as the same service exists.</a:t>
            </a:r>
          </a:p>
        </p:txBody>
      </p:sp>
      <p:sp>
        <p:nvSpPr>
          <p:cNvPr id="4" name="Slide Number Placeholder 3"/>
          <p:cNvSpPr>
            <a:spLocks noGrp="1"/>
          </p:cNvSpPr>
          <p:nvPr>
            <p:ph type="sldNum" sz="quarter" idx="10"/>
          </p:nvPr>
        </p:nvSpPr>
        <p:spPr/>
        <p:txBody>
          <a:bodyPr/>
          <a:lstStyle/>
          <a:p>
            <a:pPr>
              <a:defRPr/>
            </a:pPr>
            <a:fld id="{1B7554AA-06C8-4C17-BF82-F9252442006D}" type="slidenum">
              <a:rPr lang="en-GB" smtClean="0"/>
              <a:pPr>
                <a:defRPr/>
              </a:pPr>
              <a:t>3</a:t>
            </a:fld>
            <a:endParaRPr lang="en-GB" dirty="0"/>
          </a:p>
        </p:txBody>
      </p:sp>
      <p:sp>
        <p:nvSpPr>
          <p:cNvPr id="5" name="Rectangle 2"/>
          <p:cNvSpPr txBox="1">
            <a:spLocks noChangeArrowheads="1"/>
          </p:cNvSpPr>
          <p:nvPr/>
        </p:nvSpPr>
        <p:spPr bwMode="auto">
          <a:xfrm>
            <a:off x="407495" y="323655"/>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0" lang="en-GB" sz="3200" b="0" i="0" u="none" strike="noStrike" kern="0" cap="none" spc="0" normalizeH="0" baseline="0" noProof="0" dirty="0" smtClean="0">
                <a:ln>
                  <a:noFill/>
                </a:ln>
                <a:solidFill>
                  <a:srgbClr val="00864F"/>
                </a:solidFill>
                <a:effectLst/>
                <a:uLnTx/>
                <a:uFillTx/>
                <a:latin typeface="+mj-lt"/>
                <a:ea typeface="ＭＳ Ｐゴシック" pitchFamily="-65" charset="-128"/>
                <a:cs typeface="+mj-cs"/>
              </a:rPr>
              <a:t>What is a Service?</a:t>
            </a:r>
          </a:p>
        </p:txBody>
      </p:sp>
      <p:grpSp>
        <p:nvGrpSpPr>
          <p:cNvPr id="78" name="Group 77"/>
          <p:cNvGrpSpPr/>
          <p:nvPr/>
        </p:nvGrpSpPr>
        <p:grpSpPr>
          <a:xfrm>
            <a:off x="317483" y="2078848"/>
            <a:ext cx="4680522" cy="1241849"/>
            <a:chOff x="1937664" y="4014066"/>
            <a:chExt cx="4725526" cy="1282711"/>
          </a:xfrm>
        </p:grpSpPr>
        <p:grpSp>
          <p:nvGrpSpPr>
            <p:cNvPr id="75" name="Group 74"/>
            <p:cNvGrpSpPr/>
            <p:nvPr/>
          </p:nvGrpSpPr>
          <p:grpSpPr>
            <a:xfrm>
              <a:off x="2162691" y="4014066"/>
              <a:ext cx="3780418" cy="1125124"/>
              <a:chOff x="2072681" y="3383996"/>
              <a:chExt cx="3780418" cy="1125124"/>
            </a:xfrm>
          </p:grpSpPr>
          <p:sp>
            <p:nvSpPr>
              <p:cNvPr id="6" name="Rectangle 5"/>
              <p:cNvSpPr/>
              <p:nvPr/>
            </p:nvSpPr>
            <p:spPr bwMode="auto">
              <a:xfrm>
                <a:off x="2072681" y="3383996"/>
                <a:ext cx="1350149" cy="225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Service Consumer</a:t>
                </a:r>
                <a:endParaRPr kumimoji="0" lang="en-GB" sz="1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7" name="Rectangle 6"/>
              <p:cNvSpPr/>
              <p:nvPr/>
            </p:nvSpPr>
            <p:spPr bwMode="auto">
              <a:xfrm>
                <a:off x="4592960" y="3383996"/>
                <a:ext cx="1260139" cy="22502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0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Service Provider</a:t>
                </a:r>
                <a:endParaRPr kumimoji="0" lang="en-GB" sz="1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grpSp>
            <p:nvGrpSpPr>
              <p:cNvPr id="52" name="Group 51"/>
              <p:cNvGrpSpPr/>
              <p:nvPr/>
            </p:nvGrpSpPr>
            <p:grpSpPr>
              <a:xfrm>
                <a:off x="2252701" y="3654026"/>
                <a:ext cx="3510389" cy="540059"/>
                <a:chOff x="2162691" y="2843936"/>
                <a:chExt cx="3510389" cy="540059"/>
              </a:xfrm>
            </p:grpSpPr>
            <p:sp>
              <p:nvSpPr>
                <p:cNvPr id="53" name="Rectangle 52"/>
                <p:cNvSpPr/>
                <p:nvPr/>
              </p:nvSpPr>
              <p:spPr bwMode="auto">
                <a:xfrm>
                  <a:off x="2162691" y="2933946"/>
                  <a:ext cx="900100" cy="405045"/>
                </a:xfrm>
                <a:prstGeom prst="rect">
                  <a:avLst/>
                </a:prstGeom>
                <a:solidFill>
                  <a:srgbClr val="FF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1000" dirty="0" smtClean="0">
                      <a:latin typeface="Arial" pitchFamily="-65" charset="0"/>
                      <a:cs typeface="ＭＳ Ｐゴシック" pitchFamily="-65" charset="-128"/>
                    </a:rPr>
                    <a:t>Consuming Resource</a:t>
                  </a:r>
                  <a:endParaRPr kumimoji="0" lang="en-GB" sz="1000" b="0" i="0" u="none" strike="noStrike" cap="none" normalizeH="0" baseline="0" dirty="0">
                    <a:ln>
                      <a:noFill/>
                    </a:ln>
                    <a:effectLst/>
                    <a:latin typeface="Arial" pitchFamily="-65" charset="0"/>
                    <a:ea typeface="ＭＳ Ｐゴシック" pitchFamily="-65" charset="-128"/>
                    <a:cs typeface="ＭＳ Ｐゴシック" pitchFamily="-65" charset="-128"/>
                  </a:endParaRPr>
                </a:p>
              </p:txBody>
            </p:sp>
            <p:sp>
              <p:nvSpPr>
                <p:cNvPr id="54" name="Rectangle 53"/>
                <p:cNvSpPr/>
                <p:nvPr/>
              </p:nvSpPr>
              <p:spPr bwMode="auto">
                <a:xfrm>
                  <a:off x="4637965" y="2843936"/>
                  <a:ext cx="1035115" cy="405045"/>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1000" dirty="0" smtClean="0">
                      <a:latin typeface="Arial" pitchFamily="-65" charset="0"/>
                      <a:cs typeface="ＭＳ Ｐゴシック" pitchFamily="-65" charset="-128"/>
                    </a:rPr>
                    <a:t>Providing Resource A1</a:t>
                  </a:r>
                  <a:endParaRPr kumimoji="0" lang="en-GB" sz="1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55" name="Oval 54"/>
                <p:cNvSpPr/>
                <p:nvPr/>
              </p:nvSpPr>
              <p:spPr bwMode="auto">
                <a:xfrm>
                  <a:off x="3422831" y="3023956"/>
                  <a:ext cx="900101" cy="360039"/>
                </a:xfrm>
                <a:prstGeom prst="ellipse">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service</a:t>
                  </a:r>
                  <a:endParaRPr kumimoji="0" lang="en-GB" sz="11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56" name="Straight Arrow Connector 55"/>
                <p:cNvCxnSpPr>
                  <a:stCxn id="53" idx="3"/>
                </p:cNvCxnSpPr>
                <p:nvPr/>
              </p:nvCxnSpPr>
              <p:spPr bwMode="auto">
                <a:xfrm>
                  <a:off x="3062791" y="3136469"/>
                  <a:ext cx="360040" cy="2250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a:stCxn id="54" idx="1"/>
                </p:cNvCxnSpPr>
                <p:nvPr/>
              </p:nvCxnSpPr>
              <p:spPr bwMode="auto">
                <a:xfrm flipH="1">
                  <a:off x="4367936" y="3046459"/>
                  <a:ext cx="270029" cy="11251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64" name="Rectangle 63"/>
              <p:cNvSpPr/>
              <p:nvPr/>
            </p:nvSpPr>
            <p:spPr bwMode="auto">
              <a:xfrm>
                <a:off x="4727975" y="4104075"/>
                <a:ext cx="1035114" cy="405045"/>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1000" dirty="0" smtClean="0">
                    <a:latin typeface="Arial" pitchFamily="-65" charset="0"/>
                    <a:cs typeface="ＭＳ Ｐゴシック" pitchFamily="-65" charset="-128"/>
                  </a:rPr>
                  <a:t>Providing Resource A2</a:t>
                </a:r>
                <a:endParaRPr kumimoji="0" lang="en-GB" sz="10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66" name="Straight Arrow Connector 65"/>
              <p:cNvCxnSpPr>
                <a:stCxn id="64" idx="1"/>
              </p:cNvCxnSpPr>
              <p:nvPr/>
            </p:nvCxnSpPr>
            <p:spPr bwMode="auto">
              <a:xfrm flipH="1" flipV="1">
                <a:off x="4457945" y="4059070"/>
                <a:ext cx="270030" cy="24752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76" name="TextBox 75"/>
            <p:cNvSpPr txBox="1"/>
            <p:nvPr/>
          </p:nvSpPr>
          <p:spPr>
            <a:xfrm rot="10800000" flipH="1" flipV="1">
              <a:off x="1937664" y="4825319"/>
              <a:ext cx="2135575" cy="381484"/>
            </a:xfrm>
            <a:prstGeom prst="rect">
              <a:avLst/>
            </a:prstGeom>
            <a:noFill/>
          </p:spPr>
          <p:txBody>
            <a:bodyPr wrap="square" rtlCol="0">
              <a:spAutoFit/>
            </a:bodyPr>
            <a:lstStyle/>
            <a:p>
              <a:r>
                <a:rPr lang="en-GB" sz="900" dirty="0" smtClean="0">
                  <a:solidFill>
                    <a:schemeClr val="bg1">
                      <a:lumMod val="50000"/>
                    </a:schemeClr>
                  </a:solidFill>
                </a:rPr>
                <a:t>Service consumer need only know about and interact with the service</a:t>
              </a:r>
              <a:endParaRPr lang="en-GB" sz="900" dirty="0">
                <a:solidFill>
                  <a:schemeClr val="bg1">
                    <a:lumMod val="50000"/>
                  </a:schemeClr>
                </a:solidFill>
              </a:endParaRPr>
            </a:p>
          </p:txBody>
        </p:sp>
        <p:sp>
          <p:nvSpPr>
            <p:cNvPr id="77" name="TextBox 76"/>
            <p:cNvSpPr txBox="1"/>
            <p:nvPr/>
          </p:nvSpPr>
          <p:spPr>
            <a:xfrm rot="10800000" flipH="1" flipV="1">
              <a:off x="5808095" y="4200010"/>
              <a:ext cx="855095" cy="1096767"/>
            </a:xfrm>
            <a:prstGeom prst="rect">
              <a:avLst/>
            </a:prstGeom>
            <a:noFill/>
          </p:spPr>
          <p:txBody>
            <a:bodyPr wrap="square" rtlCol="0">
              <a:spAutoFit/>
            </a:bodyPr>
            <a:lstStyle/>
            <a:p>
              <a:r>
                <a:rPr lang="en-GB" sz="900" dirty="0" smtClean="0">
                  <a:solidFill>
                    <a:schemeClr val="bg1">
                      <a:lumMod val="50000"/>
                    </a:schemeClr>
                  </a:solidFill>
                </a:rPr>
                <a:t>Service provider can change resources without impacting consumer </a:t>
              </a:r>
              <a:endParaRPr lang="en-GB" sz="900" dirty="0">
                <a:solidFill>
                  <a:schemeClr val="bg1">
                    <a:lumMod val="50000"/>
                  </a:schemeClr>
                </a:solidFill>
              </a:endParaRPr>
            </a:p>
          </p:txBody>
        </p:sp>
      </p:grpSp>
      <p:sp>
        <p:nvSpPr>
          <p:cNvPr id="82" name="Rounded Rectangle 81"/>
          <p:cNvSpPr/>
          <p:nvPr/>
        </p:nvSpPr>
        <p:spPr bwMode="auto">
          <a:xfrm>
            <a:off x="407495" y="5724255"/>
            <a:ext cx="4275476" cy="765085"/>
          </a:xfrm>
          <a:prstGeom prst="roundRect">
            <a:avLst/>
          </a:prstGeom>
          <a:solidFill>
            <a:srgbClr val="019D4B"/>
          </a:solidFill>
          <a:ln w="31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r>
              <a:rPr lang="en-GB" sz="1200" dirty="0" smtClean="0">
                <a:solidFill>
                  <a:schemeClr val="bg1"/>
                </a:solidFill>
              </a:rPr>
              <a:t>A</a:t>
            </a:r>
            <a:r>
              <a:rPr lang="en-GB" sz="1200" b="1" dirty="0" smtClean="0">
                <a:solidFill>
                  <a:schemeClr val="bg1"/>
                </a:solidFill>
              </a:rPr>
              <a:t> software service</a:t>
            </a:r>
            <a:r>
              <a:rPr lang="en-GB" sz="1200" dirty="0" smtClean="0">
                <a:solidFill>
                  <a:schemeClr val="bg1"/>
                </a:solidFill>
              </a:rPr>
              <a:t> provides a mechanism to interact with different resources. The service is </a:t>
            </a:r>
            <a:r>
              <a:rPr lang="en-GB" sz="1200" b="1" dirty="0" smtClean="0">
                <a:solidFill>
                  <a:schemeClr val="bg1"/>
                </a:solidFill>
              </a:rPr>
              <a:t>independent</a:t>
            </a:r>
            <a:r>
              <a:rPr lang="en-GB" sz="1200" dirty="0" smtClean="0">
                <a:solidFill>
                  <a:schemeClr val="bg1"/>
                </a:solidFill>
              </a:rPr>
              <a:t> of these resource types and the technology used to implement it. </a:t>
            </a:r>
            <a:endParaRPr lang="en-GB" sz="1200" dirty="0"/>
          </a:p>
        </p:txBody>
      </p:sp>
      <p:sp>
        <p:nvSpPr>
          <p:cNvPr id="148" name="Rectangle 147"/>
          <p:cNvSpPr/>
          <p:nvPr/>
        </p:nvSpPr>
        <p:spPr>
          <a:xfrm>
            <a:off x="272481" y="1162489"/>
            <a:ext cx="9181020" cy="830997"/>
          </a:xfrm>
          <a:prstGeom prst="rect">
            <a:avLst/>
          </a:prstGeom>
        </p:spPr>
        <p:txBody>
          <a:bodyPr wrap="square">
            <a:spAutoFit/>
          </a:bodyPr>
          <a:lstStyle/>
          <a:p>
            <a:pPr marL="228600" indent="-228600" eaLnBrk="1" hangingPunct="1">
              <a:buFont typeface="Arial" pitchFamily="34" charset="0"/>
              <a:buChar char="•"/>
            </a:pPr>
            <a:r>
              <a:rPr lang="en-GB" sz="1200" dirty="0" smtClean="0">
                <a:cs typeface="Times New Roman" pitchFamily="18" charset="0"/>
              </a:rPr>
              <a:t>A service is a logical representation of repeatable activity which encapsulates a business or technical capability,</a:t>
            </a:r>
            <a:r>
              <a:rPr lang="en-GB" sz="1200" dirty="0" smtClean="0"/>
              <a:t> </a:t>
            </a:r>
            <a:r>
              <a:rPr lang="en-GB" sz="1200" dirty="0" smtClean="0">
                <a:ea typeface="Calibri" pitchFamily="34" charset="0"/>
                <a:cs typeface="Times New Roman" pitchFamily="18" charset="0"/>
              </a:rPr>
              <a:t>by which the need of a service </a:t>
            </a:r>
            <a:r>
              <a:rPr lang="en-GB" sz="1200" b="1" dirty="0" smtClean="0">
                <a:ea typeface="Calibri" pitchFamily="34" charset="0"/>
                <a:cs typeface="Times New Roman" pitchFamily="18" charset="0"/>
              </a:rPr>
              <a:t>consumer</a:t>
            </a:r>
            <a:r>
              <a:rPr lang="en-GB" sz="1200" dirty="0" smtClean="0">
                <a:ea typeface="Calibri" pitchFamily="34" charset="0"/>
                <a:cs typeface="Times New Roman" pitchFamily="18" charset="0"/>
              </a:rPr>
              <a:t> is satisfied by a service </a:t>
            </a:r>
            <a:r>
              <a:rPr lang="en-GB" sz="1200" b="1" dirty="0" smtClean="0">
                <a:ea typeface="Calibri" pitchFamily="34" charset="0"/>
                <a:cs typeface="Times New Roman" pitchFamily="18" charset="0"/>
              </a:rPr>
              <a:t>provider.</a:t>
            </a:r>
          </a:p>
          <a:p>
            <a:pPr marL="228600" lvl="0" indent="-228600">
              <a:buFont typeface="Arial" pitchFamily="34" charset="0"/>
              <a:buChar char="•"/>
            </a:pPr>
            <a:r>
              <a:rPr lang="en-GB" sz="1200" dirty="0" smtClean="0">
                <a:ea typeface="Calibri" pitchFamily="34" charset="0"/>
                <a:cs typeface="Times New Roman" pitchFamily="18" charset="0"/>
              </a:rPr>
              <a:t>A service </a:t>
            </a:r>
            <a:r>
              <a:rPr lang="en-GB" sz="1200" b="1" dirty="0" smtClean="0">
                <a:ea typeface="Calibri" pitchFamily="34" charset="0"/>
                <a:cs typeface="Times New Roman" pitchFamily="18" charset="0"/>
              </a:rPr>
              <a:t>decouples </a:t>
            </a:r>
            <a:r>
              <a:rPr lang="en-GB" sz="1200" dirty="0" smtClean="0">
                <a:ea typeface="Calibri" pitchFamily="34" charset="0"/>
                <a:cs typeface="Times New Roman" pitchFamily="18" charset="0"/>
              </a:rPr>
              <a:t>the resources that are used by the service provider to implement the capability, from those used by the service consumer. This leads to increased </a:t>
            </a:r>
            <a:r>
              <a:rPr lang="en-GB" sz="1200" b="1" dirty="0" smtClean="0">
                <a:ea typeface="Calibri" pitchFamily="34" charset="0"/>
                <a:cs typeface="Times New Roman" pitchFamily="18" charset="0"/>
              </a:rPr>
              <a:t>flexibility</a:t>
            </a:r>
            <a:r>
              <a:rPr lang="en-GB" sz="1200" dirty="0" smtClean="0">
                <a:ea typeface="Calibri" pitchFamily="34" charset="0"/>
                <a:cs typeface="Times New Roman" pitchFamily="18" charset="0"/>
              </a:rPr>
              <a:t> and </a:t>
            </a:r>
            <a:r>
              <a:rPr lang="en-GB" sz="1200" b="1" dirty="0" smtClean="0">
                <a:ea typeface="Calibri" pitchFamily="34" charset="0"/>
                <a:cs typeface="Times New Roman" pitchFamily="18" charset="0"/>
              </a:rPr>
              <a:t>agility.</a:t>
            </a:r>
            <a:endParaRPr lang="en-GB" sz="1200" b="1" dirty="0"/>
          </a:p>
        </p:txBody>
      </p:sp>
      <p:sp>
        <p:nvSpPr>
          <p:cNvPr id="50" name="Rounded Rectangle 49"/>
          <p:cNvSpPr/>
          <p:nvPr/>
        </p:nvSpPr>
        <p:spPr bwMode="auto">
          <a:xfrm>
            <a:off x="4998005" y="1853825"/>
            <a:ext cx="4680520" cy="4635515"/>
          </a:xfrm>
          <a:prstGeom prst="roundRect">
            <a:avLst>
              <a:gd name="adj" fmla="val 4217"/>
            </a:avLst>
          </a:prstGeom>
          <a:solidFill>
            <a:srgbClr val="F7F7F7"/>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1200" dirty="0" smtClean="0">
              <a:ea typeface="Calibri" pitchFamily="34" charset="0"/>
              <a:cs typeface="Times New Roman" pitchFamily="18" charset="0"/>
            </a:endParaRPr>
          </a:p>
          <a:p>
            <a:pPr lvl="0"/>
            <a:endParaRPr lang="en-GB" sz="800" dirty="0" smtClean="0">
              <a:ea typeface="Calibri" pitchFamily="34" charset="0"/>
              <a:cs typeface="Times New Roman" pitchFamily="18" charset="0"/>
            </a:endParaRPr>
          </a:p>
          <a:p>
            <a:pPr lvl="0"/>
            <a:endParaRPr lang="en-GB" sz="800" dirty="0" smtClean="0">
              <a:ea typeface="Calibri" pitchFamily="34" charset="0"/>
              <a:cs typeface="Times New Roman" pitchFamily="18" charset="0"/>
            </a:endParaRPr>
          </a:p>
          <a:p>
            <a:pPr lvl="0"/>
            <a:r>
              <a:rPr lang="en-GB" sz="1200" dirty="0" smtClean="0">
                <a:ea typeface="Calibri" pitchFamily="34" charset="0"/>
                <a:cs typeface="Times New Roman" pitchFamily="18" charset="0"/>
              </a:rPr>
              <a:t>In both cases the consumer need only know about the service provided, for example the manufacturer does not know whether the logistics company uses trucks or carts, just so long as the goods are delivered. Similarly a solution assembly does not know whether the service resource accessed by the service is running on a large mainframe or a collection fine grained software components – the important thing is the outcome, and that the deliveries are scheduled by the system.</a:t>
            </a:r>
            <a:endParaRPr lang="en-GB" sz="1200" dirty="0"/>
          </a:p>
        </p:txBody>
      </p:sp>
      <p:grpSp>
        <p:nvGrpSpPr>
          <p:cNvPr id="69" name="Group 68"/>
          <p:cNvGrpSpPr/>
          <p:nvPr/>
        </p:nvGrpSpPr>
        <p:grpSpPr>
          <a:xfrm>
            <a:off x="4998006" y="1875311"/>
            <a:ext cx="4680519" cy="2993849"/>
            <a:chOff x="4998006" y="1978097"/>
            <a:chExt cx="4680519" cy="2993849"/>
          </a:xfrm>
        </p:grpSpPr>
        <p:sp>
          <p:nvSpPr>
            <p:cNvPr id="146" name="Rectangle 145"/>
            <p:cNvSpPr/>
            <p:nvPr/>
          </p:nvSpPr>
          <p:spPr>
            <a:xfrm>
              <a:off x="4998006" y="1978097"/>
              <a:ext cx="4680519" cy="338554"/>
            </a:xfrm>
            <a:prstGeom prst="rect">
              <a:avLst/>
            </a:prstGeom>
          </p:spPr>
          <p:txBody>
            <a:bodyPr wrap="square">
              <a:spAutoFit/>
            </a:bodyPr>
            <a:lstStyle/>
            <a:p>
              <a:pPr lvl="0"/>
              <a:r>
                <a:rPr lang="en-GB" sz="1200" u="sng" dirty="0" smtClean="0">
                  <a:ea typeface="Calibri" pitchFamily="34" charset="0"/>
                  <a:cs typeface="Times New Roman" pitchFamily="18" charset="0"/>
                </a:rPr>
                <a:t>The concept of a service applies to both </a:t>
              </a:r>
              <a:r>
                <a:rPr lang="en-GB" sz="1200" b="1" u="sng" dirty="0" smtClean="0">
                  <a:ea typeface="Calibri" pitchFamily="34" charset="0"/>
                  <a:cs typeface="Times New Roman" pitchFamily="18" charset="0"/>
                </a:rPr>
                <a:t>Business</a:t>
              </a:r>
              <a:r>
                <a:rPr lang="en-GB" sz="1200" u="sng" dirty="0" smtClean="0">
                  <a:ea typeface="Calibri" pitchFamily="34" charset="0"/>
                  <a:cs typeface="Times New Roman" pitchFamily="18" charset="0"/>
                </a:rPr>
                <a:t> and </a:t>
              </a:r>
              <a:r>
                <a:rPr lang="en-GB" sz="1200" b="1" u="sng" dirty="0" smtClean="0">
                  <a:ea typeface="Calibri" pitchFamily="34" charset="0"/>
                  <a:cs typeface="Times New Roman" pitchFamily="18" charset="0"/>
                </a:rPr>
                <a:t>IT</a:t>
              </a:r>
              <a:r>
                <a:rPr lang="en-GB" sz="1200" u="sng" dirty="0" smtClean="0">
                  <a:ea typeface="Calibri" pitchFamily="34" charset="0"/>
                  <a:cs typeface="Times New Roman" pitchFamily="18" charset="0"/>
                </a:rPr>
                <a:t> contexts</a:t>
              </a:r>
              <a:endParaRPr lang="en-GB" sz="1200" dirty="0" smtClean="0">
                <a:ea typeface="Calibri" pitchFamily="34" charset="0"/>
                <a:cs typeface="Times New Roman" pitchFamily="18" charset="0"/>
              </a:endParaRPr>
            </a:p>
            <a:p>
              <a:pPr lvl="0"/>
              <a:endParaRPr lang="en-GB" sz="400" dirty="0" smtClean="0">
                <a:ea typeface="Calibri" pitchFamily="34" charset="0"/>
                <a:cs typeface="Times New Roman" pitchFamily="18" charset="0"/>
              </a:endParaRPr>
            </a:p>
          </p:txBody>
        </p:sp>
        <p:grpSp>
          <p:nvGrpSpPr>
            <p:cNvPr id="147" name="Group 146"/>
            <p:cNvGrpSpPr/>
            <p:nvPr/>
          </p:nvGrpSpPr>
          <p:grpSpPr>
            <a:xfrm>
              <a:off x="5080514" y="2213865"/>
              <a:ext cx="4581849" cy="2758081"/>
              <a:chOff x="5080514" y="3879050"/>
              <a:chExt cx="4581849" cy="2758081"/>
            </a:xfrm>
          </p:grpSpPr>
          <p:grpSp>
            <p:nvGrpSpPr>
              <p:cNvPr id="117" name="Group 116"/>
              <p:cNvGrpSpPr/>
              <p:nvPr/>
            </p:nvGrpSpPr>
            <p:grpSpPr>
              <a:xfrm>
                <a:off x="5080514" y="3879050"/>
                <a:ext cx="4282975" cy="2758081"/>
                <a:chOff x="5080514" y="4149080"/>
                <a:chExt cx="4282975" cy="2758081"/>
              </a:xfrm>
            </p:grpSpPr>
            <p:grpSp>
              <p:nvGrpSpPr>
                <p:cNvPr id="114" name="Group 113"/>
                <p:cNvGrpSpPr/>
                <p:nvPr/>
              </p:nvGrpSpPr>
              <p:grpSpPr>
                <a:xfrm>
                  <a:off x="5080514" y="4554125"/>
                  <a:ext cx="4282975" cy="1922189"/>
                  <a:chOff x="5080514" y="4554125"/>
                  <a:chExt cx="4282975" cy="1922189"/>
                </a:xfrm>
              </p:grpSpPr>
              <p:pic>
                <p:nvPicPr>
                  <p:cNvPr id="84" name="Picture 2"/>
                  <p:cNvPicPr>
                    <a:picLocks noChangeAspect="1" noChangeArrowheads="1"/>
                  </p:cNvPicPr>
                  <p:nvPr/>
                </p:nvPicPr>
                <p:blipFill>
                  <a:blip r:embed="rId2"/>
                  <a:srcRect l="2769" t="67367" r="88557" b="21019"/>
                  <a:stretch>
                    <a:fillRect/>
                  </a:stretch>
                </p:blipFill>
                <p:spPr bwMode="auto">
                  <a:xfrm>
                    <a:off x="6303151" y="5994285"/>
                    <a:ext cx="900100" cy="482029"/>
                  </a:xfrm>
                  <a:prstGeom prst="rect">
                    <a:avLst/>
                  </a:prstGeom>
                  <a:noFill/>
                  <a:ln w="9525">
                    <a:noFill/>
                    <a:miter lim="800000"/>
                    <a:headEnd/>
                    <a:tailEnd/>
                  </a:ln>
                </p:spPr>
              </p:pic>
              <p:pic>
                <p:nvPicPr>
                  <p:cNvPr id="85" name="Picture 2"/>
                  <p:cNvPicPr>
                    <a:picLocks noChangeAspect="1" noChangeArrowheads="1"/>
                  </p:cNvPicPr>
                  <p:nvPr/>
                </p:nvPicPr>
                <p:blipFill>
                  <a:blip r:embed="rId2"/>
                  <a:srcRect l="11997" t="65973" r="79882" b="22953"/>
                  <a:stretch>
                    <a:fillRect/>
                  </a:stretch>
                </p:blipFill>
                <p:spPr bwMode="auto">
                  <a:xfrm>
                    <a:off x="5080514" y="5904275"/>
                    <a:ext cx="907601" cy="495055"/>
                  </a:xfrm>
                  <a:prstGeom prst="rect">
                    <a:avLst/>
                  </a:prstGeom>
                  <a:noFill/>
                  <a:ln w="9525">
                    <a:noFill/>
                    <a:miter lim="800000"/>
                    <a:headEnd/>
                    <a:tailEnd/>
                  </a:ln>
                </p:spPr>
              </p:pic>
              <p:pic>
                <p:nvPicPr>
                  <p:cNvPr id="86" name="Picture 2"/>
                  <p:cNvPicPr>
                    <a:picLocks noChangeAspect="1" noChangeArrowheads="1"/>
                  </p:cNvPicPr>
                  <p:nvPr/>
                </p:nvPicPr>
                <p:blipFill>
                  <a:blip r:embed="rId2"/>
                  <a:srcRect l="8850" t="34145" r="85234" b="52935"/>
                  <a:stretch>
                    <a:fillRect/>
                  </a:stretch>
                </p:blipFill>
                <p:spPr bwMode="auto">
                  <a:xfrm>
                    <a:off x="5673080" y="4599130"/>
                    <a:ext cx="765085" cy="574299"/>
                  </a:xfrm>
                  <a:prstGeom prst="rect">
                    <a:avLst/>
                  </a:prstGeom>
                  <a:noFill/>
                  <a:ln w="9525">
                    <a:noFill/>
                    <a:miter lim="800000"/>
                    <a:headEnd/>
                    <a:tailEnd/>
                  </a:ln>
                </p:spPr>
              </p:pic>
              <p:pic>
                <p:nvPicPr>
                  <p:cNvPr id="87" name="Picture 2"/>
                  <p:cNvPicPr>
                    <a:picLocks noChangeAspect="1" noChangeArrowheads="1"/>
                  </p:cNvPicPr>
                  <p:nvPr/>
                </p:nvPicPr>
                <p:blipFill>
                  <a:blip r:embed="rId2"/>
                  <a:srcRect l="21964" t="65050" r="72499" b="22492"/>
                  <a:stretch>
                    <a:fillRect/>
                  </a:stretch>
                </p:blipFill>
                <p:spPr bwMode="auto">
                  <a:xfrm>
                    <a:off x="7743310" y="5943080"/>
                    <a:ext cx="495055" cy="426858"/>
                  </a:xfrm>
                  <a:prstGeom prst="rect">
                    <a:avLst/>
                  </a:prstGeom>
                  <a:noFill/>
                  <a:ln w="9525">
                    <a:noFill/>
                    <a:miter lim="800000"/>
                    <a:headEnd/>
                    <a:tailEnd/>
                  </a:ln>
                </p:spPr>
              </p:pic>
              <p:pic>
                <p:nvPicPr>
                  <p:cNvPr id="88" name="Picture 2"/>
                  <p:cNvPicPr>
                    <a:picLocks noChangeAspect="1" noChangeArrowheads="1"/>
                  </p:cNvPicPr>
                  <p:nvPr/>
                </p:nvPicPr>
                <p:blipFill>
                  <a:blip r:embed="rId2"/>
                  <a:srcRect l="27798" t="33178" r="62533" b="53575"/>
                  <a:stretch>
                    <a:fillRect/>
                  </a:stretch>
                </p:blipFill>
                <p:spPr bwMode="auto">
                  <a:xfrm>
                    <a:off x="8238365" y="4554125"/>
                    <a:ext cx="990110" cy="542608"/>
                  </a:xfrm>
                  <a:prstGeom prst="rect">
                    <a:avLst/>
                  </a:prstGeom>
                  <a:blipFill dpi="0" rotWithShape="1">
                    <a:blip r:embed="rId3">
                      <a:alphaModFix amt="0"/>
                    </a:blip>
                    <a:srcRect/>
                    <a:tile tx="0" ty="0" sx="100000" sy="100000" flip="none" algn="tl"/>
                  </a:blipFill>
                  <a:ln w="9525">
                    <a:noFill/>
                    <a:miter lim="800000"/>
                    <a:headEnd/>
                    <a:tailEnd/>
                  </a:ln>
                </p:spPr>
              </p:pic>
              <p:pic>
                <p:nvPicPr>
                  <p:cNvPr id="89" name="Picture 2"/>
                  <p:cNvPicPr>
                    <a:picLocks noChangeAspect="1" noChangeArrowheads="1"/>
                  </p:cNvPicPr>
                  <p:nvPr/>
                </p:nvPicPr>
                <p:blipFill>
                  <a:blip r:embed="rId2"/>
                  <a:srcRect l="31191" t="65059" r="64379" b="21098"/>
                  <a:stretch>
                    <a:fillRect/>
                  </a:stretch>
                </p:blipFill>
                <p:spPr bwMode="auto">
                  <a:xfrm>
                    <a:off x="8823430" y="5859270"/>
                    <a:ext cx="540059" cy="585064"/>
                  </a:xfrm>
                  <a:prstGeom prst="rect">
                    <a:avLst/>
                  </a:prstGeom>
                  <a:noFill/>
                  <a:ln w="9525">
                    <a:noFill/>
                    <a:miter lim="800000"/>
                    <a:headEnd/>
                    <a:tailEnd/>
                  </a:ln>
                </p:spPr>
              </p:pic>
              <p:sp>
                <p:nvSpPr>
                  <p:cNvPr id="90" name="Oval 89"/>
                  <p:cNvSpPr/>
                  <p:nvPr/>
                </p:nvSpPr>
                <p:spPr bwMode="auto">
                  <a:xfrm>
                    <a:off x="5583071" y="5364214"/>
                    <a:ext cx="900100" cy="360039"/>
                  </a:xfrm>
                  <a:prstGeom prst="ellipse">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service</a:t>
                    </a:r>
                    <a:endParaRPr kumimoji="0" lang="en-GB" sz="11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91" name="Oval 90"/>
                  <p:cNvSpPr/>
                  <p:nvPr/>
                </p:nvSpPr>
                <p:spPr bwMode="auto">
                  <a:xfrm>
                    <a:off x="8058345" y="5364214"/>
                    <a:ext cx="900100" cy="360039"/>
                  </a:xfrm>
                  <a:prstGeom prst="ellipse">
                    <a:avLst/>
                  </a:prstGeom>
                  <a:solidFill>
                    <a:srgbClr val="CC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100" b="0"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service</a:t>
                    </a:r>
                    <a:endParaRPr kumimoji="0" lang="en-GB" sz="1100" b="0"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cxnSp>
                <p:nvCxnSpPr>
                  <p:cNvPr id="92" name="Straight Arrow Connector 91"/>
                  <p:cNvCxnSpPr/>
                  <p:nvPr/>
                </p:nvCxnSpPr>
                <p:spPr bwMode="auto">
                  <a:xfrm flipV="1">
                    <a:off x="5583070" y="5724257"/>
                    <a:ext cx="180020" cy="2250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flipV="1">
                    <a:off x="8148355" y="5724255"/>
                    <a:ext cx="135015" cy="1800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6" name="Straight Arrow Connector 95"/>
                  <p:cNvCxnSpPr/>
                  <p:nvPr/>
                </p:nvCxnSpPr>
                <p:spPr bwMode="auto">
                  <a:xfrm flipH="1" flipV="1">
                    <a:off x="6303150" y="5724255"/>
                    <a:ext cx="180021" cy="22502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8" name="Straight Arrow Connector 97"/>
                  <p:cNvCxnSpPr/>
                  <p:nvPr/>
                </p:nvCxnSpPr>
                <p:spPr bwMode="auto">
                  <a:xfrm flipH="1" flipV="1">
                    <a:off x="8778426" y="5724256"/>
                    <a:ext cx="135014" cy="18001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1" name="Straight Arrow Connector 100"/>
                  <p:cNvCxnSpPr/>
                  <p:nvPr/>
                </p:nvCxnSpPr>
                <p:spPr bwMode="auto">
                  <a:xfrm>
                    <a:off x="6078125" y="5139190"/>
                    <a:ext cx="0" cy="19078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04" name="Straight Arrow Connector 103"/>
                  <p:cNvCxnSpPr/>
                  <p:nvPr/>
                </p:nvCxnSpPr>
                <p:spPr bwMode="auto">
                  <a:xfrm>
                    <a:off x="8328375" y="5004175"/>
                    <a:ext cx="112513" cy="31503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115" name="TextBox 114"/>
                <p:cNvSpPr txBox="1"/>
                <p:nvPr/>
              </p:nvSpPr>
              <p:spPr>
                <a:xfrm>
                  <a:off x="5358045" y="6399330"/>
                  <a:ext cx="1537600" cy="507831"/>
                </a:xfrm>
                <a:prstGeom prst="rect">
                  <a:avLst/>
                </a:prstGeom>
                <a:noFill/>
              </p:spPr>
              <p:txBody>
                <a:bodyPr wrap="none" rtlCol="0">
                  <a:spAutoFit/>
                </a:bodyPr>
                <a:lstStyle/>
                <a:p>
                  <a:pPr algn="ctr"/>
                  <a:r>
                    <a:rPr lang="en-GB" sz="900" dirty="0" smtClean="0">
                      <a:solidFill>
                        <a:srgbClr val="00864F"/>
                      </a:solidFill>
                    </a:rPr>
                    <a:t>Service Provider</a:t>
                  </a:r>
                </a:p>
                <a:p>
                  <a:pPr algn="ctr"/>
                  <a:r>
                    <a:rPr lang="en-GB" sz="900" dirty="0" smtClean="0"/>
                    <a:t>Logistics company</a:t>
                  </a:r>
                </a:p>
                <a:p>
                  <a:pPr algn="ctr"/>
                  <a:r>
                    <a:rPr lang="en-GB" sz="900" i="1" dirty="0" smtClean="0"/>
                    <a:t>Capability to deliver goods</a:t>
                  </a:r>
                </a:p>
              </p:txBody>
            </p:sp>
            <p:sp>
              <p:nvSpPr>
                <p:cNvPr id="116" name="TextBox 115"/>
                <p:cNvSpPr txBox="1"/>
                <p:nvPr/>
              </p:nvSpPr>
              <p:spPr>
                <a:xfrm>
                  <a:off x="5223030" y="4149080"/>
                  <a:ext cx="1838965" cy="507831"/>
                </a:xfrm>
                <a:prstGeom prst="rect">
                  <a:avLst/>
                </a:prstGeom>
                <a:noFill/>
              </p:spPr>
              <p:txBody>
                <a:bodyPr wrap="none" rtlCol="0">
                  <a:spAutoFit/>
                </a:bodyPr>
                <a:lstStyle/>
                <a:p>
                  <a:pPr algn="ctr"/>
                  <a:r>
                    <a:rPr lang="en-GB" sz="900" dirty="0" smtClean="0">
                      <a:solidFill>
                        <a:srgbClr val="00864F"/>
                      </a:solidFill>
                    </a:rPr>
                    <a:t>Service Consumer</a:t>
                  </a:r>
                </a:p>
                <a:p>
                  <a:pPr algn="ctr"/>
                  <a:r>
                    <a:rPr lang="en-GB" sz="900" dirty="0" smtClean="0"/>
                    <a:t>Manufacturing company</a:t>
                  </a:r>
                </a:p>
                <a:p>
                  <a:pPr algn="ctr"/>
                  <a:r>
                    <a:rPr lang="en-GB" sz="900" i="1" dirty="0" smtClean="0"/>
                    <a:t>Capability to manufacture goods</a:t>
                  </a:r>
                </a:p>
              </p:txBody>
            </p:sp>
          </p:grpSp>
          <p:sp>
            <p:nvSpPr>
              <p:cNvPr id="118" name="TextBox 117"/>
              <p:cNvSpPr txBox="1"/>
              <p:nvPr/>
            </p:nvSpPr>
            <p:spPr>
              <a:xfrm>
                <a:off x="8058345" y="3927539"/>
                <a:ext cx="1133644" cy="369332"/>
              </a:xfrm>
              <a:prstGeom prst="rect">
                <a:avLst/>
              </a:prstGeom>
              <a:noFill/>
            </p:spPr>
            <p:txBody>
              <a:bodyPr wrap="none" rtlCol="0">
                <a:spAutoFit/>
              </a:bodyPr>
              <a:lstStyle/>
              <a:p>
                <a:pPr algn="ctr"/>
                <a:r>
                  <a:rPr lang="en-GB" sz="900" dirty="0" smtClean="0">
                    <a:solidFill>
                      <a:srgbClr val="00864F"/>
                    </a:solidFill>
                  </a:rPr>
                  <a:t>Service Consumer</a:t>
                </a:r>
              </a:p>
              <a:p>
                <a:pPr algn="ctr"/>
                <a:r>
                  <a:rPr lang="en-GB" sz="900" dirty="0" smtClean="0"/>
                  <a:t>Solution Assembly</a:t>
                </a:r>
              </a:p>
            </p:txBody>
          </p:sp>
          <p:sp>
            <p:nvSpPr>
              <p:cNvPr id="119" name="TextBox 118"/>
              <p:cNvSpPr txBox="1"/>
              <p:nvPr/>
            </p:nvSpPr>
            <p:spPr>
              <a:xfrm>
                <a:off x="7383270" y="6084295"/>
                <a:ext cx="2249335" cy="507831"/>
              </a:xfrm>
              <a:prstGeom prst="rect">
                <a:avLst/>
              </a:prstGeom>
              <a:noFill/>
            </p:spPr>
            <p:txBody>
              <a:bodyPr wrap="none" rtlCol="0">
                <a:spAutoFit/>
              </a:bodyPr>
              <a:lstStyle/>
              <a:p>
                <a:pPr algn="ctr"/>
                <a:r>
                  <a:rPr lang="en-GB" sz="900" dirty="0" smtClean="0">
                    <a:solidFill>
                      <a:srgbClr val="00864F"/>
                    </a:solidFill>
                  </a:rPr>
                  <a:t>Service Provider</a:t>
                </a:r>
              </a:p>
              <a:p>
                <a:pPr algn="ctr"/>
                <a:r>
                  <a:rPr lang="en-GB" sz="900" dirty="0" smtClean="0"/>
                  <a:t>Software Resources</a:t>
                </a:r>
              </a:p>
              <a:p>
                <a:pPr algn="ctr"/>
                <a:r>
                  <a:rPr lang="en-GB" sz="900" i="1" dirty="0" smtClean="0"/>
                  <a:t>Capability to manage delivery schedules</a:t>
                </a:r>
              </a:p>
            </p:txBody>
          </p:sp>
          <p:sp>
            <p:nvSpPr>
              <p:cNvPr id="120" name="TextBox 119"/>
              <p:cNvSpPr txBox="1"/>
              <p:nvPr/>
            </p:nvSpPr>
            <p:spPr>
              <a:xfrm>
                <a:off x="6438165" y="5094185"/>
                <a:ext cx="928459" cy="369332"/>
              </a:xfrm>
              <a:prstGeom prst="rect">
                <a:avLst/>
              </a:prstGeom>
              <a:noFill/>
            </p:spPr>
            <p:txBody>
              <a:bodyPr wrap="none" rtlCol="0">
                <a:spAutoFit/>
              </a:bodyPr>
              <a:lstStyle/>
              <a:p>
                <a:pPr algn="ctr"/>
                <a:r>
                  <a:rPr lang="en-GB" sz="900" dirty="0" smtClean="0"/>
                  <a:t>“Business” </a:t>
                </a:r>
              </a:p>
              <a:p>
                <a:pPr algn="ctr"/>
                <a:r>
                  <a:rPr lang="en-GB" sz="900" dirty="0" smtClean="0"/>
                  <a:t>goods delivery</a:t>
                </a:r>
              </a:p>
            </p:txBody>
          </p:sp>
          <p:sp>
            <p:nvSpPr>
              <p:cNvPr id="121" name="TextBox 120"/>
              <p:cNvSpPr txBox="1"/>
              <p:nvPr/>
            </p:nvSpPr>
            <p:spPr>
              <a:xfrm>
                <a:off x="8913440" y="5004175"/>
                <a:ext cx="748923" cy="507831"/>
              </a:xfrm>
              <a:prstGeom prst="rect">
                <a:avLst/>
              </a:prstGeom>
              <a:noFill/>
            </p:spPr>
            <p:txBody>
              <a:bodyPr wrap="none" rtlCol="0">
                <a:spAutoFit/>
              </a:bodyPr>
              <a:lstStyle/>
              <a:p>
                <a:pPr algn="ctr"/>
                <a:r>
                  <a:rPr lang="en-GB" sz="900" dirty="0" smtClean="0"/>
                  <a:t>“Software” </a:t>
                </a:r>
              </a:p>
              <a:p>
                <a:pPr algn="ctr"/>
                <a:r>
                  <a:rPr lang="en-GB" sz="900" dirty="0" smtClean="0"/>
                  <a:t>Schedule</a:t>
                </a:r>
              </a:p>
              <a:p>
                <a:pPr algn="ctr"/>
                <a:r>
                  <a:rPr lang="en-GB" sz="900" dirty="0" smtClean="0"/>
                  <a:t>delivery</a:t>
                </a:r>
              </a:p>
            </p:txBody>
          </p:sp>
        </p:gr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62490" y="1223755"/>
            <a:ext cx="9226025" cy="954107"/>
          </a:xfrm>
          <a:prstGeom prst="rect">
            <a:avLst/>
          </a:prstGeom>
          <a:noFill/>
        </p:spPr>
        <p:txBody>
          <a:bodyPr wrap="square" rtlCol="0">
            <a:spAutoFit/>
          </a:bodyPr>
          <a:lstStyle/>
          <a:p>
            <a:r>
              <a:rPr lang="en-GB" sz="1400" b="1" dirty="0" smtClean="0">
                <a:latin typeface="Arial" pitchFamily="-65" charset="0"/>
                <a:cs typeface="ＭＳ Ｐゴシック" pitchFamily="-65" charset="-128"/>
              </a:rPr>
              <a:t>Service-Oriented Architecture </a:t>
            </a:r>
            <a:r>
              <a:rPr lang="en-GB" sz="1400" dirty="0" smtClean="0">
                <a:latin typeface="Arial" pitchFamily="-65" charset="0"/>
                <a:cs typeface="ＭＳ Ｐゴシック" pitchFamily="-65" charset="-128"/>
              </a:rPr>
              <a:t>(SOA) is the underlying structure supporting communications between </a:t>
            </a:r>
            <a:r>
              <a:rPr lang="en-GB" sz="1400" dirty="0" smtClean="0">
                <a:latin typeface="Arial" pitchFamily="-65" charset="0"/>
                <a:cs typeface="ＭＳ Ｐゴシック" pitchFamily="-65" charset="-128"/>
                <a:hlinkClick r:id="rId3" action="ppaction://hlinksldjump"/>
              </a:rPr>
              <a:t>services</a:t>
            </a:r>
            <a:r>
              <a:rPr lang="en-GB" sz="1400" dirty="0" smtClean="0">
                <a:latin typeface="Arial" pitchFamily="-65" charset="0"/>
                <a:cs typeface="ＭＳ Ｐゴシック" pitchFamily="-65" charset="-128"/>
              </a:rPr>
              <a:t>. </a:t>
            </a:r>
          </a:p>
          <a:p>
            <a:r>
              <a:rPr lang="en-GB" sz="1400" dirty="0" smtClean="0">
                <a:latin typeface="Arial" pitchFamily="-65" charset="0"/>
                <a:cs typeface="ＭＳ Ｐゴシック" pitchFamily="-65" charset="-128"/>
              </a:rPr>
              <a:t>It is a software design and software architecture design pattern based on distinct pieces of software, providing application functionality as services to other applications. It contains the </a:t>
            </a:r>
            <a:r>
              <a:rPr lang="en-GB" sz="1400" b="1" dirty="0" smtClean="0">
                <a:latin typeface="Arial" pitchFamily="-65" charset="0"/>
                <a:cs typeface="ＭＳ Ｐゴシック" pitchFamily="-65" charset="-128"/>
              </a:rPr>
              <a:t>policies</a:t>
            </a:r>
            <a:r>
              <a:rPr lang="en-GB" sz="1400" dirty="0" smtClean="0">
                <a:latin typeface="Arial" pitchFamily="-65" charset="0"/>
                <a:cs typeface="ＭＳ Ｐゴシック" pitchFamily="-65" charset="-128"/>
              </a:rPr>
              <a:t>, </a:t>
            </a:r>
            <a:r>
              <a:rPr lang="en-GB" sz="1400" b="1" dirty="0" smtClean="0">
                <a:latin typeface="Arial" pitchFamily="-65" charset="0"/>
                <a:cs typeface="ＭＳ Ｐゴシック" pitchFamily="-65" charset="-128"/>
              </a:rPr>
              <a:t>practices</a:t>
            </a:r>
            <a:r>
              <a:rPr lang="en-GB" sz="1400" dirty="0" smtClean="0">
                <a:latin typeface="Arial" pitchFamily="-65" charset="0"/>
                <a:cs typeface="ＭＳ Ｐゴシック" pitchFamily="-65" charset="-128"/>
              </a:rPr>
              <a:t> and </a:t>
            </a:r>
            <a:r>
              <a:rPr lang="en-GB" sz="1400" b="1" dirty="0" smtClean="0">
                <a:latin typeface="Arial" pitchFamily="-65" charset="0"/>
                <a:cs typeface="ＭＳ Ｐゴシック" pitchFamily="-65" charset="-128"/>
              </a:rPr>
              <a:t>frameworks</a:t>
            </a:r>
            <a:r>
              <a:rPr lang="en-GB" sz="1400" dirty="0" smtClean="0">
                <a:latin typeface="Arial" pitchFamily="-65" charset="0"/>
                <a:cs typeface="ＭＳ Ｐゴシック" pitchFamily="-65" charset="-128"/>
              </a:rPr>
              <a:t> which structure the business and its systems as a set of capabilities offered as services.</a:t>
            </a:r>
          </a:p>
        </p:txBody>
      </p:sp>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4</a:t>
            </a:fld>
            <a:endParaRPr lang="en-GB" dirty="0" smtClean="0"/>
          </a:p>
        </p:txBody>
      </p:sp>
      <p:sp>
        <p:nvSpPr>
          <p:cNvPr id="108" name="Rectangle 2"/>
          <p:cNvSpPr txBox="1">
            <a:spLocks noChangeArrowheads="1"/>
          </p:cNvSpPr>
          <p:nvPr/>
        </p:nvSpPr>
        <p:spPr bwMode="auto">
          <a:xfrm>
            <a:off x="407495" y="368660"/>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0" lang="en-GB" sz="3200" b="0" i="0" u="none" strike="noStrike" kern="0" cap="none" spc="0" normalizeH="0" baseline="0" noProof="0" dirty="0" smtClean="0">
                <a:ln>
                  <a:noFill/>
                </a:ln>
                <a:solidFill>
                  <a:srgbClr val="00864F"/>
                </a:solidFill>
                <a:effectLst/>
                <a:uLnTx/>
                <a:uFillTx/>
                <a:latin typeface="+mj-lt"/>
                <a:ea typeface="ＭＳ Ｐゴシック" pitchFamily="-65" charset="-128"/>
                <a:cs typeface="+mj-cs"/>
              </a:rPr>
              <a:t>What is SOA?</a:t>
            </a:r>
          </a:p>
        </p:txBody>
      </p:sp>
      <p:sp>
        <p:nvSpPr>
          <p:cNvPr id="6" name="Rounded Rectangle 5"/>
          <p:cNvSpPr/>
          <p:nvPr/>
        </p:nvSpPr>
        <p:spPr bwMode="auto">
          <a:xfrm>
            <a:off x="542510" y="2213865"/>
            <a:ext cx="8820980" cy="810089"/>
          </a:xfrm>
          <a:prstGeom prst="roundRect">
            <a:avLst/>
          </a:prstGeom>
          <a:solidFill>
            <a:srgbClr val="019D4B"/>
          </a:solidFill>
          <a:ln w="9525" cap="flat" cmpd="sng" algn="ctr">
            <a:no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GB" sz="1400" b="0" u="none" strike="noStrike" cap="none" normalizeH="0" baseline="0" dirty="0" smtClean="0">
                <a:ln>
                  <a:noFill/>
                </a:ln>
                <a:solidFill>
                  <a:schemeClr val="bg1"/>
                </a:solidFill>
                <a:effectLst/>
                <a:latin typeface="Arial" pitchFamily="-65" charset="0"/>
                <a:ea typeface="ＭＳ Ｐゴシック" pitchFamily="-65" charset="-128"/>
                <a:cs typeface="ＭＳ Ｐゴシック" pitchFamily="-65" charset="-128"/>
              </a:rPr>
              <a:t>“SOA is a software architecture for</a:t>
            </a:r>
            <a:r>
              <a:rPr kumimoji="0" lang="en-GB" sz="1400" b="0" u="none" strike="noStrike" cap="none" normalizeH="0" dirty="0" smtClean="0">
                <a:ln>
                  <a:noFill/>
                </a:ln>
                <a:solidFill>
                  <a:schemeClr val="bg1"/>
                </a:solidFill>
                <a:effectLst/>
                <a:latin typeface="Arial" pitchFamily="-65" charset="0"/>
                <a:ea typeface="ＭＳ Ｐゴシック" pitchFamily="-65" charset="-128"/>
                <a:cs typeface="ＭＳ Ｐゴシック" pitchFamily="-65" charset="-128"/>
              </a:rPr>
              <a:t> building applications that implement business processes or services using a set of </a:t>
            </a:r>
            <a:r>
              <a:rPr kumimoji="0" lang="en-GB" sz="1400" b="1" i="1" u="none" strike="noStrike" cap="none" normalizeH="0" dirty="0" smtClean="0">
                <a:ln>
                  <a:noFill/>
                </a:ln>
                <a:solidFill>
                  <a:schemeClr val="bg1"/>
                </a:solidFill>
                <a:effectLst/>
                <a:latin typeface="Arial" pitchFamily="-65" charset="0"/>
                <a:ea typeface="ＭＳ Ｐゴシック" pitchFamily="-65" charset="-128"/>
                <a:cs typeface="ＭＳ Ｐゴシック" pitchFamily="-65" charset="-128"/>
              </a:rPr>
              <a:t>loosely coupled</a:t>
            </a:r>
            <a:r>
              <a:rPr kumimoji="0" lang="en-GB" sz="1400" b="0" i="1" u="none" strike="noStrike" cap="none" normalizeH="0" dirty="0" smtClean="0">
                <a:ln>
                  <a:noFill/>
                </a:ln>
                <a:solidFill>
                  <a:schemeClr val="bg1"/>
                </a:solidFill>
                <a:effectLst/>
                <a:latin typeface="Arial" pitchFamily="-65" charset="0"/>
                <a:ea typeface="ＭＳ Ｐゴシック" pitchFamily="-65" charset="-128"/>
                <a:cs typeface="ＭＳ Ｐゴシック" pitchFamily="-65" charset="-128"/>
              </a:rPr>
              <a:t>, </a:t>
            </a:r>
            <a:r>
              <a:rPr kumimoji="0" lang="en-GB" sz="1400" b="1" i="1" u="none" strike="noStrike" cap="none" normalizeH="0" dirty="0" smtClean="0">
                <a:ln>
                  <a:noFill/>
                </a:ln>
                <a:solidFill>
                  <a:schemeClr val="bg1"/>
                </a:solidFill>
                <a:effectLst/>
                <a:latin typeface="Arial" pitchFamily="-65" charset="0"/>
                <a:ea typeface="ＭＳ Ｐゴシック" pitchFamily="-65" charset="-128"/>
                <a:cs typeface="ＭＳ Ｐゴシック" pitchFamily="-65" charset="-128"/>
              </a:rPr>
              <a:t>black box </a:t>
            </a:r>
            <a:r>
              <a:rPr kumimoji="0" lang="en-GB" sz="1400" u="none" strike="noStrike" cap="none" normalizeH="0" dirty="0" smtClean="0">
                <a:ln>
                  <a:noFill/>
                </a:ln>
                <a:solidFill>
                  <a:schemeClr val="bg1"/>
                </a:solidFill>
                <a:effectLst/>
                <a:latin typeface="Arial" pitchFamily="-65" charset="0"/>
                <a:ea typeface="ＭＳ Ｐゴシック" pitchFamily="-65" charset="-128"/>
                <a:cs typeface="ＭＳ Ｐゴシック" pitchFamily="-65" charset="-128"/>
              </a:rPr>
              <a:t>components</a:t>
            </a:r>
            <a:r>
              <a:rPr kumimoji="0" lang="en-GB" sz="1400" b="1" u="none" strike="noStrike" cap="none" normalizeH="0" dirty="0" smtClean="0">
                <a:ln>
                  <a:noFill/>
                </a:ln>
                <a:solidFill>
                  <a:schemeClr val="bg1"/>
                </a:solidFill>
                <a:effectLst/>
                <a:latin typeface="Arial" pitchFamily="-65" charset="0"/>
                <a:ea typeface="ＭＳ Ｐゴシック" pitchFamily="-65" charset="-128"/>
                <a:cs typeface="ＭＳ Ｐゴシック" pitchFamily="-65" charset="-128"/>
              </a:rPr>
              <a:t> </a:t>
            </a:r>
            <a:r>
              <a:rPr kumimoji="0" lang="en-GB" sz="1400" b="0" u="none" strike="noStrike" cap="none" normalizeH="0" dirty="0" smtClean="0">
                <a:ln>
                  <a:noFill/>
                </a:ln>
                <a:solidFill>
                  <a:schemeClr val="bg1"/>
                </a:solidFill>
                <a:effectLst/>
                <a:latin typeface="Arial" pitchFamily="-65" charset="0"/>
                <a:ea typeface="ＭＳ Ｐゴシック" pitchFamily="-65" charset="-128"/>
                <a:cs typeface="ＭＳ Ｐゴシック" pitchFamily="-65" charset="-128"/>
              </a:rPr>
              <a:t>orchestrated to deliver a well defined level of service to support both business and IT”</a:t>
            </a:r>
            <a:endParaRPr kumimoji="0" lang="en-GB" sz="1400" b="0" u="none" strike="noStrike" cap="none" normalizeH="0" baseline="0" dirty="0">
              <a:ln>
                <a:noFill/>
              </a:ln>
              <a:solidFill>
                <a:schemeClr val="bg1"/>
              </a:solidFill>
              <a:effectLst/>
              <a:latin typeface="Arial" pitchFamily="-65" charset="0"/>
              <a:ea typeface="ＭＳ Ｐゴシック" pitchFamily="-65" charset="-128"/>
              <a:cs typeface="ＭＳ Ｐゴシック" pitchFamily="-65" charset="-128"/>
            </a:endParaRPr>
          </a:p>
        </p:txBody>
      </p:sp>
      <p:sp>
        <p:nvSpPr>
          <p:cNvPr id="7" name="Rounded Rectangle 6"/>
          <p:cNvSpPr/>
          <p:nvPr/>
        </p:nvSpPr>
        <p:spPr bwMode="auto">
          <a:xfrm>
            <a:off x="4727974" y="3203976"/>
            <a:ext cx="4365486" cy="1575174"/>
          </a:xfrm>
          <a:prstGeom prst="roundRect">
            <a:avLst>
              <a:gd name="adj" fmla="val 12904"/>
            </a:avLst>
          </a:prstGeom>
          <a:solidFill>
            <a:schemeClr val="bg1">
              <a:lumMod val="95000"/>
            </a:schemeClr>
          </a:solidFill>
          <a:ln w="317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1200" b="1" dirty="0" smtClean="0">
                <a:solidFill>
                  <a:srgbClr val="00864F"/>
                </a:solidFill>
                <a:latin typeface="Arial" pitchFamily="-65" charset="0"/>
                <a:cs typeface="ＭＳ Ｐゴシック" pitchFamily="-65" charset="-128"/>
              </a:rPr>
              <a:t>Loose Coupling </a:t>
            </a:r>
            <a:r>
              <a:rPr lang="en-GB" sz="1200" dirty="0" smtClean="0">
                <a:latin typeface="Arial" pitchFamily="-65" charset="0"/>
                <a:cs typeface="ＭＳ Ｐゴシック" pitchFamily="-65" charset="-128"/>
              </a:rPr>
              <a:t>– each component is self-sufficient and has, or makes use of, little or no knowledge of the other separate components.</a:t>
            </a:r>
          </a:p>
          <a:p>
            <a:pPr marL="0" marR="0" indent="0" defTabSz="914400" rtl="0" eaLnBrk="0" fontAlgn="base" latinLnBrk="0" hangingPunct="0">
              <a:lnSpc>
                <a:spcPct val="100000"/>
              </a:lnSpc>
              <a:spcBef>
                <a:spcPct val="0"/>
              </a:spcBef>
              <a:spcAft>
                <a:spcPct val="0"/>
              </a:spcAft>
              <a:buClrTx/>
              <a:buSzTx/>
              <a:buFontTx/>
              <a:buNone/>
              <a:tabLst/>
            </a:pPr>
            <a:endParaRPr lang="en-GB" sz="300" b="1" i="1" u="sng" dirty="0" smtClean="0">
              <a:solidFill>
                <a:srgbClr val="00864F"/>
              </a:solidFill>
              <a:latin typeface="Arial" pitchFamily="-65" charset="0"/>
              <a:cs typeface="ＭＳ Ｐゴシック" pitchFamily="-65" charset="-128"/>
            </a:endParaRPr>
          </a:p>
          <a:p>
            <a:pPr marL="0" marR="0" indent="0" defTabSz="914400" rtl="0" eaLnBrk="0" fontAlgn="base" latinLnBrk="0" hangingPunct="0">
              <a:lnSpc>
                <a:spcPct val="100000"/>
              </a:lnSpc>
              <a:spcBef>
                <a:spcPct val="0"/>
              </a:spcBef>
              <a:spcAft>
                <a:spcPct val="0"/>
              </a:spcAft>
              <a:buClrTx/>
              <a:buSzTx/>
              <a:buFontTx/>
              <a:buNone/>
              <a:tabLst/>
            </a:pPr>
            <a:r>
              <a:rPr lang="en-GB" sz="1200" b="1" dirty="0" smtClean="0">
                <a:solidFill>
                  <a:srgbClr val="00864F"/>
                </a:solidFill>
                <a:latin typeface="Arial" pitchFamily="-65" charset="0"/>
                <a:cs typeface="ＭＳ Ｐゴシック" pitchFamily="-65" charset="-128"/>
              </a:rPr>
              <a:t>Black box </a:t>
            </a:r>
            <a:r>
              <a:rPr lang="en-GB" sz="1200" dirty="0" smtClean="0">
                <a:latin typeface="Arial" pitchFamily="-65" charset="0"/>
                <a:cs typeface="ＭＳ Ｐゴシック" pitchFamily="-65" charset="-128"/>
              </a:rPr>
              <a:t>– a device or system that can be viewed in terms of its input, output and transfer characteristics without any knowledge of its internal workings. It hides the complexity and virtualizes the capability.</a:t>
            </a:r>
          </a:p>
          <a:p>
            <a:pPr marL="0" marR="0" indent="0" defTabSz="914400" rtl="0" eaLnBrk="0" fontAlgn="base" latinLnBrk="0" hangingPunct="0">
              <a:lnSpc>
                <a:spcPct val="100000"/>
              </a:lnSpc>
              <a:spcBef>
                <a:spcPct val="0"/>
              </a:spcBef>
              <a:spcAft>
                <a:spcPct val="0"/>
              </a:spcAft>
              <a:buClrTx/>
              <a:buSzTx/>
              <a:buFontTx/>
              <a:buNone/>
              <a:tabLst/>
            </a:pPr>
            <a:endParaRPr lang="en-GB" sz="300" dirty="0" smtClean="0">
              <a:latin typeface="Arial" pitchFamily="-65" charset="0"/>
              <a:cs typeface="ＭＳ Ｐゴシック" pitchFamily="-65" charset="-128"/>
            </a:endParaRPr>
          </a:p>
        </p:txBody>
      </p:sp>
      <p:sp>
        <p:nvSpPr>
          <p:cNvPr id="8" name="Rectangle 7"/>
          <p:cNvSpPr/>
          <p:nvPr/>
        </p:nvSpPr>
        <p:spPr>
          <a:xfrm>
            <a:off x="317485" y="3113965"/>
            <a:ext cx="4320482" cy="1546577"/>
          </a:xfrm>
          <a:prstGeom prst="rect">
            <a:avLst/>
          </a:prstGeom>
        </p:spPr>
        <p:txBody>
          <a:bodyPr wrap="square">
            <a:spAutoFit/>
          </a:bodyPr>
          <a:lstStyle/>
          <a:p>
            <a:r>
              <a:rPr lang="en-GB" sz="1300" dirty="0" smtClean="0">
                <a:latin typeface="Arial" pitchFamily="-65" charset="0"/>
                <a:cs typeface="ＭＳ Ｐゴシック" pitchFamily="-65" charset="-128"/>
              </a:rPr>
              <a:t>SOA makes it easy for computers connected over a network to cooperate – every computer can run an arbitrary number of services, with each service being built in a way that ensures information can be exchanged with any other service in the network without human interaction and without the need to make changes to the underlying program itself.</a:t>
            </a:r>
          </a:p>
        </p:txBody>
      </p:sp>
      <p:sp>
        <p:nvSpPr>
          <p:cNvPr id="10" name="Rectangle 9"/>
          <p:cNvSpPr/>
          <p:nvPr/>
        </p:nvSpPr>
        <p:spPr>
          <a:xfrm>
            <a:off x="317485" y="4599130"/>
            <a:ext cx="9226025" cy="1977464"/>
          </a:xfrm>
          <a:prstGeom prst="rect">
            <a:avLst/>
          </a:prstGeom>
        </p:spPr>
        <p:txBody>
          <a:bodyPr wrap="square">
            <a:spAutoFit/>
          </a:bodyPr>
          <a:lstStyle/>
          <a:p>
            <a:r>
              <a:rPr lang="en-GB" sz="1350" i="1" dirty="0" smtClean="0">
                <a:solidFill>
                  <a:srgbClr val="00864F"/>
                </a:solidFill>
              </a:rPr>
              <a:t>An example…</a:t>
            </a:r>
          </a:p>
          <a:p>
            <a:endParaRPr lang="en-GB" sz="500" i="1" dirty="0" smtClean="0">
              <a:solidFill>
                <a:srgbClr val="00864F"/>
              </a:solidFill>
            </a:endParaRPr>
          </a:p>
          <a:p>
            <a:r>
              <a:rPr lang="en-GB" sz="1300" dirty="0" smtClean="0"/>
              <a:t>Whether you realise it or not, you may have relied on SOA at some point, for example when you made a purchase online. You look at their catalogue and choose a number of items. You specify your order through one service, which communicates with an inventory service to find out if the items you've requested are available in the sizes and colours that you want. Your order and shipping details are submitted to another service which calculates your total, tells you when your order should arrive and produces a tracking number that, through another service, will allow you to keep track of your order's status and location en route to your door. The entire process, from the initial order to its delivery, is managed by communications between the </a:t>
            </a:r>
            <a:r>
              <a:rPr lang="en-GB" sz="1300" dirty="0" smtClean="0">
                <a:hlinkClick r:id="rId4" action="ppaction://hlinksldjump"/>
              </a:rPr>
              <a:t>Web services</a:t>
            </a:r>
            <a:r>
              <a:rPr lang="en-GB" sz="1300" dirty="0" smtClean="0"/>
              <a:t> - programs talking to other programs, all made possible by the underlying framework that SOA provides.</a:t>
            </a:r>
            <a:endParaRPr lang="en-GB" sz="13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srcRect l="6091" t="31454" r="68993" b="17789"/>
          <a:stretch>
            <a:fillRect/>
          </a:stretch>
        </p:blipFill>
        <p:spPr bwMode="auto">
          <a:xfrm>
            <a:off x="6635055" y="1855250"/>
            <a:ext cx="2998465" cy="2473850"/>
          </a:xfrm>
          <a:prstGeom prst="rect">
            <a:avLst/>
          </a:prstGeom>
          <a:noFill/>
          <a:ln w="9525">
            <a:noFill/>
            <a:miter lim="800000"/>
            <a:headEnd/>
            <a:tailEnd/>
          </a:ln>
        </p:spPr>
      </p:pic>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5</a:t>
            </a:fld>
            <a:endParaRPr lang="en-GB" dirty="0" smtClean="0"/>
          </a:p>
        </p:txBody>
      </p:sp>
      <p:sp>
        <p:nvSpPr>
          <p:cNvPr id="108" name="Rectangle 2"/>
          <p:cNvSpPr txBox="1">
            <a:spLocks noChangeArrowheads="1"/>
          </p:cNvSpPr>
          <p:nvPr/>
        </p:nvSpPr>
        <p:spPr bwMode="auto">
          <a:xfrm>
            <a:off x="407988" y="386110"/>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GB" sz="3200" kern="0" noProof="0" dirty="0" smtClean="0">
                <a:solidFill>
                  <a:srgbClr val="00864F"/>
                </a:solidFill>
                <a:latin typeface="+mj-lt"/>
                <a:cs typeface="+mj-cs"/>
              </a:rPr>
              <a:t>Web Services</a:t>
            </a:r>
            <a:endParaRPr kumimoji="0" lang="en-GB" sz="3200" b="0" i="0" u="none" strike="noStrike" kern="0" cap="none" spc="0" normalizeH="0" baseline="0" noProof="0" dirty="0" smtClean="0">
              <a:ln>
                <a:noFill/>
              </a:ln>
              <a:solidFill>
                <a:srgbClr val="00864F"/>
              </a:solidFill>
              <a:effectLst/>
              <a:uLnTx/>
              <a:uFillTx/>
              <a:latin typeface="+mj-lt"/>
              <a:ea typeface="ＭＳ Ｐゴシック" pitchFamily="-65" charset="-128"/>
              <a:cs typeface="+mj-cs"/>
            </a:endParaRPr>
          </a:p>
        </p:txBody>
      </p:sp>
      <p:sp>
        <p:nvSpPr>
          <p:cNvPr id="5" name="Rectangle 4"/>
          <p:cNvSpPr/>
          <p:nvPr/>
        </p:nvSpPr>
        <p:spPr>
          <a:xfrm>
            <a:off x="407494" y="1538790"/>
            <a:ext cx="7335815" cy="692497"/>
          </a:xfrm>
          <a:prstGeom prst="rect">
            <a:avLst/>
          </a:prstGeom>
        </p:spPr>
        <p:txBody>
          <a:bodyPr wrap="square">
            <a:spAutoFit/>
          </a:bodyPr>
          <a:lstStyle/>
          <a:p>
            <a:pPr marL="342900" indent="-342900"/>
            <a:r>
              <a:rPr lang="en-GB" sz="1300" dirty="0" smtClean="0"/>
              <a:t>It was the emergence of web services that largely drove the subsequent interest in SOA. </a:t>
            </a:r>
          </a:p>
          <a:p>
            <a:pPr marL="342900" indent="-342900"/>
            <a:r>
              <a:rPr lang="en-GB" sz="1300" dirty="0" smtClean="0"/>
              <a:t>The behaviour of a web service is described using </a:t>
            </a:r>
            <a:r>
              <a:rPr lang="en-GB" sz="1300" b="1" dirty="0" smtClean="0"/>
              <a:t>Web-Service Protocols</a:t>
            </a:r>
            <a:r>
              <a:rPr lang="en-GB" sz="1300" dirty="0" smtClean="0"/>
              <a:t> and any interaction </a:t>
            </a:r>
          </a:p>
          <a:p>
            <a:pPr marL="342900" indent="-342900"/>
            <a:r>
              <a:rPr lang="en-GB" sz="1300" dirty="0" smtClean="0"/>
              <a:t>with the service is conducted using the same protocols. </a:t>
            </a:r>
          </a:p>
        </p:txBody>
      </p:sp>
      <p:sp>
        <p:nvSpPr>
          <p:cNvPr id="6" name="Rounded Rectangle 5"/>
          <p:cNvSpPr/>
          <p:nvPr/>
        </p:nvSpPr>
        <p:spPr bwMode="auto">
          <a:xfrm>
            <a:off x="362490" y="1223755"/>
            <a:ext cx="8730970" cy="315035"/>
          </a:xfrm>
          <a:prstGeom prst="roundRect">
            <a:avLst/>
          </a:prstGeom>
          <a:solidFill>
            <a:srgbClr val="019D4B"/>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r>
              <a:rPr lang="en-GB" sz="1300" b="1" dirty="0" smtClean="0">
                <a:solidFill>
                  <a:schemeClr val="bg1"/>
                </a:solidFill>
              </a:rPr>
              <a:t>Web Service</a:t>
            </a:r>
            <a:r>
              <a:rPr lang="en-GB" sz="1300" dirty="0" smtClean="0">
                <a:solidFill>
                  <a:schemeClr val="bg1"/>
                </a:solidFill>
              </a:rPr>
              <a:t>: A software system designed to support interoperable machine-to-machine interaction over a network</a:t>
            </a:r>
          </a:p>
          <a:p>
            <a:endParaRPr lang="en-GB" sz="1400" dirty="0" smtClean="0">
              <a:solidFill>
                <a:schemeClr val="bg1"/>
              </a:solidFill>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1" i="0" u="none" strike="noStrike" cap="none" normalizeH="0" baseline="0" dirty="0">
              <a:ln>
                <a:noFill/>
              </a:ln>
              <a:solidFill>
                <a:schemeClr val="bg1"/>
              </a:solidFill>
              <a:effectLst/>
              <a:latin typeface="Arial" pitchFamily="-65" charset="0"/>
              <a:ea typeface="ＭＳ Ｐゴシック" pitchFamily="-65" charset="-128"/>
              <a:cs typeface="ＭＳ Ｐゴシック" pitchFamily="-65" charset="-128"/>
            </a:endParaRPr>
          </a:p>
        </p:txBody>
      </p:sp>
      <p:sp>
        <p:nvSpPr>
          <p:cNvPr id="9" name="Rectangle 8"/>
          <p:cNvSpPr/>
          <p:nvPr/>
        </p:nvSpPr>
        <p:spPr>
          <a:xfrm>
            <a:off x="407495" y="4617033"/>
            <a:ext cx="5400600" cy="1872307"/>
          </a:xfrm>
          <a:prstGeom prst="rect">
            <a:avLst/>
          </a:prstGeom>
        </p:spPr>
        <p:txBody>
          <a:bodyPr wrap="square">
            <a:spAutoFit/>
          </a:bodyPr>
          <a:lstStyle/>
          <a:p>
            <a:pPr marL="342900" indent="-342900">
              <a:spcAft>
                <a:spcPts val="500"/>
              </a:spcAft>
            </a:pPr>
            <a:r>
              <a:rPr lang="en-GB" sz="1300" b="1" u="sng" dirty="0" smtClean="0"/>
              <a:t>Core Web Service Protocols</a:t>
            </a:r>
            <a:r>
              <a:rPr lang="en-GB" sz="1300" b="1" dirty="0" smtClean="0"/>
              <a:t>: </a:t>
            </a:r>
          </a:p>
          <a:p>
            <a:pPr marL="342900" indent="-342900">
              <a:spcAft>
                <a:spcPts val="300"/>
              </a:spcAft>
              <a:buFont typeface="Arial" pitchFamily="34" charset="0"/>
              <a:buChar char="•"/>
            </a:pPr>
            <a:r>
              <a:rPr lang="en-GB" sz="1300" b="1" dirty="0" smtClean="0"/>
              <a:t>SOAP</a:t>
            </a:r>
            <a:r>
              <a:rPr lang="en-GB" sz="1300" dirty="0" smtClean="0"/>
              <a:t> (Simple Object Access Protocol) - protocol for messages</a:t>
            </a:r>
          </a:p>
          <a:p>
            <a:pPr marL="342900" indent="-342900">
              <a:spcAft>
                <a:spcPts val="300"/>
              </a:spcAft>
              <a:buFont typeface="Arial" pitchFamily="34" charset="0"/>
              <a:buChar char="•"/>
            </a:pPr>
            <a:r>
              <a:rPr lang="en-GB" sz="1300" b="1" dirty="0" smtClean="0"/>
              <a:t>WSDL</a:t>
            </a:r>
            <a:r>
              <a:rPr lang="en-GB" sz="1300" dirty="0" smtClean="0"/>
              <a:t> (Web Services Description Language) - describes a service and its operations. It is also used to locate a service</a:t>
            </a:r>
          </a:p>
          <a:p>
            <a:pPr marL="342900" indent="-342900">
              <a:spcAft>
                <a:spcPts val="300"/>
              </a:spcAft>
              <a:buFont typeface="Arial" pitchFamily="34" charset="0"/>
              <a:buChar char="•"/>
            </a:pPr>
            <a:r>
              <a:rPr lang="en-GB" sz="1300" b="1" dirty="0" smtClean="0"/>
              <a:t>UDDI</a:t>
            </a:r>
            <a:r>
              <a:rPr lang="en-GB" sz="1300" dirty="0" smtClean="0"/>
              <a:t> (Universal Description Discovery and Integration) – directory or registry where services can be published by the service provider and can be discovered by the service consumer.</a:t>
            </a:r>
          </a:p>
          <a:p>
            <a:pPr marL="342900" indent="-342900">
              <a:spcAft>
                <a:spcPts val="300"/>
              </a:spcAft>
              <a:buFont typeface="Arial" pitchFamily="34" charset="0"/>
              <a:buChar char="•"/>
            </a:pPr>
            <a:r>
              <a:rPr lang="en-GB" sz="1300" dirty="0" smtClean="0"/>
              <a:t>Also </a:t>
            </a:r>
            <a:r>
              <a:rPr lang="en-GB" sz="1300" b="1" dirty="0" smtClean="0"/>
              <a:t>WS-Security</a:t>
            </a:r>
            <a:r>
              <a:rPr lang="en-GB" sz="1300" dirty="0" smtClean="0"/>
              <a:t>, </a:t>
            </a:r>
            <a:r>
              <a:rPr lang="en-GB" sz="1300" b="1" dirty="0" smtClean="0"/>
              <a:t>WS-</a:t>
            </a:r>
            <a:r>
              <a:rPr lang="en-GB" sz="1300" b="1" dirty="0" err="1" smtClean="0"/>
              <a:t>ReliableMessaging</a:t>
            </a:r>
            <a:r>
              <a:rPr lang="en-GB" sz="1300" b="1" dirty="0" smtClean="0"/>
              <a:t>, WS-Policy</a:t>
            </a:r>
          </a:p>
        </p:txBody>
      </p:sp>
      <p:sp>
        <p:nvSpPr>
          <p:cNvPr id="10" name="Rectangle 9"/>
          <p:cNvSpPr/>
          <p:nvPr/>
        </p:nvSpPr>
        <p:spPr>
          <a:xfrm>
            <a:off x="5898106" y="4624055"/>
            <a:ext cx="3780419" cy="2049279"/>
          </a:xfrm>
          <a:prstGeom prst="rect">
            <a:avLst/>
          </a:prstGeom>
        </p:spPr>
        <p:txBody>
          <a:bodyPr wrap="square">
            <a:spAutoFit/>
          </a:bodyPr>
          <a:lstStyle/>
          <a:p>
            <a:pPr marL="342900" indent="-342900">
              <a:spcAft>
                <a:spcPts val="500"/>
              </a:spcAft>
            </a:pPr>
            <a:r>
              <a:rPr lang="en-GB" sz="1200" b="1" u="sng" dirty="0" err="1" smtClean="0"/>
              <a:t>RESTful</a:t>
            </a:r>
            <a:r>
              <a:rPr lang="en-GB" sz="1200" b="1" u="sng" dirty="0" smtClean="0"/>
              <a:t> Web Services</a:t>
            </a:r>
            <a:r>
              <a:rPr lang="en-GB" sz="1200" b="1" dirty="0" smtClean="0"/>
              <a:t>:</a:t>
            </a:r>
          </a:p>
          <a:p>
            <a:pPr marL="342900" indent="-342900"/>
            <a:r>
              <a:rPr lang="en-GB" sz="1200" b="1" dirty="0" smtClean="0"/>
              <a:t>REST </a:t>
            </a:r>
            <a:r>
              <a:rPr lang="en-GB" sz="1200" dirty="0" smtClean="0"/>
              <a:t>(Representational State Transfer) has been </a:t>
            </a:r>
          </a:p>
          <a:p>
            <a:pPr marL="342900" indent="-342900"/>
            <a:r>
              <a:rPr lang="en-GB" sz="1200" dirty="0" smtClean="0"/>
              <a:t>accepted as an alternative to SOAP and  WSDL </a:t>
            </a:r>
          </a:p>
          <a:p>
            <a:pPr marL="342900" indent="-342900"/>
            <a:r>
              <a:rPr lang="en-GB" sz="1200" dirty="0" smtClean="0"/>
              <a:t>based web services, and there are four Basic</a:t>
            </a:r>
          </a:p>
          <a:p>
            <a:pPr marL="342900" indent="-342900"/>
            <a:r>
              <a:rPr lang="en-GB" sz="1200" dirty="0" smtClean="0"/>
              <a:t>principles of REST:</a:t>
            </a:r>
          </a:p>
          <a:p>
            <a:pPr marL="685800" lvl="1" indent="-228600">
              <a:buFont typeface="Arial" pitchFamily="34" charset="0"/>
              <a:buChar char="–"/>
            </a:pPr>
            <a:r>
              <a:rPr lang="en-GB" sz="1200" dirty="0" smtClean="0"/>
              <a:t>Use HTTP methods explicitly	</a:t>
            </a:r>
          </a:p>
          <a:p>
            <a:pPr marL="685800" lvl="1" indent="-228600">
              <a:buFont typeface="Arial" pitchFamily="34" charset="0"/>
              <a:buChar char="–"/>
            </a:pPr>
            <a:r>
              <a:rPr lang="en-GB" sz="1200" dirty="0" smtClean="0"/>
              <a:t>Be stateless.</a:t>
            </a:r>
          </a:p>
          <a:p>
            <a:pPr marL="685800" lvl="1" indent="-228600">
              <a:buFont typeface="Arial" pitchFamily="34" charset="0"/>
              <a:buChar char="–"/>
            </a:pPr>
            <a:r>
              <a:rPr lang="en-GB" sz="1200" dirty="0" smtClean="0"/>
              <a:t>Expose directory structure-like </a:t>
            </a:r>
            <a:r>
              <a:rPr lang="en-GB" sz="1200" dirty="0" err="1" smtClean="0"/>
              <a:t>URIs</a:t>
            </a:r>
            <a:r>
              <a:rPr lang="en-GB" sz="1200" dirty="0" smtClean="0"/>
              <a:t>.        </a:t>
            </a:r>
          </a:p>
          <a:p>
            <a:pPr marL="685800" lvl="1" indent="-228600">
              <a:buFont typeface="Arial" pitchFamily="34" charset="0"/>
              <a:buChar char="–"/>
            </a:pPr>
            <a:r>
              <a:rPr lang="en-GB" sz="1200" dirty="0" smtClean="0"/>
              <a:t>Transfer XML, JSON, or both</a:t>
            </a:r>
            <a:endParaRPr lang="en-GB" sz="1800" dirty="0" smtClean="0"/>
          </a:p>
          <a:p>
            <a:pPr marL="342900" indent="-342900"/>
            <a:endParaRPr lang="en-GB" sz="500" b="1" dirty="0" smtClean="0">
              <a:solidFill>
                <a:schemeClr val="tx1">
                  <a:lumMod val="50000"/>
                  <a:lumOff val="50000"/>
                </a:schemeClr>
              </a:solidFill>
            </a:endParaRPr>
          </a:p>
          <a:p>
            <a:pPr marL="342900" indent="-342900"/>
            <a:r>
              <a:rPr lang="en-GB" sz="1000" dirty="0" smtClean="0">
                <a:solidFill>
                  <a:schemeClr val="tx1">
                    <a:lumMod val="50000"/>
                    <a:lumOff val="50000"/>
                  </a:schemeClr>
                </a:solidFill>
              </a:rPr>
              <a:t>(N.B. REST is not currently used by LBG)</a:t>
            </a:r>
            <a:endParaRPr lang="en-GB" sz="1200" dirty="0" smtClean="0">
              <a:solidFill>
                <a:schemeClr val="bg1">
                  <a:lumMod val="50000"/>
                </a:schemeClr>
              </a:solidFill>
            </a:endParaRPr>
          </a:p>
        </p:txBody>
      </p:sp>
      <p:grpSp>
        <p:nvGrpSpPr>
          <p:cNvPr id="13" name="Group 12"/>
          <p:cNvGrpSpPr/>
          <p:nvPr/>
        </p:nvGrpSpPr>
        <p:grpSpPr>
          <a:xfrm>
            <a:off x="362490" y="2256060"/>
            <a:ext cx="6120680" cy="2298065"/>
            <a:chOff x="407495" y="2256060"/>
            <a:chExt cx="6120680" cy="2298065"/>
          </a:xfrm>
        </p:grpSpPr>
        <p:sp>
          <p:nvSpPr>
            <p:cNvPr id="12" name="Rounded Rectangle 11"/>
            <p:cNvSpPr/>
            <p:nvPr/>
          </p:nvSpPr>
          <p:spPr bwMode="auto">
            <a:xfrm rot="10800000" flipV="1">
              <a:off x="407495" y="2258870"/>
              <a:ext cx="6030671" cy="2250249"/>
            </a:xfrm>
            <a:prstGeom prst="roundRect">
              <a:avLst>
                <a:gd name="adj" fmla="val 7182"/>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r>
                <a:rPr lang="en-GB" sz="1400" smtClean="0"/>
                <a:t/>
              </a:r>
              <a:br>
                <a:rPr lang="en-GB" sz="1400" smtClean="0"/>
              </a:br>
              <a:endParaRPr lang="en-GB" sz="1400" dirty="0" smtClean="0"/>
            </a:p>
          </p:txBody>
        </p:sp>
        <p:sp>
          <p:nvSpPr>
            <p:cNvPr id="11" name="Rectangle 10"/>
            <p:cNvSpPr/>
            <p:nvPr/>
          </p:nvSpPr>
          <p:spPr>
            <a:xfrm>
              <a:off x="407495" y="2256060"/>
              <a:ext cx="6120680" cy="2298065"/>
            </a:xfrm>
            <a:prstGeom prst="rect">
              <a:avLst/>
            </a:prstGeom>
          </p:spPr>
          <p:txBody>
            <a:bodyPr wrap="square">
              <a:spAutoFit/>
            </a:bodyPr>
            <a:lstStyle/>
            <a:p>
              <a:pPr marL="342900" indent="-342900">
                <a:spcAft>
                  <a:spcPts val="300"/>
                </a:spcAft>
              </a:pPr>
              <a:r>
                <a:rPr lang="en-GB" sz="1300" dirty="0" smtClean="0"/>
                <a:t>WS Protocols:</a:t>
              </a:r>
            </a:p>
            <a:p>
              <a:pPr marL="342900" indent="-342900">
                <a:spcAft>
                  <a:spcPts val="300"/>
                </a:spcAft>
                <a:buFont typeface="Arial" pitchFamily="34" charset="0"/>
                <a:buChar char="•"/>
              </a:pPr>
              <a:r>
                <a:rPr lang="en-GB" sz="1300" dirty="0" smtClean="0"/>
                <a:t>Provide </a:t>
              </a:r>
              <a:r>
                <a:rPr lang="en-GB" sz="1300" b="1" dirty="0" smtClean="0"/>
                <a:t>interoperability</a:t>
              </a:r>
              <a:r>
                <a:rPr lang="en-GB" sz="1300" dirty="0" smtClean="0"/>
                <a:t> between both the service provider and the service consumer across heterogeneous, distributed and federated resources</a:t>
              </a:r>
            </a:p>
            <a:p>
              <a:pPr marL="342900" indent="-342900">
                <a:spcAft>
                  <a:spcPts val="300"/>
                </a:spcAft>
                <a:buFont typeface="Arial" pitchFamily="34" charset="0"/>
                <a:buChar char="•"/>
              </a:pPr>
              <a:r>
                <a:rPr lang="en-GB" sz="1300" dirty="0" smtClean="0"/>
                <a:t>Are</a:t>
              </a:r>
              <a:r>
                <a:rPr lang="en-GB" sz="1300" b="1" dirty="0" smtClean="0"/>
                <a:t> platform independent </a:t>
              </a:r>
              <a:r>
                <a:rPr lang="en-GB" sz="1300" dirty="0" smtClean="0"/>
                <a:t>and </a:t>
              </a:r>
              <a:r>
                <a:rPr lang="en-GB" sz="1300" b="1" dirty="0" smtClean="0"/>
                <a:t>transport independent</a:t>
              </a:r>
            </a:p>
            <a:p>
              <a:pPr marL="342900" indent="-342900">
                <a:spcAft>
                  <a:spcPts val="300"/>
                </a:spcAft>
                <a:buFont typeface="Arial" pitchFamily="34" charset="0"/>
                <a:buChar char="•"/>
              </a:pPr>
              <a:r>
                <a:rPr lang="en-GB" sz="1300" dirty="0" smtClean="0"/>
                <a:t>Are based on </a:t>
              </a:r>
              <a:r>
                <a:rPr lang="en-GB" sz="1300" b="1" dirty="0" smtClean="0"/>
                <a:t>open standards </a:t>
              </a:r>
              <a:r>
                <a:rPr lang="en-GB" sz="1300" dirty="0" smtClean="0"/>
                <a:t>– systems communicate using </a:t>
              </a:r>
              <a:r>
                <a:rPr lang="en-GB" sz="1300" b="1" dirty="0" smtClean="0"/>
                <a:t>XML</a:t>
              </a:r>
              <a:r>
                <a:rPr lang="en-GB" sz="1300" dirty="0" smtClean="0"/>
                <a:t> (</a:t>
              </a:r>
              <a:r>
                <a:rPr lang="en-GB" sz="1300" dirty="0" err="1" smtClean="0"/>
                <a:t>eXtensible</a:t>
              </a:r>
              <a:r>
                <a:rPr lang="en-GB" sz="1300" dirty="0" smtClean="0"/>
                <a:t> </a:t>
              </a:r>
              <a:r>
                <a:rPr lang="en-GB" sz="1300" dirty="0" err="1" smtClean="0"/>
                <a:t>Markup</a:t>
              </a:r>
              <a:r>
                <a:rPr lang="en-GB" sz="1300" dirty="0" smtClean="0"/>
                <a:t> Language) and are typically conveyed using </a:t>
              </a:r>
              <a:r>
                <a:rPr lang="en-GB" sz="1300" b="1" dirty="0" smtClean="0"/>
                <a:t>HTTP </a:t>
              </a:r>
              <a:r>
                <a:rPr lang="en-GB" sz="1300" dirty="0" smtClean="0"/>
                <a:t>(Hypertext Transfer Protocol)</a:t>
              </a:r>
            </a:p>
            <a:p>
              <a:pPr marL="342900" indent="-342900">
                <a:spcAft>
                  <a:spcPts val="300"/>
                </a:spcAft>
                <a:buFont typeface="Arial" pitchFamily="34" charset="0"/>
                <a:buChar char="•"/>
              </a:pPr>
              <a:r>
                <a:rPr lang="en-GB" sz="1300" dirty="0" smtClean="0"/>
                <a:t>Key mechanism for technology</a:t>
              </a:r>
              <a:r>
                <a:rPr lang="en-GB" sz="1300" b="1" dirty="0" smtClean="0"/>
                <a:t> decoupling </a:t>
              </a:r>
              <a:r>
                <a:rPr lang="en-GB" sz="1300" dirty="0" smtClean="0"/>
                <a:t>so long as software platforms used by the service provider and the service consumer understand web service protocols</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6</a:t>
            </a:fld>
            <a:endParaRPr lang="en-GB" dirty="0" smtClean="0"/>
          </a:p>
        </p:txBody>
      </p:sp>
      <p:sp>
        <p:nvSpPr>
          <p:cNvPr id="108" name="Rectangle 2"/>
          <p:cNvSpPr txBox="1">
            <a:spLocks noChangeArrowheads="1"/>
          </p:cNvSpPr>
          <p:nvPr/>
        </p:nvSpPr>
        <p:spPr bwMode="auto">
          <a:xfrm>
            <a:off x="407988" y="386110"/>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GB" sz="3200" kern="0" dirty="0" smtClean="0">
                <a:solidFill>
                  <a:srgbClr val="00864F"/>
                </a:solidFill>
                <a:latin typeface="+mj-lt"/>
                <a:cs typeface="+mj-cs"/>
              </a:rPr>
              <a:t>Service Architecture</a:t>
            </a:r>
            <a:endParaRPr kumimoji="0" lang="en-GB" sz="3200" b="0" i="0" u="none" strike="noStrike" kern="0" cap="none" spc="0" normalizeH="0" baseline="0" noProof="0" dirty="0" smtClean="0">
              <a:ln>
                <a:noFill/>
              </a:ln>
              <a:solidFill>
                <a:srgbClr val="00864F"/>
              </a:solidFill>
              <a:effectLst/>
              <a:uLnTx/>
              <a:uFillTx/>
              <a:latin typeface="+mj-lt"/>
              <a:ea typeface="ＭＳ Ｐゴシック" pitchFamily="-65" charset="-128"/>
              <a:cs typeface="+mj-cs"/>
            </a:endParaRPr>
          </a:p>
        </p:txBody>
      </p:sp>
      <p:sp>
        <p:nvSpPr>
          <p:cNvPr id="5" name="Rectangle 4"/>
          <p:cNvSpPr/>
          <p:nvPr/>
        </p:nvSpPr>
        <p:spPr>
          <a:xfrm>
            <a:off x="362490" y="1223755"/>
            <a:ext cx="9091010" cy="4001095"/>
          </a:xfrm>
          <a:prstGeom prst="rect">
            <a:avLst/>
          </a:prstGeom>
        </p:spPr>
        <p:txBody>
          <a:bodyPr wrap="square">
            <a:spAutoFit/>
          </a:bodyPr>
          <a:lstStyle/>
          <a:p>
            <a:r>
              <a:rPr lang="en-GB" sz="1300" dirty="0" smtClean="0"/>
              <a:t>Focusing too much on the technology side of SOA can result in </a:t>
            </a:r>
            <a:r>
              <a:rPr lang="en-GB" sz="1300" b="1" dirty="0" smtClean="0"/>
              <a:t>service anarchy</a:t>
            </a:r>
            <a:r>
              <a:rPr lang="en-GB" sz="1300" dirty="0" smtClean="0"/>
              <a:t>, whereby services are delivered ad hoc with no focus on how well a service meets the objective of SOA in terms of flexibility and sharing for both IT and business. Therefore to manage a potentially complex set of services, they need to be arranged into an architecture in order to </a:t>
            </a:r>
            <a:r>
              <a:rPr lang="en-GB" sz="1300" b="1" dirty="0" smtClean="0"/>
              <a:t>improve</a:t>
            </a:r>
            <a:r>
              <a:rPr lang="en-GB" sz="1300" dirty="0" smtClean="0"/>
              <a:t> </a:t>
            </a:r>
            <a:r>
              <a:rPr lang="en-GB" sz="1300" b="1" dirty="0" smtClean="0"/>
              <a:t>sharing</a:t>
            </a:r>
            <a:r>
              <a:rPr lang="en-GB" sz="1300" dirty="0" smtClean="0"/>
              <a:t> and </a:t>
            </a:r>
            <a:r>
              <a:rPr lang="en-GB" sz="1300" b="1" dirty="0" smtClean="0"/>
              <a:t>reduce</a:t>
            </a:r>
            <a:r>
              <a:rPr lang="en-GB" sz="1300" dirty="0" smtClean="0"/>
              <a:t> </a:t>
            </a:r>
            <a:r>
              <a:rPr lang="en-GB" sz="1300" b="1" dirty="0" smtClean="0"/>
              <a:t>duplication</a:t>
            </a:r>
            <a:r>
              <a:rPr lang="en-GB" sz="1300" dirty="0" smtClean="0"/>
              <a:t>, which in turn will increase </a:t>
            </a:r>
            <a:r>
              <a:rPr lang="en-GB" sz="1300" b="1" dirty="0" smtClean="0"/>
              <a:t>efficiency</a:t>
            </a:r>
            <a:r>
              <a:rPr lang="en-GB" sz="1300" dirty="0" smtClean="0"/>
              <a:t> and </a:t>
            </a:r>
            <a:r>
              <a:rPr lang="en-GB" sz="1300" b="1" dirty="0" smtClean="0"/>
              <a:t>consistency</a:t>
            </a:r>
            <a:r>
              <a:rPr lang="en-GB" sz="1300" dirty="0" smtClean="0"/>
              <a:t>.</a:t>
            </a:r>
          </a:p>
          <a:p>
            <a:endParaRPr lang="en-GB" sz="1300" dirty="0" smtClean="0"/>
          </a:p>
          <a:p>
            <a:endParaRPr lang="en-GB" sz="1200" dirty="0" smtClean="0"/>
          </a:p>
          <a:p>
            <a:endParaRPr lang="en-GB" sz="1300" dirty="0" smtClean="0"/>
          </a:p>
          <a:p>
            <a:endParaRPr lang="en-GB" sz="1300" dirty="0" smtClean="0"/>
          </a:p>
          <a:p>
            <a:endParaRPr lang="en-GB" sz="1300" dirty="0" smtClean="0"/>
          </a:p>
          <a:p>
            <a:r>
              <a:rPr lang="en-GB" sz="1300" b="1" dirty="0" smtClean="0"/>
              <a:t>Ensuring well formed services </a:t>
            </a:r>
          </a:p>
          <a:p>
            <a:pPr marL="342900" indent="-342900">
              <a:buFont typeface="Arial" pitchFamily="34" charset="0"/>
              <a:buChar char="•"/>
            </a:pPr>
            <a:r>
              <a:rPr lang="en-GB" sz="1300" dirty="0" smtClean="0"/>
              <a:t>A service must meet the needs of service providers and service consumers </a:t>
            </a:r>
          </a:p>
          <a:p>
            <a:pPr marL="342900" indent="-342900"/>
            <a:r>
              <a:rPr lang="en-GB" sz="1300" dirty="0" smtClean="0"/>
              <a:t>	and reduce the dependency between their resources.</a:t>
            </a:r>
          </a:p>
          <a:p>
            <a:pPr marL="342900" indent="-342900">
              <a:buFont typeface="Arial" pitchFamily="34" charset="0"/>
              <a:buChar char="•"/>
            </a:pPr>
            <a:r>
              <a:rPr lang="en-GB" sz="1300" dirty="0" smtClean="0"/>
              <a:t>This is achieved through a Service Contract</a:t>
            </a:r>
          </a:p>
          <a:p>
            <a:endParaRPr lang="en-GB" sz="800" b="1" dirty="0" smtClean="0"/>
          </a:p>
          <a:p>
            <a:r>
              <a:rPr lang="en-GB" sz="1300" b="1" dirty="0" smtClean="0"/>
              <a:t>Ensuring well formed architectures </a:t>
            </a:r>
          </a:p>
          <a:p>
            <a:pPr marL="342900" indent="-342900">
              <a:buFont typeface="Arial" pitchFamily="34" charset="0"/>
              <a:buChar char="•"/>
            </a:pPr>
            <a:r>
              <a:rPr lang="en-GB" sz="1300" dirty="0" smtClean="0"/>
              <a:t>A collection of services should be classified into types, with types arranged </a:t>
            </a:r>
          </a:p>
          <a:p>
            <a:pPr marL="342900" indent="-342900"/>
            <a:r>
              <a:rPr lang="en-GB" sz="1300" dirty="0" smtClean="0"/>
              <a:t>	into layers to give a modular architecture.</a:t>
            </a:r>
          </a:p>
          <a:p>
            <a:pPr marL="342900" indent="-342900">
              <a:buFont typeface="Arial" pitchFamily="34" charset="0"/>
              <a:buChar char="•"/>
            </a:pPr>
            <a:r>
              <a:rPr lang="en-GB" sz="1300" dirty="0" smtClean="0"/>
              <a:t>This is then governed by architectural patterns and policies.</a:t>
            </a:r>
          </a:p>
          <a:p>
            <a:endParaRPr lang="en-GB" sz="1300" dirty="0" smtClean="0"/>
          </a:p>
          <a:p>
            <a:endParaRPr lang="en-GB" sz="1300" u="sng" dirty="0" smtClean="0"/>
          </a:p>
        </p:txBody>
      </p:sp>
      <p:grpSp>
        <p:nvGrpSpPr>
          <p:cNvPr id="14" name="Group 13"/>
          <p:cNvGrpSpPr/>
          <p:nvPr/>
        </p:nvGrpSpPr>
        <p:grpSpPr>
          <a:xfrm>
            <a:off x="767535" y="2163912"/>
            <a:ext cx="8055895" cy="725029"/>
            <a:chOff x="767535" y="2303874"/>
            <a:chExt cx="8055895" cy="814571"/>
          </a:xfrm>
        </p:grpSpPr>
        <p:sp>
          <p:nvSpPr>
            <p:cNvPr id="7" name="Rounded Rectangle 6"/>
            <p:cNvSpPr/>
            <p:nvPr/>
          </p:nvSpPr>
          <p:spPr bwMode="auto">
            <a:xfrm>
              <a:off x="767535" y="2303874"/>
              <a:ext cx="8055895" cy="814571"/>
            </a:xfrm>
            <a:prstGeom prst="roundRect">
              <a:avLst/>
            </a:prstGeom>
            <a:solidFill>
              <a:srgbClr val="019D4B"/>
            </a:solidFill>
            <a:ln w="9525" cap="flat" cmpd="sng" algn="ctr">
              <a:no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r>
                <a:rPr lang="en-GB" sz="1500" dirty="0" smtClean="0">
                  <a:solidFill>
                    <a:schemeClr val="bg1"/>
                  </a:solidFill>
                  <a:latin typeface="Arial" pitchFamily="-65" charset="0"/>
                  <a:cs typeface="ＭＳ Ｐゴシック" pitchFamily="-65" charset="-128"/>
                </a:rPr>
                <a:t>				</a:t>
              </a:r>
              <a:endParaRPr kumimoji="0" lang="en-GB" sz="1500" b="0" u="none" strike="noStrike" cap="none" normalizeH="0" baseline="0" dirty="0">
                <a:ln>
                  <a:noFill/>
                </a:ln>
                <a:solidFill>
                  <a:schemeClr val="bg1"/>
                </a:solidFill>
                <a:effectLst/>
                <a:latin typeface="Arial" pitchFamily="-65" charset="0"/>
                <a:ea typeface="ＭＳ Ｐゴシック" pitchFamily="-65" charset="-128"/>
                <a:cs typeface="ＭＳ Ｐゴシック" pitchFamily="-65" charset="-128"/>
              </a:endParaRPr>
            </a:p>
          </p:txBody>
        </p:sp>
        <p:sp>
          <p:nvSpPr>
            <p:cNvPr id="8" name="Rectangle 7"/>
            <p:cNvSpPr/>
            <p:nvPr/>
          </p:nvSpPr>
          <p:spPr>
            <a:xfrm>
              <a:off x="2477725" y="2309433"/>
              <a:ext cx="585065" cy="707886"/>
            </a:xfrm>
            <a:prstGeom prst="rect">
              <a:avLst/>
            </a:prstGeom>
          </p:spPr>
          <p:txBody>
            <a:bodyPr wrap="square">
              <a:spAutoFit/>
            </a:bodyPr>
            <a:lstStyle/>
            <a:p>
              <a:r>
                <a:rPr lang="en-GB" sz="4000" dirty="0" smtClean="0">
                  <a:solidFill>
                    <a:schemeClr val="bg1"/>
                  </a:solidFill>
                </a:rPr>
                <a:t>+</a:t>
              </a:r>
              <a:endParaRPr lang="en-GB" sz="4000" dirty="0">
                <a:solidFill>
                  <a:schemeClr val="bg1"/>
                </a:solidFill>
              </a:endParaRPr>
            </a:p>
          </p:txBody>
        </p:sp>
        <p:sp>
          <p:nvSpPr>
            <p:cNvPr id="9" name="Rectangle 8"/>
            <p:cNvSpPr/>
            <p:nvPr/>
          </p:nvSpPr>
          <p:spPr>
            <a:xfrm>
              <a:off x="5358045" y="2309433"/>
              <a:ext cx="484428" cy="707886"/>
            </a:xfrm>
            <a:prstGeom prst="rect">
              <a:avLst/>
            </a:prstGeom>
          </p:spPr>
          <p:txBody>
            <a:bodyPr wrap="none">
              <a:spAutoFit/>
            </a:bodyPr>
            <a:lstStyle/>
            <a:p>
              <a:r>
                <a:rPr lang="en-GB" sz="4000" dirty="0" smtClean="0">
                  <a:solidFill>
                    <a:schemeClr val="bg1"/>
                  </a:solidFill>
                </a:rPr>
                <a:t>=</a:t>
              </a:r>
              <a:endParaRPr lang="en-GB" sz="4000" dirty="0">
                <a:solidFill>
                  <a:schemeClr val="bg1"/>
                </a:solidFill>
              </a:endParaRPr>
            </a:p>
          </p:txBody>
        </p:sp>
        <p:sp>
          <p:nvSpPr>
            <p:cNvPr id="10" name="Rectangle 9"/>
            <p:cNvSpPr/>
            <p:nvPr/>
          </p:nvSpPr>
          <p:spPr>
            <a:xfrm>
              <a:off x="812540" y="2511686"/>
              <a:ext cx="1755195" cy="380366"/>
            </a:xfrm>
            <a:prstGeom prst="rect">
              <a:avLst/>
            </a:prstGeom>
          </p:spPr>
          <p:txBody>
            <a:bodyPr wrap="square">
              <a:spAutoFit/>
            </a:bodyPr>
            <a:lstStyle/>
            <a:p>
              <a:r>
                <a:rPr lang="en-GB" sz="1600" dirty="0" smtClean="0">
                  <a:solidFill>
                    <a:schemeClr val="bg1"/>
                  </a:solidFill>
                </a:rPr>
                <a:t>Service concepts</a:t>
              </a:r>
              <a:endParaRPr lang="en-GB" sz="1600" dirty="0">
                <a:solidFill>
                  <a:schemeClr val="bg1"/>
                </a:solidFill>
              </a:endParaRPr>
            </a:p>
          </p:txBody>
        </p:sp>
        <p:sp>
          <p:nvSpPr>
            <p:cNvPr id="11" name="Rectangle 10"/>
            <p:cNvSpPr/>
            <p:nvPr/>
          </p:nvSpPr>
          <p:spPr>
            <a:xfrm>
              <a:off x="2882770" y="2511686"/>
              <a:ext cx="2658100" cy="380366"/>
            </a:xfrm>
            <a:prstGeom prst="rect">
              <a:avLst/>
            </a:prstGeom>
          </p:spPr>
          <p:txBody>
            <a:bodyPr wrap="none">
              <a:spAutoFit/>
            </a:bodyPr>
            <a:lstStyle/>
            <a:p>
              <a:r>
                <a:rPr lang="en-GB" sz="1600" dirty="0" smtClean="0">
                  <a:solidFill>
                    <a:schemeClr val="bg1"/>
                  </a:solidFill>
                  <a:latin typeface="Arial" pitchFamily="-65" charset="0"/>
                  <a:cs typeface="ＭＳ Ｐゴシック" pitchFamily="-65" charset="-128"/>
                </a:rPr>
                <a:t>Principles / Characteristics </a:t>
              </a:r>
              <a:endParaRPr lang="en-GB" sz="1600" dirty="0"/>
            </a:p>
          </p:txBody>
        </p:sp>
      </p:grpSp>
      <p:pic>
        <p:nvPicPr>
          <p:cNvPr id="1026" name="Picture 2"/>
          <p:cNvPicPr>
            <a:picLocks noChangeAspect="1" noChangeArrowheads="1"/>
          </p:cNvPicPr>
          <p:nvPr/>
        </p:nvPicPr>
        <p:blipFill>
          <a:blip r:embed="rId3"/>
          <a:srcRect l="19011" t="26300" r="62163" b="15099"/>
          <a:stretch>
            <a:fillRect/>
          </a:stretch>
        </p:blipFill>
        <p:spPr bwMode="auto">
          <a:xfrm>
            <a:off x="6933220" y="3203975"/>
            <a:ext cx="2457911" cy="3060340"/>
          </a:xfrm>
          <a:prstGeom prst="rect">
            <a:avLst/>
          </a:prstGeom>
          <a:noFill/>
          <a:ln w="9525">
            <a:noFill/>
            <a:miter lim="800000"/>
            <a:headEnd/>
            <a:tailEnd/>
          </a:ln>
        </p:spPr>
      </p:pic>
      <p:sp>
        <p:nvSpPr>
          <p:cNvPr id="15" name="Rounded Rectangle 14"/>
          <p:cNvSpPr/>
          <p:nvPr/>
        </p:nvSpPr>
        <p:spPr bwMode="auto">
          <a:xfrm>
            <a:off x="362490" y="4869160"/>
            <a:ext cx="6165685" cy="1530170"/>
          </a:xfrm>
          <a:prstGeom prst="roundRect">
            <a:avLst/>
          </a:prstGeom>
          <a:solidFill>
            <a:schemeClr val="bg1">
              <a:lumMod val="95000"/>
            </a:schemeClr>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r>
              <a:rPr lang="en-GB" sz="1300" dirty="0" smtClean="0"/>
              <a:t>SOA is the general approach to guide the development of Service Architecture.</a:t>
            </a:r>
          </a:p>
          <a:p>
            <a:pPr>
              <a:spcAft>
                <a:spcPts val="600"/>
              </a:spcAft>
            </a:pPr>
            <a:r>
              <a:rPr lang="en-GB" sz="1300" dirty="0" smtClean="0"/>
              <a:t>To ensure consistency and quality of service delivery, the service architecture must adhere to the same set of:</a:t>
            </a:r>
          </a:p>
          <a:p>
            <a:pPr>
              <a:buFontTx/>
              <a:buChar char="-"/>
            </a:pPr>
            <a:r>
              <a:rPr lang="en-GB" sz="1300" dirty="0" smtClean="0"/>
              <a:t>  </a:t>
            </a:r>
            <a:r>
              <a:rPr lang="en-GB" sz="1300" b="1" dirty="0" smtClean="0"/>
              <a:t>Principles</a:t>
            </a:r>
            <a:r>
              <a:rPr lang="en-GB" sz="1300" dirty="0" smtClean="0"/>
              <a:t> e.g. services classified by type to separate concerns</a:t>
            </a:r>
          </a:p>
          <a:p>
            <a:pPr>
              <a:buFontTx/>
              <a:buChar char="-"/>
            </a:pPr>
            <a:r>
              <a:rPr lang="en-GB" sz="1300" dirty="0" smtClean="0"/>
              <a:t>  </a:t>
            </a:r>
            <a:r>
              <a:rPr lang="en-GB" sz="1300" b="1" dirty="0" smtClean="0"/>
              <a:t>Policies</a:t>
            </a:r>
            <a:r>
              <a:rPr lang="en-GB" sz="1300" dirty="0" smtClean="0"/>
              <a:t> e.g. services must be assigned to one layer of architecture</a:t>
            </a:r>
          </a:p>
          <a:p>
            <a:pPr>
              <a:buFontTx/>
              <a:buChar char="-"/>
            </a:pPr>
            <a:r>
              <a:rPr lang="en-GB" sz="1300" dirty="0" smtClean="0"/>
              <a:t>  </a:t>
            </a:r>
            <a:r>
              <a:rPr lang="en-GB" sz="1300" b="1" dirty="0" smtClean="0"/>
              <a:t>Framework</a:t>
            </a:r>
            <a:r>
              <a:rPr lang="en-GB" sz="1300" dirty="0" smtClean="0"/>
              <a:t> e.g. governance framework</a:t>
            </a:r>
          </a:p>
          <a:p>
            <a:endParaRPr lang="en-GB" sz="14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3" name="Rectangle 12"/>
          <p:cNvSpPr/>
          <p:nvPr/>
        </p:nvSpPr>
        <p:spPr>
          <a:xfrm>
            <a:off x="5763090" y="2258870"/>
            <a:ext cx="3105346" cy="553998"/>
          </a:xfrm>
          <a:prstGeom prst="rect">
            <a:avLst/>
          </a:prstGeom>
        </p:spPr>
        <p:txBody>
          <a:bodyPr wrap="square">
            <a:spAutoFit/>
          </a:bodyPr>
          <a:lstStyle/>
          <a:p>
            <a:r>
              <a:rPr lang="en-GB" sz="1500" dirty="0" smtClean="0">
                <a:solidFill>
                  <a:schemeClr val="bg1"/>
                </a:solidFill>
                <a:latin typeface="Arial" pitchFamily="-65" charset="0"/>
                <a:cs typeface="ＭＳ Ｐゴシック" pitchFamily="-65" charset="-128"/>
              </a:rPr>
              <a:t>Well formed services  &amp;</a:t>
            </a:r>
          </a:p>
          <a:p>
            <a:r>
              <a:rPr lang="en-GB" sz="1500" dirty="0" smtClean="0">
                <a:solidFill>
                  <a:schemeClr val="bg1"/>
                </a:solidFill>
                <a:latin typeface="Arial" pitchFamily="-65" charset="0"/>
                <a:cs typeface="ＭＳ Ｐゴシック" pitchFamily="-65" charset="-128"/>
              </a:rPr>
              <a:t>Well formed service architecture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7</a:t>
            </a:fld>
            <a:endParaRPr lang="en-GB" dirty="0" smtClean="0"/>
          </a:p>
        </p:txBody>
      </p:sp>
      <p:sp>
        <p:nvSpPr>
          <p:cNvPr id="108" name="Rectangle 2"/>
          <p:cNvSpPr txBox="1">
            <a:spLocks noChangeArrowheads="1"/>
          </p:cNvSpPr>
          <p:nvPr/>
        </p:nvSpPr>
        <p:spPr bwMode="auto">
          <a:xfrm>
            <a:off x="407988" y="386110"/>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0" lang="en-GB" sz="3200" b="0" i="0" u="none" strike="noStrike" kern="0" cap="none" spc="0" normalizeH="0" baseline="0" noProof="0" dirty="0" smtClean="0">
                <a:ln>
                  <a:noFill/>
                </a:ln>
                <a:solidFill>
                  <a:srgbClr val="00864F"/>
                </a:solidFill>
                <a:effectLst/>
                <a:uLnTx/>
                <a:uFillTx/>
                <a:latin typeface="+mj-lt"/>
                <a:ea typeface="ＭＳ Ｐゴシック" pitchFamily="-65" charset="-128"/>
                <a:cs typeface="+mj-cs"/>
              </a:rPr>
              <a:t>Principles of SOA	</a:t>
            </a:r>
            <a:r>
              <a:rPr kumimoji="0" lang="en-GB" sz="3200" b="0" i="0" u="none" strike="noStrike" kern="0" cap="none" spc="0" normalizeH="0" noProof="0" dirty="0" smtClean="0">
                <a:ln>
                  <a:noFill/>
                </a:ln>
                <a:solidFill>
                  <a:srgbClr val="00864F"/>
                </a:solidFill>
                <a:effectLst/>
                <a:uLnTx/>
                <a:uFillTx/>
                <a:latin typeface="+mj-lt"/>
                <a:ea typeface="ＭＳ Ｐゴシック" pitchFamily="-65" charset="-128"/>
                <a:cs typeface="+mj-cs"/>
              </a:rPr>
              <a:t> </a:t>
            </a:r>
            <a:r>
              <a:rPr lang="en-GB" sz="3200" kern="0" noProof="0" dirty="0" smtClean="0">
                <a:solidFill>
                  <a:srgbClr val="00864F"/>
                </a:solidFill>
                <a:latin typeface="+mj-lt"/>
                <a:cs typeface="+mj-cs"/>
              </a:rPr>
              <a:t>   </a:t>
            </a:r>
            <a:r>
              <a:rPr lang="en-GB" sz="1800" kern="0" dirty="0" smtClean="0">
                <a:solidFill>
                  <a:schemeClr val="bg1">
                    <a:lumMod val="50000"/>
                  </a:schemeClr>
                </a:solidFill>
                <a:latin typeface="+mj-lt"/>
                <a:cs typeface="+mj-cs"/>
              </a:rPr>
              <a:t>Principles are key drivers of value</a:t>
            </a:r>
            <a:r>
              <a:rPr kumimoji="0" lang="en-GB" sz="1800" b="0" i="0" u="none" strike="noStrike" kern="0" cap="none" spc="0" normalizeH="0" baseline="0" noProof="0" dirty="0" smtClean="0">
                <a:ln>
                  <a:noFill/>
                </a:ln>
                <a:solidFill>
                  <a:schemeClr val="bg1">
                    <a:lumMod val="50000"/>
                  </a:schemeClr>
                </a:solidFill>
                <a:effectLst/>
                <a:uLnTx/>
                <a:uFillTx/>
                <a:latin typeface="+mj-lt"/>
                <a:ea typeface="ＭＳ Ｐゴシック" pitchFamily="-65" charset="-128"/>
                <a:cs typeface="+mj-cs"/>
              </a:rPr>
              <a:t> </a:t>
            </a:r>
          </a:p>
        </p:txBody>
      </p:sp>
      <p:sp>
        <p:nvSpPr>
          <p:cNvPr id="6" name="Rounded Rectangle 5"/>
          <p:cNvSpPr/>
          <p:nvPr/>
        </p:nvSpPr>
        <p:spPr bwMode="auto">
          <a:xfrm>
            <a:off x="407495" y="3429000"/>
            <a:ext cx="8145904" cy="1260140"/>
          </a:xfrm>
          <a:prstGeom prst="roundRect">
            <a:avLst/>
          </a:prstGeom>
          <a:solidFill>
            <a:schemeClr val="bg1">
              <a:lumMod val="95000"/>
            </a:schemeClr>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lvl="1"/>
            <a:r>
              <a:rPr lang="en-GB" sz="1400" i="1" dirty="0" smtClean="0">
                <a:solidFill>
                  <a:srgbClr val="00864F"/>
                </a:solidFill>
              </a:rPr>
              <a:t>“Service contracts impose low consumer coupling requirements and are themselves decoupled from their surrounding environment”</a:t>
            </a:r>
          </a:p>
          <a:p>
            <a:endParaRPr lang="en-GB" sz="400" i="1" dirty="0" smtClean="0">
              <a:solidFill>
                <a:srgbClr val="00864F"/>
              </a:solidFill>
            </a:endParaRPr>
          </a:p>
          <a:p>
            <a:r>
              <a:rPr lang="en-GB" sz="1400" dirty="0" smtClean="0">
                <a:latin typeface="Arial" pitchFamily="-65" charset="0"/>
                <a:cs typeface="ＭＳ Ｐゴシック" pitchFamily="-65" charset="-128"/>
              </a:rPr>
              <a:t>Services should be designed so that they are independent, with the dependency minimised between the service contract, its implementation and its consumers. Therefore  providers and consumers have greater agility to use alternative resources.</a:t>
            </a:r>
          </a:p>
        </p:txBody>
      </p:sp>
      <p:sp>
        <p:nvSpPr>
          <p:cNvPr id="8" name="Rounded Rectangle 7"/>
          <p:cNvSpPr/>
          <p:nvPr/>
        </p:nvSpPr>
        <p:spPr bwMode="auto">
          <a:xfrm>
            <a:off x="407495" y="5049181"/>
            <a:ext cx="8145905" cy="1575174"/>
          </a:xfrm>
          <a:prstGeom prst="roundRect">
            <a:avLst/>
          </a:prstGeom>
          <a:solidFill>
            <a:schemeClr val="bg1">
              <a:lumMod val="95000"/>
            </a:schemeClr>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lvl="1"/>
            <a:r>
              <a:rPr lang="en-GB" sz="1400" i="1" dirty="0" smtClean="0">
                <a:solidFill>
                  <a:srgbClr val="00864F"/>
                </a:solidFill>
              </a:rPr>
              <a:t>“Service contracts only contain essential information about services and this information is limited to what is published in service contracts”</a:t>
            </a:r>
          </a:p>
          <a:p>
            <a:endParaRPr lang="en-GB" sz="400" i="1" dirty="0" smtClean="0">
              <a:solidFill>
                <a:srgbClr val="00864F"/>
              </a:solidFill>
            </a:endParaRPr>
          </a:p>
          <a:p>
            <a:r>
              <a:rPr lang="en-GB" sz="1400" dirty="0" smtClean="0"/>
              <a:t>By hiding as much of the underlying details of the service as possible it enables a loosely coupled relationship. Furthermore the amount of logic that a service may encapsulate could be limitless. </a:t>
            </a:r>
          </a:p>
          <a:p>
            <a:endParaRPr lang="en-GB" sz="400" dirty="0" smtClean="0"/>
          </a:p>
          <a:p>
            <a:r>
              <a:rPr lang="en-GB" sz="1200" dirty="0" smtClean="0"/>
              <a:t>N.B. These are known as black boxes i.e. we are not concerned with the internal complexity, only its inputs and outputs.</a:t>
            </a:r>
          </a:p>
          <a:p>
            <a:endParaRPr lang="en-GB" sz="14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pic>
        <p:nvPicPr>
          <p:cNvPr id="32772" name="Picture 4" descr="service-loose-coupling">
            <a:hlinkClick r:id="rId3"/>
          </p:cNvPr>
          <p:cNvPicPr>
            <a:picLocks noChangeAspect="1" noChangeArrowheads="1"/>
          </p:cNvPicPr>
          <p:nvPr/>
        </p:nvPicPr>
        <p:blipFill>
          <a:blip r:embed="rId4"/>
          <a:srcRect b="6250"/>
          <a:stretch>
            <a:fillRect/>
          </a:stretch>
        </p:blipFill>
        <p:spPr bwMode="auto">
          <a:xfrm>
            <a:off x="8688415" y="3564015"/>
            <a:ext cx="866645" cy="765085"/>
          </a:xfrm>
          <a:prstGeom prst="rect">
            <a:avLst/>
          </a:prstGeom>
          <a:noFill/>
        </p:spPr>
      </p:pic>
      <p:pic>
        <p:nvPicPr>
          <p:cNvPr id="32774" name="Picture 6" descr="service-abstraction">
            <a:hlinkClick r:id="rId5"/>
          </p:cNvPr>
          <p:cNvPicPr>
            <a:picLocks noChangeAspect="1" noChangeArrowheads="1"/>
          </p:cNvPicPr>
          <p:nvPr/>
        </p:nvPicPr>
        <p:blipFill>
          <a:blip r:embed="rId6"/>
          <a:srcRect b="5594"/>
          <a:stretch>
            <a:fillRect/>
          </a:stretch>
        </p:blipFill>
        <p:spPr bwMode="auto">
          <a:xfrm>
            <a:off x="8778425" y="5004175"/>
            <a:ext cx="586732" cy="1440160"/>
          </a:xfrm>
          <a:prstGeom prst="rect">
            <a:avLst/>
          </a:prstGeom>
          <a:noFill/>
        </p:spPr>
      </p:pic>
      <p:sp>
        <p:nvSpPr>
          <p:cNvPr id="16" name="Rounded Rectangle 15"/>
          <p:cNvSpPr/>
          <p:nvPr/>
        </p:nvSpPr>
        <p:spPr bwMode="auto">
          <a:xfrm>
            <a:off x="362490" y="1538790"/>
            <a:ext cx="8100900" cy="1530170"/>
          </a:xfrm>
          <a:prstGeom prst="roundRect">
            <a:avLst/>
          </a:prstGeom>
          <a:solidFill>
            <a:schemeClr val="bg1">
              <a:lumMod val="95000"/>
            </a:schemeClr>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lvl="1"/>
            <a:r>
              <a:rPr lang="en-GB" sz="1400" i="1" dirty="0" smtClean="0">
                <a:solidFill>
                  <a:srgbClr val="00864F"/>
                </a:solidFill>
              </a:rPr>
              <a:t>“Formal agreement between service provider and service consumer. Services within the same service inventory must be in compliance with the same contract design standards”</a:t>
            </a:r>
          </a:p>
          <a:p>
            <a:endParaRPr lang="en-GB" sz="400" i="1" dirty="0" smtClean="0">
              <a:solidFill>
                <a:srgbClr val="00864F"/>
              </a:solidFill>
            </a:endParaRPr>
          </a:p>
          <a:p>
            <a:r>
              <a:rPr lang="en-GB" sz="1400" dirty="0" smtClean="0"/>
              <a:t>Services are able to define their capabilities and overall purpose in the form of a service contract which stipulates services in the form of a communications agreement that will be defined by one or several service description documents. This principle requires that specific considerations be taken into account when a service’s public technical interface is being designed.</a:t>
            </a:r>
          </a:p>
          <a:p>
            <a:endParaRPr lang="en-GB" sz="1400" dirty="0" smtClean="0"/>
          </a:p>
          <a:p>
            <a:endParaRPr lang="en-GB" sz="14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2" name="TextBox 11"/>
          <p:cNvSpPr txBox="1"/>
          <p:nvPr/>
        </p:nvSpPr>
        <p:spPr>
          <a:xfrm>
            <a:off x="407495" y="1223755"/>
            <a:ext cx="7470830" cy="338554"/>
          </a:xfrm>
          <a:prstGeom prst="rect">
            <a:avLst/>
          </a:prstGeom>
          <a:noFill/>
        </p:spPr>
        <p:txBody>
          <a:bodyPr wrap="square" rtlCol="0">
            <a:spAutoFit/>
          </a:bodyPr>
          <a:lstStyle/>
          <a:p>
            <a:pPr marL="342900" indent="-342900"/>
            <a:r>
              <a:rPr lang="en-GB" sz="1600" b="1" dirty="0" smtClean="0"/>
              <a:t>1. Standardised Service Contract</a:t>
            </a:r>
            <a:endParaRPr lang="en-GB" sz="1600" b="1" dirty="0"/>
          </a:p>
        </p:txBody>
      </p:sp>
      <p:sp>
        <p:nvSpPr>
          <p:cNvPr id="13" name="TextBox 12"/>
          <p:cNvSpPr txBox="1"/>
          <p:nvPr/>
        </p:nvSpPr>
        <p:spPr>
          <a:xfrm>
            <a:off x="362490" y="3113965"/>
            <a:ext cx="7470830" cy="338554"/>
          </a:xfrm>
          <a:prstGeom prst="rect">
            <a:avLst/>
          </a:prstGeom>
          <a:noFill/>
        </p:spPr>
        <p:txBody>
          <a:bodyPr wrap="square" rtlCol="0">
            <a:spAutoFit/>
          </a:bodyPr>
          <a:lstStyle/>
          <a:p>
            <a:pPr marL="342900" indent="-342900"/>
            <a:r>
              <a:rPr lang="en-GB" sz="1600" b="1" dirty="0" smtClean="0"/>
              <a:t>2. Loose Coupling</a:t>
            </a:r>
            <a:endParaRPr lang="en-GB" sz="1600" b="1" dirty="0"/>
          </a:p>
        </p:txBody>
      </p:sp>
      <p:pic>
        <p:nvPicPr>
          <p:cNvPr id="32770" name="Picture 2" descr="service-contract"/>
          <p:cNvPicPr>
            <a:picLocks noChangeAspect="1" noChangeArrowheads="1"/>
          </p:cNvPicPr>
          <p:nvPr/>
        </p:nvPicPr>
        <p:blipFill>
          <a:blip r:embed="rId7"/>
          <a:srcRect b="7314"/>
          <a:stretch>
            <a:fillRect/>
          </a:stretch>
        </p:blipFill>
        <p:spPr bwMode="auto">
          <a:xfrm>
            <a:off x="8688415" y="1538790"/>
            <a:ext cx="855095" cy="1653186"/>
          </a:xfrm>
          <a:prstGeom prst="rect">
            <a:avLst/>
          </a:prstGeom>
          <a:noFill/>
        </p:spPr>
      </p:pic>
      <p:sp>
        <p:nvSpPr>
          <p:cNvPr id="14" name="TextBox 13"/>
          <p:cNvSpPr txBox="1"/>
          <p:nvPr/>
        </p:nvSpPr>
        <p:spPr>
          <a:xfrm>
            <a:off x="407495" y="4734145"/>
            <a:ext cx="7470830" cy="338554"/>
          </a:xfrm>
          <a:prstGeom prst="rect">
            <a:avLst/>
          </a:prstGeom>
          <a:noFill/>
        </p:spPr>
        <p:txBody>
          <a:bodyPr wrap="square" rtlCol="0">
            <a:spAutoFit/>
          </a:bodyPr>
          <a:lstStyle/>
          <a:p>
            <a:pPr marL="342900" indent="-342900"/>
            <a:r>
              <a:rPr lang="en-GB" sz="1600" b="1" dirty="0" smtClean="0"/>
              <a:t>3. Service Abstraction</a:t>
            </a:r>
            <a:endParaRPr lang="en-GB" sz="1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8</a:t>
            </a:fld>
            <a:endParaRPr lang="en-GB" dirty="0" smtClean="0"/>
          </a:p>
        </p:txBody>
      </p:sp>
      <p:sp>
        <p:nvSpPr>
          <p:cNvPr id="108" name="Rectangle 2"/>
          <p:cNvSpPr txBox="1">
            <a:spLocks noChangeArrowheads="1"/>
          </p:cNvSpPr>
          <p:nvPr/>
        </p:nvSpPr>
        <p:spPr bwMode="auto">
          <a:xfrm>
            <a:off x="407988" y="386110"/>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0" lang="en-GB" sz="3200" b="0" i="0" u="none" strike="noStrike" kern="0" cap="none" spc="0" normalizeH="0" baseline="0" noProof="0" dirty="0" smtClean="0">
                <a:ln>
                  <a:noFill/>
                </a:ln>
                <a:solidFill>
                  <a:srgbClr val="00864F"/>
                </a:solidFill>
                <a:effectLst/>
                <a:uLnTx/>
                <a:uFillTx/>
                <a:latin typeface="+mj-lt"/>
                <a:ea typeface="ＭＳ Ｐゴシック" pitchFamily="-65" charset="-128"/>
                <a:cs typeface="+mj-cs"/>
              </a:rPr>
              <a:t>Principles of SOA</a:t>
            </a:r>
            <a:r>
              <a:rPr kumimoji="0" lang="en-GB" sz="2000" b="0" i="0" u="none" strike="noStrike" kern="0" cap="none" spc="0" normalizeH="0" baseline="0" noProof="0" dirty="0" smtClean="0">
                <a:ln>
                  <a:noFill/>
                </a:ln>
                <a:solidFill>
                  <a:schemeClr val="bg1">
                    <a:lumMod val="65000"/>
                  </a:schemeClr>
                </a:solidFill>
                <a:effectLst/>
                <a:uLnTx/>
                <a:uFillTx/>
                <a:latin typeface="+mj-lt"/>
                <a:ea typeface="ＭＳ Ｐゴシック" pitchFamily="-65" charset="-128"/>
                <a:cs typeface="+mj-cs"/>
              </a:rPr>
              <a:t> </a:t>
            </a:r>
          </a:p>
        </p:txBody>
      </p:sp>
      <p:sp>
        <p:nvSpPr>
          <p:cNvPr id="9" name="Rounded Rectangle 8"/>
          <p:cNvSpPr/>
          <p:nvPr/>
        </p:nvSpPr>
        <p:spPr bwMode="auto">
          <a:xfrm>
            <a:off x="407495" y="3383995"/>
            <a:ext cx="8100900" cy="1125125"/>
          </a:xfrm>
          <a:prstGeom prst="roundRect">
            <a:avLst/>
          </a:prstGeom>
          <a:solidFill>
            <a:schemeClr val="bg1">
              <a:lumMod val="95000"/>
            </a:schemeClr>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lvl="1"/>
            <a:r>
              <a:rPr lang="en-GB" sz="1400" i="1" dirty="0" smtClean="0">
                <a:solidFill>
                  <a:srgbClr val="00864F"/>
                </a:solidFill>
              </a:rPr>
              <a:t>“Services exercise a high level of control over their underlying runtime execution environment.”</a:t>
            </a:r>
          </a:p>
          <a:p>
            <a:endParaRPr lang="en-GB" sz="400" i="1" dirty="0" smtClean="0">
              <a:solidFill>
                <a:srgbClr val="00864F"/>
              </a:solidFill>
            </a:endParaRPr>
          </a:p>
          <a:p>
            <a:r>
              <a:rPr lang="en-GB" sz="1400" dirty="0" smtClean="0"/>
              <a:t>For services to carry out their capabilities consistently and reliably, their underlying solution logic needs to have a significant degree of control over its environment and resources.</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endParaRPr>
          </a:p>
          <a:p>
            <a:pPr marL="0" marR="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tx1"/>
                </a:solidFill>
                <a:effectLst/>
                <a:latin typeface="Arial" pitchFamily="-65" charset="0"/>
                <a:ea typeface="ＭＳ Ｐゴシック" pitchFamily="-65" charset="-128"/>
                <a:cs typeface="ＭＳ Ｐゴシック" pitchFamily="-65" charset="-128"/>
              </a:rPr>
              <a:t> </a:t>
            </a:r>
            <a:endParaRPr kumimoji="0" lang="en-GB" sz="1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0" name="Rounded Rectangle 9"/>
          <p:cNvSpPr/>
          <p:nvPr/>
        </p:nvSpPr>
        <p:spPr bwMode="auto">
          <a:xfrm>
            <a:off x="407495" y="5004175"/>
            <a:ext cx="8010890" cy="1350150"/>
          </a:xfrm>
          <a:prstGeom prst="roundRect">
            <a:avLst/>
          </a:prstGeom>
          <a:solidFill>
            <a:schemeClr val="bg1">
              <a:lumMod val="95000"/>
            </a:schemeClr>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lvl="1"/>
            <a:r>
              <a:rPr lang="en-GB" sz="1400" i="1" dirty="0" smtClean="0">
                <a:solidFill>
                  <a:srgbClr val="00864F"/>
                </a:solidFill>
              </a:rPr>
              <a:t>“Services minimize resource consumption by deferring the management of state information when necessary.”</a:t>
            </a:r>
          </a:p>
          <a:p>
            <a:endParaRPr lang="en-GB" sz="400" i="1" dirty="0" smtClean="0">
              <a:solidFill>
                <a:srgbClr val="00864F"/>
              </a:solidFill>
            </a:endParaRPr>
          </a:p>
          <a:p>
            <a:r>
              <a:rPr lang="en-GB" sz="1400" dirty="0" smtClean="0"/>
              <a:t>Excessive state information can compromise the availability of a service and undermines its performance and scalability potential, therefore services are designed to remain </a:t>
            </a:r>
            <a:r>
              <a:rPr lang="en-GB" sz="1400" dirty="0" err="1" smtClean="0"/>
              <a:t>stateful</a:t>
            </a:r>
            <a:r>
              <a:rPr lang="en-GB" sz="1400" dirty="0" smtClean="0"/>
              <a:t> only when required.</a:t>
            </a:r>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pic>
        <p:nvPicPr>
          <p:cNvPr id="2052" name="Picture 4" descr="service-statelessness">
            <a:hlinkClick r:id="rId3"/>
          </p:cNvPr>
          <p:cNvPicPr>
            <a:picLocks noChangeAspect="1" noChangeArrowheads="1"/>
          </p:cNvPicPr>
          <p:nvPr/>
        </p:nvPicPr>
        <p:blipFill>
          <a:blip r:embed="rId4"/>
          <a:srcRect b="6196"/>
          <a:stretch>
            <a:fillRect/>
          </a:stretch>
        </p:blipFill>
        <p:spPr bwMode="auto">
          <a:xfrm>
            <a:off x="8598405" y="4959170"/>
            <a:ext cx="1026781" cy="1260140"/>
          </a:xfrm>
          <a:prstGeom prst="rect">
            <a:avLst/>
          </a:prstGeom>
          <a:noFill/>
        </p:spPr>
      </p:pic>
      <p:sp>
        <p:nvSpPr>
          <p:cNvPr id="14" name="Rounded Rectangle 13"/>
          <p:cNvSpPr/>
          <p:nvPr/>
        </p:nvSpPr>
        <p:spPr bwMode="auto">
          <a:xfrm>
            <a:off x="407495" y="1583795"/>
            <a:ext cx="8055895" cy="1305145"/>
          </a:xfrm>
          <a:prstGeom prst="roundRect">
            <a:avLst/>
          </a:prstGeom>
          <a:solidFill>
            <a:schemeClr val="bg1">
              <a:lumMod val="95000"/>
            </a:schemeClr>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lvl="1"/>
            <a:r>
              <a:rPr lang="en-GB" sz="1400" i="1" dirty="0" smtClean="0">
                <a:solidFill>
                  <a:srgbClr val="00864F"/>
                </a:solidFill>
              </a:rPr>
              <a:t>“Services contain and express agnostic logic and can be positioned as reusable enterprise resources.”</a:t>
            </a:r>
          </a:p>
          <a:p>
            <a:endParaRPr lang="en-GB" sz="400" i="1" dirty="0" smtClean="0">
              <a:solidFill>
                <a:srgbClr val="00864F"/>
              </a:solidFill>
            </a:endParaRPr>
          </a:p>
          <a:p>
            <a:r>
              <a:rPr lang="en-GB" sz="1400" dirty="0" smtClean="0"/>
              <a:t>Logic is divided into services, which in turn should be designed with agnostic functional contexts ensuring individual service capabilities are appropriately defined to facilitate necessary reuse requirements.  </a:t>
            </a:r>
            <a:endParaRPr kumimoji="0" lang="en-GB" sz="1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pic>
        <p:nvPicPr>
          <p:cNvPr id="15" name="Picture 8" descr="service-reusability">
            <a:hlinkClick r:id="rId5"/>
          </p:cNvPr>
          <p:cNvPicPr>
            <a:picLocks noChangeAspect="1" noChangeArrowheads="1"/>
          </p:cNvPicPr>
          <p:nvPr/>
        </p:nvPicPr>
        <p:blipFill>
          <a:blip r:embed="rId6"/>
          <a:srcRect b="3689"/>
          <a:stretch>
            <a:fillRect/>
          </a:stretch>
        </p:blipFill>
        <p:spPr bwMode="auto">
          <a:xfrm>
            <a:off x="8553400" y="1538790"/>
            <a:ext cx="1151840" cy="1308103"/>
          </a:xfrm>
          <a:prstGeom prst="rect">
            <a:avLst/>
          </a:prstGeom>
          <a:noFill/>
        </p:spPr>
      </p:pic>
      <p:sp>
        <p:nvSpPr>
          <p:cNvPr id="17" name="TextBox 16"/>
          <p:cNvSpPr txBox="1"/>
          <p:nvPr/>
        </p:nvSpPr>
        <p:spPr>
          <a:xfrm>
            <a:off x="407495" y="1268760"/>
            <a:ext cx="7470830" cy="338554"/>
          </a:xfrm>
          <a:prstGeom prst="rect">
            <a:avLst/>
          </a:prstGeom>
          <a:noFill/>
        </p:spPr>
        <p:txBody>
          <a:bodyPr wrap="square" rtlCol="0">
            <a:spAutoFit/>
          </a:bodyPr>
          <a:lstStyle/>
          <a:p>
            <a:pPr marL="342900" indent="-342900"/>
            <a:r>
              <a:rPr lang="en-GB" sz="1600" b="1" dirty="0" smtClean="0"/>
              <a:t>4. Service Reusability</a:t>
            </a:r>
            <a:endParaRPr lang="en-GB" sz="1600" b="1" dirty="0"/>
          </a:p>
        </p:txBody>
      </p:sp>
      <p:sp>
        <p:nvSpPr>
          <p:cNvPr id="18" name="TextBox 17"/>
          <p:cNvSpPr txBox="1"/>
          <p:nvPr/>
        </p:nvSpPr>
        <p:spPr>
          <a:xfrm>
            <a:off x="452500" y="3023955"/>
            <a:ext cx="7470830" cy="338554"/>
          </a:xfrm>
          <a:prstGeom prst="rect">
            <a:avLst/>
          </a:prstGeom>
          <a:noFill/>
        </p:spPr>
        <p:txBody>
          <a:bodyPr wrap="square" rtlCol="0">
            <a:spAutoFit/>
          </a:bodyPr>
          <a:lstStyle/>
          <a:p>
            <a:pPr marL="342900" indent="-342900"/>
            <a:r>
              <a:rPr lang="en-GB" sz="1600" b="1" dirty="0" smtClean="0"/>
              <a:t>5. Service Autonomy</a:t>
            </a:r>
            <a:endParaRPr lang="en-GB" sz="1600" b="1" dirty="0"/>
          </a:p>
        </p:txBody>
      </p:sp>
      <p:sp>
        <p:nvSpPr>
          <p:cNvPr id="19" name="TextBox 18"/>
          <p:cNvSpPr txBox="1"/>
          <p:nvPr/>
        </p:nvSpPr>
        <p:spPr>
          <a:xfrm>
            <a:off x="497505" y="4644135"/>
            <a:ext cx="7470830" cy="338554"/>
          </a:xfrm>
          <a:prstGeom prst="rect">
            <a:avLst/>
          </a:prstGeom>
          <a:noFill/>
        </p:spPr>
        <p:txBody>
          <a:bodyPr wrap="square" rtlCol="0">
            <a:spAutoFit/>
          </a:bodyPr>
          <a:lstStyle/>
          <a:p>
            <a:pPr marL="342900" indent="-342900"/>
            <a:r>
              <a:rPr lang="en-GB" sz="1600" b="1" dirty="0" smtClean="0"/>
              <a:t>6. Service Statelessness</a:t>
            </a:r>
            <a:endParaRPr lang="en-GB" sz="1600" b="1" dirty="0"/>
          </a:p>
        </p:txBody>
      </p:sp>
      <p:pic>
        <p:nvPicPr>
          <p:cNvPr id="32772" name="Picture 4" descr="C:\Documents and Settings\8678516\Desktop\Picture1.gif"/>
          <p:cNvPicPr>
            <a:picLocks noChangeAspect="1" noChangeArrowheads="1"/>
          </p:cNvPicPr>
          <p:nvPr/>
        </p:nvPicPr>
        <p:blipFill>
          <a:blip r:embed="rId7"/>
          <a:srcRect/>
          <a:stretch>
            <a:fillRect/>
          </a:stretch>
        </p:blipFill>
        <p:spPr bwMode="auto">
          <a:xfrm>
            <a:off x="8598405" y="3248980"/>
            <a:ext cx="1080120" cy="1385191"/>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5"/>
          <p:cNvSpPr>
            <a:spLocks noGrp="1" noChangeArrowheads="1"/>
          </p:cNvSpPr>
          <p:nvPr>
            <p:ph type="sldNum" sz="quarter" idx="10"/>
          </p:nvPr>
        </p:nvSpPr>
        <p:spPr>
          <a:xfrm>
            <a:off x="7264400" y="6632925"/>
            <a:ext cx="2184400" cy="171450"/>
          </a:xfrm>
          <a:noFill/>
        </p:spPr>
        <p:txBody>
          <a:bodyPr/>
          <a:lstStyle/>
          <a:p>
            <a:fld id="{E4396B40-332A-43D4-828D-0FCEF18CA9D6}" type="slidenum">
              <a:rPr lang="en-GB" smtClean="0"/>
              <a:pPr/>
              <a:t>9</a:t>
            </a:fld>
            <a:endParaRPr lang="en-GB" dirty="0" smtClean="0"/>
          </a:p>
        </p:txBody>
      </p:sp>
      <p:sp>
        <p:nvSpPr>
          <p:cNvPr id="108" name="Rectangle 2"/>
          <p:cNvSpPr txBox="1">
            <a:spLocks noChangeArrowheads="1"/>
          </p:cNvSpPr>
          <p:nvPr/>
        </p:nvSpPr>
        <p:spPr bwMode="auto">
          <a:xfrm>
            <a:off x="407988" y="386110"/>
            <a:ext cx="8007350" cy="882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kumimoji="0" lang="en-GB" sz="3200" b="0" i="0" u="none" strike="noStrike" kern="0" cap="none" spc="0" normalizeH="0" baseline="0" noProof="0" dirty="0" smtClean="0">
                <a:ln>
                  <a:noFill/>
                </a:ln>
                <a:solidFill>
                  <a:srgbClr val="00864F"/>
                </a:solidFill>
                <a:effectLst/>
                <a:uLnTx/>
                <a:uFillTx/>
                <a:latin typeface="+mj-lt"/>
                <a:ea typeface="ＭＳ Ｐゴシック" pitchFamily="-65" charset="-128"/>
                <a:cs typeface="+mj-cs"/>
              </a:rPr>
              <a:t>Principles of SOA</a:t>
            </a:r>
            <a:endParaRPr kumimoji="0" lang="en-GB" sz="2000" b="0" i="0" u="none" strike="noStrike" kern="0" cap="none" spc="0" normalizeH="0" baseline="0" noProof="0" dirty="0" smtClean="0">
              <a:ln>
                <a:noFill/>
              </a:ln>
              <a:solidFill>
                <a:schemeClr val="bg1">
                  <a:lumMod val="65000"/>
                </a:schemeClr>
              </a:solidFill>
              <a:effectLst/>
              <a:uLnTx/>
              <a:uFillTx/>
              <a:latin typeface="+mj-lt"/>
              <a:ea typeface="ＭＳ Ｐゴシック" pitchFamily="-65" charset="-128"/>
              <a:cs typeface="+mj-cs"/>
            </a:endParaRPr>
          </a:p>
        </p:txBody>
      </p:sp>
      <p:sp>
        <p:nvSpPr>
          <p:cNvPr id="12" name="TextBox 11"/>
          <p:cNvSpPr txBox="1"/>
          <p:nvPr/>
        </p:nvSpPr>
        <p:spPr>
          <a:xfrm>
            <a:off x="407495" y="1313765"/>
            <a:ext cx="7470830" cy="338554"/>
          </a:xfrm>
          <a:prstGeom prst="rect">
            <a:avLst/>
          </a:prstGeom>
          <a:noFill/>
        </p:spPr>
        <p:txBody>
          <a:bodyPr wrap="square" rtlCol="0">
            <a:spAutoFit/>
          </a:bodyPr>
          <a:lstStyle/>
          <a:p>
            <a:pPr marL="342900" indent="-342900"/>
            <a:r>
              <a:rPr lang="en-GB" sz="1600" b="1" dirty="0" smtClean="0"/>
              <a:t>7. Service Discoverability</a:t>
            </a:r>
            <a:endParaRPr lang="en-GB" sz="1600" b="1" dirty="0"/>
          </a:p>
        </p:txBody>
      </p:sp>
      <p:sp>
        <p:nvSpPr>
          <p:cNvPr id="14" name="TextBox 13"/>
          <p:cNvSpPr txBox="1"/>
          <p:nvPr/>
        </p:nvSpPr>
        <p:spPr>
          <a:xfrm>
            <a:off x="452500" y="2978950"/>
            <a:ext cx="7470830" cy="338554"/>
          </a:xfrm>
          <a:prstGeom prst="rect">
            <a:avLst/>
          </a:prstGeom>
          <a:noFill/>
        </p:spPr>
        <p:txBody>
          <a:bodyPr wrap="square" rtlCol="0">
            <a:spAutoFit/>
          </a:bodyPr>
          <a:lstStyle/>
          <a:p>
            <a:pPr marL="342900" indent="-342900"/>
            <a:r>
              <a:rPr lang="en-GB" sz="1600" b="1" dirty="0" smtClean="0"/>
              <a:t>8. Service </a:t>
            </a:r>
            <a:r>
              <a:rPr lang="en-GB" sz="1600" b="1" dirty="0" err="1" smtClean="0"/>
              <a:t>Composability</a:t>
            </a:r>
            <a:endParaRPr lang="en-GB" sz="1600" b="1" dirty="0"/>
          </a:p>
        </p:txBody>
      </p:sp>
      <p:sp>
        <p:nvSpPr>
          <p:cNvPr id="15" name="Rounded Rectangle 14"/>
          <p:cNvSpPr/>
          <p:nvPr/>
        </p:nvSpPr>
        <p:spPr bwMode="auto">
          <a:xfrm>
            <a:off x="407495" y="5229200"/>
            <a:ext cx="7335815" cy="1260140"/>
          </a:xfrm>
          <a:prstGeom prst="roundRect">
            <a:avLst/>
          </a:prstGeom>
          <a:solidFill>
            <a:schemeClr val="bg1">
              <a:lumMod val="95000"/>
            </a:schemeClr>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lvl="1"/>
            <a:r>
              <a:rPr kumimoji="0" lang="en-GB" sz="1400" i="1" u="none" strike="noStrike" cap="none" normalizeH="0" baseline="0" dirty="0" smtClean="0">
                <a:ln>
                  <a:noFill/>
                </a:ln>
                <a:solidFill>
                  <a:srgbClr val="00864F"/>
                </a:solidFill>
                <a:effectLst/>
                <a:latin typeface="Arial" pitchFamily="-65" charset="0"/>
                <a:ea typeface="ＭＳ Ｐゴシック" pitchFamily="-65" charset="-128"/>
                <a:cs typeface="ＭＳ Ｐゴシック" pitchFamily="-65" charset="-128"/>
              </a:rPr>
              <a:t>“Services</a:t>
            </a:r>
            <a:r>
              <a:rPr kumimoji="0" lang="en-GB" sz="1400" i="1" u="none" strike="noStrike" cap="none" normalizeH="0" dirty="0" smtClean="0">
                <a:ln>
                  <a:noFill/>
                </a:ln>
                <a:solidFill>
                  <a:srgbClr val="00864F"/>
                </a:solidFill>
                <a:effectLst/>
                <a:latin typeface="Arial" pitchFamily="-65" charset="0"/>
                <a:ea typeface="ＭＳ Ｐゴシック" pitchFamily="-65" charset="-128"/>
                <a:cs typeface="ＭＳ Ｐゴシック" pitchFamily="-65" charset="-128"/>
              </a:rPr>
              <a:t> are interoperable”</a:t>
            </a:r>
          </a:p>
          <a:p>
            <a:pPr marL="0" marR="0" indent="0" algn="l" defTabSz="914400" rtl="0" eaLnBrk="0" fontAlgn="base" latinLnBrk="0" hangingPunct="0">
              <a:lnSpc>
                <a:spcPct val="100000"/>
              </a:lnSpc>
              <a:spcBef>
                <a:spcPct val="0"/>
              </a:spcBef>
              <a:spcAft>
                <a:spcPct val="0"/>
              </a:spcAft>
              <a:buClrTx/>
              <a:buSzTx/>
              <a:buFontTx/>
              <a:buNone/>
              <a:tabLst/>
            </a:pPr>
            <a:r>
              <a:rPr lang="en-GB" sz="1400" baseline="0" dirty="0" smtClean="0">
                <a:latin typeface="Arial" pitchFamily="-65" charset="0"/>
                <a:cs typeface="ＭＳ Ｐゴシック" pitchFamily="-65" charset="-128"/>
              </a:rPr>
              <a:t>Services should use standards that allow diverse subscribers to use</a:t>
            </a:r>
            <a:r>
              <a:rPr lang="en-GB" sz="1400" dirty="0" smtClean="0">
                <a:latin typeface="Arial" pitchFamily="-65" charset="0"/>
                <a:cs typeface="ＭＳ Ｐゴシック" pitchFamily="-65" charset="-128"/>
              </a:rPr>
              <a:t> the service. </a:t>
            </a:r>
            <a:r>
              <a:rPr lang="en-GB" sz="1400" baseline="0" dirty="0" smtClean="0">
                <a:latin typeface="Arial" pitchFamily="-65" charset="0"/>
                <a:cs typeface="ＭＳ Ｐゴシック" pitchFamily="-65" charset="-128"/>
              </a:rPr>
              <a:t>This </a:t>
            </a:r>
            <a:r>
              <a:rPr lang="en-GB" sz="1400" dirty="0" smtClean="0">
                <a:latin typeface="Arial" pitchFamily="-65" charset="0"/>
                <a:cs typeface="ＭＳ Ｐゴシック" pitchFamily="-65" charset="-128"/>
              </a:rPr>
              <a:t>may not be recognised as a principle in its own right since it is fundamental to every other principle and is so obvious it should be a natural by-product of service orientation. </a:t>
            </a:r>
            <a:endParaRPr kumimoji="0" lang="en-GB" sz="1400" u="none" strike="noStrike" cap="none" normalizeH="0" baseline="0" dirty="0">
              <a:ln>
                <a:noFill/>
              </a:ln>
              <a:effectLst/>
              <a:latin typeface="Arial" pitchFamily="-65" charset="0"/>
              <a:ea typeface="ＭＳ Ｐゴシック" pitchFamily="-65" charset="-128"/>
              <a:cs typeface="ＭＳ Ｐゴシック" pitchFamily="-65" charset="-128"/>
            </a:endParaRPr>
          </a:p>
        </p:txBody>
      </p:sp>
      <p:sp>
        <p:nvSpPr>
          <p:cNvPr id="17" name="Rounded Rectangle 16"/>
          <p:cNvSpPr/>
          <p:nvPr/>
        </p:nvSpPr>
        <p:spPr bwMode="auto">
          <a:xfrm>
            <a:off x="407497" y="3338990"/>
            <a:ext cx="7335814" cy="1440161"/>
          </a:xfrm>
          <a:prstGeom prst="roundRect">
            <a:avLst/>
          </a:prstGeom>
          <a:solidFill>
            <a:schemeClr val="bg1">
              <a:lumMod val="95000"/>
            </a:schemeClr>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lvl="1"/>
            <a:r>
              <a:rPr lang="en-GB" sz="1400" i="1" dirty="0" smtClean="0">
                <a:solidFill>
                  <a:srgbClr val="00864F"/>
                </a:solidFill>
              </a:rPr>
              <a:t>“Services are effective composition participants, regardless of the size and complexity of the composition.”</a:t>
            </a:r>
          </a:p>
          <a:p>
            <a:endParaRPr lang="en-GB" sz="400" i="1" dirty="0" smtClean="0">
              <a:solidFill>
                <a:srgbClr val="00864F"/>
              </a:solidFill>
            </a:endParaRPr>
          </a:p>
          <a:p>
            <a:r>
              <a:rPr lang="en-GB" sz="1400" dirty="0" smtClean="0"/>
              <a:t>Services can be composed together to form a larger service</a:t>
            </a:r>
            <a:r>
              <a:rPr lang="en-GB" sz="1400" smtClean="0"/>
              <a:t>, As </a:t>
            </a:r>
            <a:r>
              <a:rPr lang="en-GB" sz="1400" dirty="0" smtClean="0"/>
              <a:t>service portfolios increase in size, service compositions will become an increasingly vital design aspect, therefore services need to participate as effective controllers or members of the compositions.</a:t>
            </a:r>
            <a:endParaRPr lang="en-GB" sz="1400" i="1" dirty="0" smtClean="0"/>
          </a:p>
          <a:p>
            <a:endParaRPr lang="en-GB" sz="1400" dirty="0" smtClean="0"/>
          </a:p>
          <a:p>
            <a:pPr marL="0" marR="0" indent="0" algn="l" defTabSz="914400" rtl="0" eaLnBrk="0" fontAlgn="base" latinLnBrk="0" hangingPunct="0">
              <a:lnSpc>
                <a:spcPct val="100000"/>
              </a:lnSpc>
              <a:spcBef>
                <a:spcPct val="0"/>
              </a:spcBef>
              <a:spcAft>
                <a:spcPct val="0"/>
              </a:spcAft>
              <a:buClrTx/>
              <a:buSzTx/>
              <a:buFontTx/>
              <a:buNone/>
              <a:tabLst/>
            </a:pPr>
            <a:endParaRPr kumimoji="0" lang="en-GB" sz="1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sp>
        <p:nvSpPr>
          <p:cNvPr id="18" name="Rounded Rectangle 17"/>
          <p:cNvSpPr/>
          <p:nvPr/>
        </p:nvSpPr>
        <p:spPr bwMode="auto">
          <a:xfrm>
            <a:off x="407495" y="1673805"/>
            <a:ext cx="7830870" cy="1125125"/>
          </a:xfrm>
          <a:prstGeom prst="roundRect">
            <a:avLst/>
          </a:prstGeom>
          <a:solidFill>
            <a:schemeClr val="bg1">
              <a:lumMod val="95000"/>
            </a:schemeClr>
          </a:solidFill>
          <a:ln w="9525" cap="flat" cmpd="sng" algn="ctr">
            <a:solidFill>
              <a:schemeClr val="bg1"/>
            </a:solidFill>
            <a:prstDash val="solid"/>
            <a:round/>
            <a:headEnd type="none" w="med" len="med"/>
            <a:tailEnd type="none" w="med" len="med"/>
          </a:ln>
          <a:effectLst>
            <a:outerShdw blurRad="50800" dist="38100" dir="2700000" algn="tl" rotWithShape="0">
              <a:prstClr val="black">
                <a:alpha val="40000"/>
              </a:prstClr>
            </a:outerShdw>
            <a:softEdge rad="12700"/>
          </a:effectLst>
        </p:spPr>
        <p:txBody>
          <a:bodyPr vert="horz" wrap="square" lIns="91440" tIns="45720" rIns="91440" bIns="45720" numCol="1" rtlCol="0" anchor="t" anchorCtr="0" compatLnSpc="1">
            <a:prstTxWarp prst="textNoShape">
              <a:avLst/>
            </a:prstTxWarp>
          </a:bodyPr>
          <a:lstStyle/>
          <a:p>
            <a:pPr lvl="1"/>
            <a:r>
              <a:rPr lang="en-GB" sz="1400" i="1" dirty="0" smtClean="0">
                <a:solidFill>
                  <a:srgbClr val="00864F"/>
                </a:solidFill>
              </a:rPr>
              <a:t>“Services are supplemented with communicative metadata by which they can be effectively discovered and interpreted by service consumers”</a:t>
            </a:r>
          </a:p>
          <a:p>
            <a:endParaRPr lang="en-GB" sz="400" i="1" dirty="0" smtClean="0">
              <a:solidFill>
                <a:srgbClr val="00864F"/>
              </a:solidFill>
            </a:endParaRPr>
          </a:p>
          <a:p>
            <a:r>
              <a:rPr lang="en-GB" sz="1400" dirty="0" smtClean="0"/>
              <a:t>Services need to be easily identified and understood when there are opportunities for reuse in order for them to be positioned as IT assets with repeatable ROI.  (Service registry / directory)</a:t>
            </a:r>
          </a:p>
          <a:p>
            <a:endParaRPr lang="en-GB" sz="1400" dirty="0" smtClean="0"/>
          </a:p>
          <a:p>
            <a:pPr marL="0" marR="0" indent="0" algn="l" defTabSz="914400" rtl="0" eaLnBrk="0" fontAlgn="base" latinLnBrk="0" hangingPunct="0">
              <a:lnSpc>
                <a:spcPct val="100000"/>
              </a:lnSpc>
              <a:spcBef>
                <a:spcPct val="0"/>
              </a:spcBef>
              <a:spcAft>
                <a:spcPct val="0"/>
              </a:spcAft>
              <a:buClrTx/>
              <a:buSzTx/>
              <a:buFontTx/>
              <a:buNone/>
              <a:tabLst/>
            </a:pPr>
            <a:r>
              <a:rPr kumimoji="0" lang="en-GB" sz="1400" b="1" i="0" u="none" strike="noStrike" cap="none" normalizeH="0" dirty="0" smtClean="0">
                <a:ln>
                  <a:noFill/>
                </a:ln>
                <a:solidFill>
                  <a:schemeClr val="tx1"/>
                </a:solidFill>
                <a:effectLst/>
                <a:latin typeface="Arial" pitchFamily="-65" charset="0"/>
                <a:ea typeface="ＭＳ Ｐゴシック" pitchFamily="-65" charset="-128"/>
                <a:cs typeface="ＭＳ Ｐゴシック" pitchFamily="-65" charset="-128"/>
              </a:rPr>
              <a:t> </a:t>
            </a:r>
            <a:endParaRPr kumimoji="0" lang="en-GB" sz="1400" b="1" i="0" u="none" strike="noStrike" cap="none" normalizeH="0" baseline="0" dirty="0">
              <a:ln>
                <a:noFill/>
              </a:ln>
              <a:solidFill>
                <a:schemeClr val="tx1"/>
              </a:solidFill>
              <a:effectLst/>
              <a:latin typeface="Arial" pitchFamily="-65" charset="0"/>
              <a:ea typeface="ＭＳ Ｐゴシック" pitchFamily="-65" charset="-128"/>
              <a:cs typeface="ＭＳ Ｐゴシック" pitchFamily="-65" charset="-128"/>
            </a:endParaRPr>
          </a:p>
        </p:txBody>
      </p:sp>
      <p:pic>
        <p:nvPicPr>
          <p:cNvPr id="19" name="Picture 10" descr="service-interoperability">
            <a:hlinkClick r:id="rId3"/>
          </p:cNvPr>
          <p:cNvPicPr>
            <a:picLocks noChangeAspect="1" noChangeArrowheads="1"/>
          </p:cNvPicPr>
          <p:nvPr/>
        </p:nvPicPr>
        <p:blipFill>
          <a:blip r:embed="rId4"/>
          <a:srcRect b="3081"/>
          <a:stretch>
            <a:fillRect/>
          </a:stretch>
        </p:blipFill>
        <p:spPr bwMode="auto">
          <a:xfrm>
            <a:off x="7833320" y="5229200"/>
            <a:ext cx="1845205" cy="1156751"/>
          </a:xfrm>
          <a:prstGeom prst="rect">
            <a:avLst/>
          </a:prstGeom>
          <a:noFill/>
        </p:spPr>
      </p:pic>
      <p:pic>
        <p:nvPicPr>
          <p:cNvPr id="21" name="Picture 6" descr="service-discoverability">
            <a:hlinkClick r:id="rId5"/>
          </p:cNvPr>
          <p:cNvPicPr>
            <a:picLocks noChangeAspect="1" noChangeArrowheads="1"/>
          </p:cNvPicPr>
          <p:nvPr/>
        </p:nvPicPr>
        <p:blipFill>
          <a:blip r:embed="rId6"/>
          <a:srcRect b="3897"/>
          <a:stretch>
            <a:fillRect/>
          </a:stretch>
        </p:blipFill>
        <p:spPr bwMode="auto">
          <a:xfrm>
            <a:off x="8733420" y="1448780"/>
            <a:ext cx="486932" cy="1620295"/>
          </a:xfrm>
          <a:prstGeom prst="rect">
            <a:avLst/>
          </a:prstGeom>
          <a:noFill/>
        </p:spPr>
      </p:pic>
      <p:pic>
        <p:nvPicPr>
          <p:cNvPr id="20" name="Picture 8" descr="service-composability">
            <a:hlinkClick r:id="rId7"/>
          </p:cNvPr>
          <p:cNvPicPr>
            <a:picLocks noChangeAspect="1" noChangeArrowheads="1"/>
          </p:cNvPicPr>
          <p:nvPr/>
        </p:nvPicPr>
        <p:blipFill>
          <a:blip r:embed="rId8"/>
          <a:srcRect b="3571"/>
          <a:stretch>
            <a:fillRect/>
          </a:stretch>
        </p:blipFill>
        <p:spPr bwMode="auto">
          <a:xfrm>
            <a:off x="7833320" y="3474005"/>
            <a:ext cx="1810985" cy="1125125"/>
          </a:xfrm>
          <a:prstGeom prst="rect">
            <a:avLst/>
          </a:prstGeom>
          <a:noFill/>
        </p:spPr>
      </p:pic>
      <p:sp>
        <p:nvSpPr>
          <p:cNvPr id="22" name="TextBox 21"/>
          <p:cNvSpPr txBox="1"/>
          <p:nvPr/>
        </p:nvSpPr>
        <p:spPr>
          <a:xfrm>
            <a:off x="452500" y="4914165"/>
            <a:ext cx="7470830" cy="338554"/>
          </a:xfrm>
          <a:prstGeom prst="rect">
            <a:avLst/>
          </a:prstGeom>
          <a:noFill/>
          <a:effectLst>
            <a:glow rad="228600">
              <a:schemeClr val="accent2">
                <a:satMod val="175000"/>
                <a:alpha val="40000"/>
              </a:schemeClr>
            </a:glow>
          </a:effectLst>
        </p:spPr>
        <p:txBody>
          <a:bodyPr wrap="square" rtlCol="0">
            <a:spAutoFit/>
          </a:bodyPr>
          <a:lstStyle/>
          <a:p>
            <a:pPr marL="342900" indent="-342900"/>
            <a:r>
              <a:rPr lang="en-GB" sz="1600" b="1" dirty="0" smtClean="0"/>
              <a:t>9. Service Interoperability</a:t>
            </a:r>
            <a:endParaRPr lang="en-GB" sz="1600" b="1"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Blank Presentatio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65" charset="0"/>
            <a:ea typeface="ＭＳ Ｐゴシック" pitchFamily="-65" charset="-128"/>
            <a:cs typeface="ＭＳ Ｐゴシック" pitchFamily="-65"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14A85C95A49E54A872CF5FCD6F0B5FE" ma:contentTypeVersion="0" ma:contentTypeDescription="Create a new document." ma:contentTypeScope="" ma:versionID="9018df9b262fa9855fbe211c399da0bd">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7F8DD33-90A6-4CE7-BE2E-EF742F7C1DFE}">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2.xml><?xml version="1.0" encoding="utf-8"?>
<ds:datastoreItem xmlns:ds="http://schemas.openxmlformats.org/officeDocument/2006/customXml" ds:itemID="{4904EE4D-D9E0-4FDB-B57D-5B3EE38EFC77}">
  <ds:schemaRefs>
    <ds:schemaRef ds:uri="http://schemas.microsoft.com/sharepoint/v3/contenttype/forms"/>
  </ds:schemaRefs>
</ds:datastoreItem>
</file>

<file path=customXml/itemProps3.xml><?xml version="1.0" encoding="utf-8"?>
<ds:datastoreItem xmlns:ds="http://schemas.openxmlformats.org/officeDocument/2006/customXml" ds:itemID="{D72CFFF8-1633-405E-991F-89E36A9BDB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10532</TotalTime>
  <Words>5856</Words>
  <Application>Microsoft Office PowerPoint</Application>
  <PresentationFormat>A4 Paper (210x297 mm)</PresentationFormat>
  <Paragraphs>660</Paragraphs>
  <Slides>27</Slides>
  <Notes>24</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2_Blank Presentation</vt:lpstr>
      <vt:lpstr>Introduction to SOA &amp; Services    ADM Insurance BSM    </vt:lpstr>
      <vt:lpstr>Slide 2</vt:lpstr>
      <vt:lpstr>Slide 3</vt:lpstr>
      <vt:lpstr>Slide 4</vt:lpstr>
      <vt:lpstr>Slide 5</vt:lpstr>
      <vt:lpstr>Slide 6</vt:lpstr>
      <vt:lpstr>Slide 7</vt:lpstr>
      <vt:lpstr>Slide 8</vt:lpstr>
      <vt:lpstr>Slide 9</vt:lpstr>
      <vt:lpstr>Slide 10</vt:lpstr>
      <vt:lpstr>Service Component Architecture</vt:lpstr>
      <vt:lpstr>Slide 12</vt:lpstr>
      <vt:lpstr>Slide 13</vt:lpstr>
      <vt:lpstr>Slide 14</vt:lpstr>
      <vt:lpstr>Key Infrastructure Capabilities for SOA</vt:lpstr>
      <vt:lpstr>Slide 16</vt:lpstr>
      <vt:lpstr>SOA Operational Infrastructure</vt:lpstr>
      <vt:lpstr>DataPower</vt:lpstr>
      <vt:lpstr>MessageBroker</vt:lpstr>
      <vt:lpstr>WebSphere MQ</vt:lpstr>
      <vt:lpstr>HP Systinet</vt:lpstr>
      <vt:lpstr>Slide 22</vt:lpstr>
      <vt:lpstr>Slide 23</vt:lpstr>
      <vt:lpstr>Slide 24</vt:lpstr>
      <vt:lpstr>Other Useful Technologies</vt:lpstr>
      <vt:lpstr>References</vt:lpstr>
      <vt:lpstr>Slide 27</vt:lpstr>
    </vt:vector>
  </TitlesOfParts>
  <Company>RL Design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 Induction Pack</dc:title>
  <dc:creator>clees</dc:creator>
  <cp:lastModifiedBy>8678516</cp:lastModifiedBy>
  <cp:revision>742</cp:revision>
  <cp:lastPrinted>2009-01-21T12:41:03Z</cp:lastPrinted>
  <dcterms:created xsi:type="dcterms:W3CDTF">2009-01-21T19:55:17Z</dcterms:created>
  <dcterms:modified xsi:type="dcterms:W3CDTF">2015-05-28T08:56:13Z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0x010100514A85C95A49E54A872CF5FCD6F0B5FE</vt:lpwstr>
  </property>
  <property fmtid="{D5CDD505-2E9C-101B-9397-08002B2CF9AE}" pid="3" name="comms">
    <vt:lpwstr>Presentations</vt:lpwstr>
  </property>
  <property fmtid="{D5CDD505-2E9C-101B-9397-08002B2CF9AE}" pid="4" name="Confidentiality">
    <vt:lpwstr>Internal</vt:lpwstr>
  </property>
  <property fmtid="{D5CDD505-2E9C-101B-9397-08002B2CF9AE}" pid="5" name="Document Treatment">
    <vt:lpwstr>-	IF no longer used - Archive 10 Years</vt:lpwstr>
  </property>
</Properties>
</file>