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4" r:id="rId4"/>
    <p:sldId id="265" r:id="rId5"/>
    <p:sldId id="268" r:id="rId6"/>
    <p:sldId id="266" r:id="rId7"/>
    <p:sldId id="270" r:id="rId8"/>
    <p:sldId id="262" r:id="rId9"/>
    <p:sldId id="267" r:id="rId10"/>
  </p:sldIdLst>
  <p:sldSz cx="9906000" cy="6858000" type="A4"/>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058" autoAdjust="0"/>
  </p:normalViewPr>
  <p:slideViewPr>
    <p:cSldViewPr>
      <p:cViewPr>
        <p:scale>
          <a:sx n="80" d="100"/>
          <a:sy n="80" d="100"/>
        </p:scale>
        <p:origin x="-150" y="-126"/>
      </p:cViewPr>
      <p:guideLst>
        <p:guide orient="horz" pos="2160"/>
        <p:guide pos="312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4F0674B-3F94-4E46-AB03-1B85B577C062}" type="datetimeFigureOut">
              <a:rPr lang="en-US"/>
              <a:pPr>
                <a:defRPr/>
              </a:pPr>
              <a:t>7/7/2014</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B087E01-056A-42EF-BBA1-7C6A3BA94654}"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Image Placeholder 1"/>
          <p:cNvSpPr>
            <a:spLocks noGrp="1" noRot="1" noChangeAspect="1" noTextEdit="1"/>
          </p:cNvSpPr>
          <p:nvPr>
            <p:ph type="sldImg"/>
          </p:nvPr>
        </p:nvSpPr>
        <p:spPr bwMode="auto">
          <a:noFill/>
          <a:ln>
            <a:solidFill>
              <a:srgbClr val="000000"/>
            </a:solidFill>
            <a:miter lim="800000"/>
            <a:headEnd/>
            <a:tailEnd/>
          </a:ln>
        </p:spPr>
      </p:sp>
      <p:sp>
        <p:nvSpPr>
          <p:cNvPr id="71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SGB Charter will be detailed further as the ToR expands</a:t>
            </a:r>
          </a:p>
        </p:txBody>
      </p:sp>
      <p:sp>
        <p:nvSpPr>
          <p:cNvPr id="71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3CBDC2C-0C7A-492C-9BD7-869692EA610E}" type="slidenum">
              <a:rPr lang="en-US" smtClean="0"/>
              <a:pPr fontAlgn="base">
                <a:spcBef>
                  <a:spcPct val="0"/>
                </a:spcBef>
                <a:spcAft>
                  <a:spcPct val="0"/>
                </a:spcAft>
                <a:defRPr/>
              </a:pPr>
              <a:t>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9" descr="LBG_vl_fc_p_c"/>
          <p:cNvPicPr>
            <a:picLocks noChangeAspect="1" noChangeArrowheads="1"/>
          </p:cNvPicPr>
          <p:nvPr userDrawn="1"/>
        </p:nvPicPr>
        <p:blipFill>
          <a:blip r:embed="rId2"/>
          <a:srcRect/>
          <a:stretch>
            <a:fillRect/>
          </a:stretch>
        </p:blipFill>
        <p:spPr bwMode="auto">
          <a:xfrm>
            <a:off x="8112125" y="260350"/>
            <a:ext cx="1395413" cy="1663700"/>
          </a:xfrm>
          <a:prstGeom prst="rect">
            <a:avLst/>
          </a:prstGeom>
          <a:noFill/>
          <a:ln w="9525">
            <a:noFill/>
            <a:miter lim="800000"/>
            <a:headEnd/>
            <a:tailEnd/>
          </a:ln>
        </p:spPr>
      </p:pic>
      <p:cxnSp>
        <p:nvCxnSpPr>
          <p:cNvPr id="5" name="Straight Connector 7"/>
          <p:cNvCxnSpPr>
            <a:cxnSpLocks noChangeShapeType="1"/>
          </p:cNvCxnSpPr>
          <p:nvPr userDrawn="1"/>
        </p:nvCxnSpPr>
        <p:spPr bwMode="auto">
          <a:xfrm>
            <a:off x="373063" y="3416300"/>
            <a:ext cx="8948737" cy="0"/>
          </a:xfrm>
          <a:prstGeom prst="line">
            <a:avLst/>
          </a:prstGeom>
          <a:noFill/>
          <a:ln w="38100" algn="ctr">
            <a:solidFill>
              <a:srgbClr val="00714D"/>
            </a:solidFill>
            <a:round/>
            <a:headEnd/>
            <a:tailEnd/>
          </a:ln>
        </p:spPr>
      </p:cxnSp>
      <p:sp>
        <p:nvSpPr>
          <p:cNvPr id="9" name="Rectangle 2"/>
          <p:cNvSpPr>
            <a:spLocks noGrp="1" noChangeArrowheads="1"/>
          </p:cNvSpPr>
          <p:nvPr>
            <p:ph type="ctrTitle"/>
          </p:nvPr>
        </p:nvSpPr>
        <p:spPr>
          <a:xfrm>
            <a:off x="344488" y="2370509"/>
            <a:ext cx="6788150" cy="1706563"/>
          </a:xfrm>
        </p:spPr>
        <p:txBody>
          <a:bodyPr lIns="0" tIns="0" rIns="0" bIns="0" anchor="t"/>
          <a:lstStyle>
            <a:lvl1pPr algn="l">
              <a:lnSpc>
                <a:spcPct val="80000"/>
              </a:lnSpc>
              <a:spcAft>
                <a:spcPct val="100000"/>
              </a:spcAft>
              <a:defRPr sz="4000" smtClean="0">
                <a:solidFill>
                  <a:srgbClr val="00864F"/>
                </a:solidFill>
                <a:latin typeface="Arial" charset="0"/>
                <a:ea typeface="ＭＳ Ｐゴシック" pitchFamily="-65" charset="-128"/>
              </a:defRPr>
            </a:lvl1pPr>
          </a:lstStyle>
          <a:p>
            <a:r>
              <a:rPr lang="en-GB" dirty="0" smtClean="0"/>
              <a:t>CLICK TO EDIT MASTER TITLE STYLE</a:t>
            </a:r>
          </a:p>
        </p:txBody>
      </p:sp>
      <p:sp>
        <p:nvSpPr>
          <p:cNvPr id="10" name="Rectangle 3"/>
          <p:cNvSpPr>
            <a:spLocks noGrp="1" noChangeArrowheads="1"/>
          </p:cNvSpPr>
          <p:nvPr>
            <p:ph type="subTitle" idx="1"/>
          </p:nvPr>
        </p:nvSpPr>
        <p:spPr>
          <a:xfrm>
            <a:off x="344488" y="3574800"/>
            <a:ext cx="6788150" cy="889000"/>
          </a:xfrm>
        </p:spPr>
        <p:txBody>
          <a:bodyPr lIns="0" tIns="0" rIns="0" bIns="0">
            <a:normAutofit/>
          </a:bodyPr>
          <a:lstStyle>
            <a:lvl1pPr marL="0" indent="0">
              <a:buFont typeface="Wingdings" pitchFamily="2" charset="2"/>
              <a:buNone/>
              <a:defRPr sz="2000" smtClean="0">
                <a:latin typeface="Arial" charset="0"/>
                <a:ea typeface="ＭＳ Ｐゴシック" pitchFamily="-65" charset="-128"/>
              </a:defRPr>
            </a:lvl1pPr>
          </a:lstStyle>
          <a:p>
            <a:r>
              <a:rPr lang="en-GB" dirty="0" smtClean="0"/>
              <a:t>Click to edit Master subtitle style</a:t>
            </a:r>
          </a:p>
        </p:txBody>
      </p:sp>
      <p:sp>
        <p:nvSpPr>
          <p:cNvPr id="6" name="Footer Placeholder 4"/>
          <p:cNvSpPr>
            <a:spLocks noGrp="1"/>
          </p:cNvSpPr>
          <p:nvPr>
            <p:ph type="ftr" sz="quarter" idx="10"/>
          </p:nvPr>
        </p:nvSpPr>
        <p:spPr/>
        <p:txBody>
          <a:bodyPr/>
          <a:lstStyle>
            <a:lvl1pPr>
              <a:defRPr/>
            </a:lvl1pPr>
          </a:lstStyle>
          <a:p>
            <a:pPr>
              <a:defRPr/>
            </a:pPr>
            <a:endParaRPr lang="en-US"/>
          </a:p>
        </p:txBody>
      </p:sp>
      <p:sp>
        <p:nvSpPr>
          <p:cNvPr id="7" name="Slide Number Placeholder 5"/>
          <p:cNvSpPr>
            <a:spLocks noGrp="1"/>
          </p:cNvSpPr>
          <p:nvPr>
            <p:ph type="sldNum" sz="quarter" idx="11"/>
          </p:nvPr>
        </p:nvSpPr>
        <p:spPr/>
        <p:txBody>
          <a:bodyPr/>
          <a:lstStyle>
            <a:lvl1pPr>
              <a:defRPr/>
            </a:lvl1pPr>
          </a:lstStyle>
          <a:p>
            <a:pPr>
              <a:defRPr/>
            </a:pPr>
            <a:fld id="{4D60EEE4-8EBB-49AA-B1F9-A31E357B93BE}"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9" descr="rule"/>
          <p:cNvPicPr>
            <a:picLocks noChangeAspect="1" noChangeArrowheads="1"/>
          </p:cNvPicPr>
          <p:nvPr userDrawn="1"/>
        </p:nvPicPr>
        <p:blipFill>
          <a:blip r:embed="rId2"/>
          <a:srcRect/>
          <a:stretch>
            <a:fillRect/>
          </a:stretch>
        </p:blipFill>
        <p:spPr bwMode="auto">
          <a:xfrm>
            <a:off x="415925" y="1087438"/>
            <a:ext cx="7994650" cy="196850"/>
          </a:xfrm>
          <a:prstGeom prst="rect">
            <a:avLst/>
          </a:prstGeom>
          <a:noFill/>
          <a:ln w="9525">
            <a:noFill/>
            <a:miter lim="800000"/>
            <a:headEnd/>
            <a:tailEnd/>
          </a:ln>
        </p:spPr>
      </p:pic>
      <p:pic>
        <p:nvPicPr>
          <p:cNvPr id="5" name="Picture 12" descr="LBG_vl_fc_p_c"/>
          <p:cNvPicPr>
            <a:picLocks noChangeAspect="1" noChangeArrowheads="1"/>
          </p:cNvPicPr>
          <p:nvPr userDrawn="1"/>
        </p:nvPicPr>
        <p:blipFill>
          <a:blip r:embed="rId3"/>
          <a:srcRect/>
          <a:stretch>
            <a:fillRect/>
          </a:stretch>
        </p:blipFill>
        <p:spPr bwMode="auto">
          <a:xfrm>
            <a:off x="8689975" y="298450"/>
            <a:ext cx="750888" cy="895350"/>
          </a:xfrm>
          <a:prstGeom prst="rect">
            <a:avLst/>
          </a:prstGeom>
          <a:noFill/>
          <a:ln w="9525">
            <a:noFill/>
            <a:miter lim="800000"/>
            <a:headEnd/>
            <a:tailEnd/>
          </a:ln>
        </p:spPr>
      </p:pic>
      <p:sp>
        <p:nvSpPr>
          <p:cNvPr id="9" name="Title 1"/>
          <p:cNvSpPr>
            <a:spLocks noGrp="1"/>
          </p:cNvSpPr>
          <p:nvPr>
            <p:ph type="title"/>
          </p:nvPr>
        </p:nvSpPr>
        <p:spPr>
          <a:xfrm>
            <a:off x="344488" y="108964"/>
            <a:ext cx="8007350" cy="882650"/>
          </a:xfrm>
        </p:spPr>
        <p:txBody>
          <a:bodyPr anchor="t"/>
          <a:lstStyle>
            <a:lvl1pPr algn="l">
              <a:defRPr sz="2400">
                <a:solidFill>
                  <a:srgbClr val="00714F"/>
                </a:solidFill>
                <a:latin typeface="Arial" pitchFamily="34" charset="0"/>
                <a:cs typeface="Arial" pitchFamily="34" charset="0"/>
              </a:defRPr>
            </a:lvl1pPr>
          </a:lstStyle>
          <a:p>
            <a:r>
              <a:rPr lang="en-US" dirty="0" smtClean="0"/>
              <a:t>Click to edit Master title style</a:t>
            </a:r>
            <a:endParaRPr lang="en-GB" dirty="0"/>
          </a:p>
        </p:txBody>
      </p:sp>
      <p:sp>
        <p:nvSpPr>
          <p:cNvPr id="10" name="Content Placeholder 2"/>
          <p:cNvSpPr>
            <a:spLocks noGrp="1"/>
          </p:cNvSpPr>
          <p:nvPr>
            <p:ph idx="1"/>
          </p:nvPr>
        </p:nvSpPr>
        <p:spPr>
          <a:xfrm>
            <a:off x="344488" y="1289050"/>
            <a:ext cx="8007350" cy="2139950"/>
          </a:xfrm>
        </p:spPr>
        <p:txBody>
          <a:bodyPr/>
          <a:lstStyle>
            <a:lvl1pPr>
              <a:defRPr sz="2000"/>
            </a:lvl1pPr>
            <a:lvl2pPr>
              <a:defRPr sz="1800"/>
            </a:lvl2pPr>
            <a:lvl3pPr>
              <a:defRPr sz="1600"/>
            </a:lvl3pPr>
            <a:lvl4pP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4"/>
          <p:cNvSpPr>
            <a:spLocks noGrp="1"/>
          </p:cNvSpPr>
          <p:nvPr>
            <p:ph type="ftr" sz="quarter" idx="10"/>
          </p:nvPr>
        </p:nvSpPr>
        <p:spPr/>
        <p:txBody>
          <a:bodyPr/>
          <a:lstStyle>
            <a:lvl1pPr>
              <a:defRPr/>
            </a:lvl1pPr>
          </a:lstStyle>
          <a:p>
            <a:pPr>
              <a:defRPr/>
            </a:pPr>
            <a:endParaRPr lang="en-US"/>
          </a:p>
        </p:txBody>
      </p:sp>
      <p:sp>
        <p:nvSpPr>
          <p:cNvPr id="7" name="Slide Number Placeholder 5"/>
          <p:cNvSpPr>
            <a:spLocks noGrp="1"/>
          </p:cNvSpPr>
          <p:nvPr>
            <p:ph type="sldNum" sz="quarter" idx="11"/>
          </p:nvPr>
        </p:nvSpPr>
        <p:spPr/>
        <p:txBody>
          <a:bodyPr/>
          <a:lstStyle>
            <a:lvl1pPr>
              <a:defRPr/>
            </a:lvl1pPr>
          </a:lstStyle>
          <a:p>
            <a:pPr>
              <a:defRPr/>
            </a:pPr>
            <a:fld id="{D22D3AF8-A9D5-4D75-840C-E04C1339F79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95300" y="274638"/>
            <a:ext cx="8915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95300" y="1600200"/>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08BAE6E2-73D8-469B-A568-B635475A85A2}" type="datetimeFigureOut">
              <a:rPr lang="en-US"/>
              <a:pPr>
                <a:defRPr/>
              </a:pPr>
              <a:t>7/7/2014</a:t>
            </a:fld>
            <a:endParaRPr lang="en-US" dirty="0"/>
          </a:p>
        </p:txBody>
      </p:sp>
      <p:sp>
        <p:nvSpPr>
          <p:cNvPr id="5" name="Footer Placeholder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66C589B5-8F51-4B4D-B5C5-8E8E18299311}"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p:cNvSpPr>
          <p:nvPr/>
        </p:nvSpPr>
        <p:spPr bwMode="auto">
          <a:xfrm>
            <a:off x="415925" y="2681288"/>
            <a:ext cx="9553575" cy="1384300"/>
          </a:xfrm>
          <a:prstGeom prst="rect">
            <a:avLst/>
          </a:prstGeom>
          <a:noFill/>
          <a:ln w="9525">
            <a:noFill/>
            <a:miter lim="800000"/>
            <a:headEnd/>
            <a:tailEnd/>
          </a:ln>
        </p:spPr>
        <p:txBody>
          <a:bodyPr lIns="0" tIns="0" rIns="0" bIns="0">
            <a:spAutoFit/>
          </a:bodyPr>
          <a:lstStyle/>
          <a:p>
            <a:pPr eaLnBrk="0" hangingPunct="0">
              <a:lnSpc>
                <a:spcPct val="90000"/>
              </a:lnSpc>
              <a:buClr>
                <a:srgbClr val="008000"/>
              </a:buClr>
            </a:pPr>
            <a:r>
              <a:rPr lang="en-GB" sz="4000">
                <a:solidFill>
                  <a:srgbClr val="00864F"/>
                </a:solidFill>
                <a:ea typeface="ＭＳ Ｐゴシック"/>
                <a:cs typeface="Arial" charset="0"/>
              </a:rPr>
              <a:t>Service Governance Board</a:t>
            </a:r>
          </a:p>
          <a:p>
            <a:pPr eaLnBrk="0" hangingPunct="0">
              <a:lnSpc>
                <a:spcPct val="90000"/>
              </a:lnSpc>
              <a:buClr>
                <a:srgbClr val="008000"/>
              </a:buClr>
            </a:pPr>
            <a:endParaRPr lang="en-GB" sz="2000">
              <a:solidFill>
                <a:srgbClr val="00864F"/>
              </a:solidFill>
              <a:ea typeface="ＭＳ Ｐゴシック"/>
              <a:cs typeface="Arial" charset="0"/>
            </a:endParaRPr>
          </a:p>
          <a:p>
            <a:pPr eaLnBrk="0" hangingPunct="0">
              <a:lnSpc>
                <a:spcPct val="90000"/>
              </a:lnSpc>
              <a:buClr>
                <a:srgbClr val="008000"/>
              </a:buClr>
            </a:pPr>
            <a:r>
              <a:rPr lang="en-GB" sz="2000">
                <a:solidFill>
                  <a:srgbClr val="00864F"/>
                </a:solidFill>
                <a:ea typeface="ＭＳ Ｐゴシック"/>
                <a:cs typeface="Arial" charset="0"/>
              </a:rPr>
              <a:t>Terms of Reference</a:t>
            </a:r>
          </a:p>
          <a:p>
            <a:pPr eaLnBrk="0" hangingPunct="0">
              <a:lnSpc>
                <a:spcPct val="90000"/>
              </a:lnSpc>
              <a:buClr>
                <a:srgbClr val="008000"/>
              </a:buClr>
            </a:pPr>
            <a:r>
              <a:rPr lang="en-GB" sz="1400" i="1">
                <a:solidFill>
                  <a:srgbClr val="00864F"/>
                </a:solidFill>
                <a:ea typeface="ＭＳ Ｐゴシック"/>
                <a:cs typeface="Arial" charset="0"/>
              </a:rPr>
              <a:t>Version 2.0, February 2013</a:t>
            </a:r>
            <a:r>
              <a:rPr lang="en-GB" sz="2000">
                <a:solidFill>
                  <a:srgbClr val="00864F"/>
                </a:solidFill>
                <a:ea typeface="ＭＳ Ｐゴシック"/>
                <a:cs typeface="Arial"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80988" y="1268413"/>
            <a:ext cx="9553575" cy="5402262"/>
          </a:xfrm>
          <a:prstGeom prst="rect">
            <a:avLst/>
          </a:prstGeom>
          <a:solidFill>
            <a:srgbClr val="FFFFFF"/>
          </a:solidFill>
          <a:ln w="9525" cap="flat" cmpd="sng" algn="ctr">
            <a:solidFill>
              <a:srgbClr val="00B050"/>
            </a:solidFill>
            <a:prstDash val="solid"/>
            <a:headEnd type="none" w="med" len="med"/>
            <a:tailEnd type="none" w="med" len="med"/>
          </a:ln>
          <a:effectLst>
            <a:outerShdw blurRad="50800" dist="38100" dir="2700000" algn="tl" rotWithShape="0">
              <a:prstClr val="black">
                <a:alpha val="40000"/>
              </a:prstClr>
            </a:outerShdw>
          </a:effectLst>
        </p:spPr>
        <p:txBody>
          <a:bodyPr tIns="36000" bIns="36000"/>
          <a:lstStyle/>
          <a:p>
            <a:pPr marL="180975" indent="-180975" eaLnBrk="0" fontAlgn="auto" hangingPunct="0">
              <a:lnSpc>
                <a:spcPct val="150000"/>
              </a:lnSpc>
              <a:spcBef>
                <a:spcPts val="600"/>
              </a:spcBef>
              <a:spcAft>
                <a:spcPts val="0"/>
              </a:spcAft>
              <a:buFont typeface="Arial" pitchFamily="34" charset="0"/>
              <a:buChar char="•"/>
              <a:defRPr/>
            </a:pPr>
            <a:endParaRPr lang="en-GB" sz="1000" kern="0" dirty="0">
              <a:solidFill>
                <a:srgbClr val="000000"/>
              </a:solidFill>
              <a:latin typeface="Arial" pitchFamily="-65" charset="0"/>
              <a:ea typeface="ＭＳ Ｐゴシック" pitchFamily="-65" charset="-128"/>
              <a:cs typeface="ＭＳ Ｐゴシック" pitchFamily="-65" charset="-128"/>
            </a:endParaRPr>
          </a:p>
          <a:p>
            <a:pPr marL="6273800" indent="-177800" eaLnBrk="0" fontAlgn="auto" hangingPunct="0">
              <a:lnSpc>
                <a:spcPct val="150000"/>
              </a:lnSpc>
              <a:spcBef>
                <a:spcPts val="600"/>
              </a:spcBef>
              <a:spcAft>
                <a:spcPts val="0"/>
              </a:spcAft>
              <a:buFont typeface="Arial" pitchFamily="34" charset="0"/>
              <a:buChar char="•"/>
              <a:defRPr/>
            </a:pPr>
            <a:endParaRPr lang="en-GB" sz="1000" kern="0" dirty="0">
              <a:solidFill>
                <a:srgbClr val="000000"/>
              </a:solidFill>
              <a:latin typeface="Arial" pitchFamily="34" charset="0"/>
              <a:ea typeface="ＭＳ Ｐゴシック" pitchFamily="-65" charset="-128"/>
              <a:cs typeface="Arial" pitchFamily="34" charset="0"/>
            </a:endParaRPr>
          </a:p>
          <a:p>
            <a:pPr marL="6273800" indent="-177800" eaLnBrk="0" fontAlgn="auto" hangingPunct="0">
              <a:lnSpc>
                <a:spcPct val="150000"/>
              </a:lnSpc>
              <a:spcBef>
                <a:spcPts val="600"/>
              </a:spcBef>
              <a:spcAft>
                <a:spcPts val="0"/>
              </a:spcAft>
              <a:buFont typeface="Arial" pitchFamily="34" charset="0"/>
              <a:buChar char="•"/>
              <a:defRPr/>
            </a:pPr>
            <a:endParaRPr lang="en-GB" sz="1000" kern="0" dirty="0">
              <a:solidFill>
                <a:srgbClr val="000000"/>
              </a:solidFill>
              <a:latin typeface="Arial" pitchFamily="34" charset="0"/>
              <a:ea typeface="ＭＳ Ｐゴシック" pitchFamily="-65" charset="-128"/>
              <a:cs typeface="Arial" pitchFamily="34" charset="0"/>
            </a:endParaRPr>
          </a:p>
        </p:txBody>
      </p:sp>
      <p:sp>
        <p:nvSpPr>
          <p:cNvPr id="6146" name="Title 1"/>
          <p:cNvSpPr>
            <a:spLocks noGrp="1"/>
          </p:cNvSpPr>
          <p:nvPr>
            <p:ph type="title"/>
          </p:nvPr>
        </p:nvSpPr>
        <p:spPr>
          <a:xfrm>
            <a:off x="344488" y="109538"/>
            <a:ext cx="8007350" cy="1016000"/>
          </a:xfrm>
        </p:spPr>
        <p:txBody>
          <a:bodyPr/>
          <a:lstStyle/>
          <a:p>
            <a:pPr eaLnBrk="1" hangingPunct="1"/>
            <a:r>
              <a:rPr lang="en-GB" sz="2700" smtClean="0">
                <a:solidFill>
                  <a:srgbClr val="00714D"/>
                </a:solidFill>
                <a:latin typeface="Arial" charset="0"/>
                <a:ea typeface="ＭＳ Ｐゴシック"/>
                <a:cs typeface="Arial" charset="0"/>
              </a:rPr>
              <a:t>Scope of Service Governance Board (SGB)</a:t>
            </a:r>
            <a:r>
              <a:rPr lang="en-GB" smtClean="0">
                <a:solidFill>
                  <a:srgbClr val="00714D"/>
                </a:solidFill>
                <a:latin typeface="Arial" charset="0"/>
                <a:ea typeface="ＭＳ Ｐゴシック"/>
                <a:cs typeface="Arial" charset="0"/>
              </a:rPr>
              <a:t/>
            </a:r>
            <a:br>
              <a:rPr lang="en-GB" smtClean="0">
                <a:solidFill>
                  <a:srgbClr val="00714D"/>
                </a:solidFill>
                <a:latin typeface="Arial" charset="0"/>
                <a:ea typeface="ＭＳ Ｐゴシック"/>
                <a:cs typeface="Arial" charset="0"/>
              </a:rPr>
            </a:br>
            <a:r>
              <a:rPr lang="en-GB" sz="1300" i="1" smtClean="0">
                <a:solidFill>
                  <a:schemeClr val="tx1"/>
                </a:solidFill>
                <a:latin typeface="Arial" charset="0"/>
                <a:ea typeface="ＭＳ Ｐゴシック"/>
                <a:cs typeface="Arial" charset="0"/>
              </a:rPr>
              <a:t>Service Governance Board has been formed to define , deploy and apply processes, methodologies, tools and technologies that will govern the production of enterprise services and maximize their reuse</a:t>
            </a:r>
            <a:endParaRPr lang="en-US" sz="1300" smtClean="0">
              <a:latin typeface="Arial" charset="0"/>
              <a:ea typeface="ＭＳ Ｐゴシック"/>
              <a:cs typeface="Arial" charset="0"/>
            </a:endParaRPr>
          </a:p>
        </p:txBody>
      </p:sp>
      <p:sp>
        <p:nvSpPr>
          <p:cNvPr id="6147" name="Rectangle 12"/>
          <p:cNvSpPr>
            <a:spLocks noChangeArrowheads="1"/>
          </p:cNvSpPr>
          <p:nvPr/>
        </p:nvSpPr>
        <p:spPr bwMode="auto">
          <a:xfrm>
            <a:off x="776288" y="5516563"/>
            <a:ext cx="4608512" cy="1008062"/>
          </a:xfrm>
          <a:prstGeom prst="rect">
            <a:avLst/>
          </a:prstGeom>
          <a:noFill/>
          <a:ln w="19050" algn="ctr">
            <a:solidFill>
              <a:srgbClr val="FF0000"/>
            </a:solidFill>
            <a:miter lim="800000"/>
            <a:headEnd/>
            <a:tailEnd/>
          </a:ln>
        </p:spPr>
        <p:txBody>
          <a:bodyPr/>
          <a:lstStyle/>
          <a:p>
            <a:pPr marL="82550" indent="-82550" algn="ctr" eaLnBrk="0" hangingPunct="0">
              <a:spcBef>
                <a:spcPct val="20000"/>
              </a:spcBef>
              <a:buSzPct val="85000"/>
            </a:pPr>
            <a:endParaRPr lang="en-GB" sz="800" b="1"/>
          </a:p>
        </p:txBody>
      </p:sp>
      <p:sp>
        <p:nvSpPr>
          <p:cNvPr id="6148" name="Rectangle 13"/>
          <p:cNvSpPr>
            <a:spLocks noChangeArrowheads="1"/>
          </p:cNvSpPr>
          <p:nvPr/>
        </p:nvSpPr>
        <p:spPr bwMode="auto">
          <a:xfrm>
            <a:off x="992188" y="5732463"/>
            <a:ext cx="792162" cy="288925"/>
          </a:xfrm>
          <a:prstGeom prst="rect">
            <a:avLst/>
          </a:prstGeom>
          <a:solidFill>
            <a:schemeClr val="bg1"/>
          </a:solidFill>
          <a:ln w="3175" algn="ctr">
            <a:solidFill>
              <a:srgbClr val="B2B2B2"/>
            </a:solidFill>
            <a:miter lim="800000"/>
            <a:headEnd/>
            <a:tailEnd/>
          </a:ln>
        </p:spPr>
        <p:txBody>
          <a:bodyPr/>
          <a:lstStyle/>
          <a:p>
            <a:pPr marL="82550" indent="-82550" algn="ctr" eaLnBrk="0" hangingPunct="0">
              <a:spcBef>
                <a:spcPct val="20000"/>
              </a:spcBef>
              <a:buSzPct val="85000"/>
            </a:pPr>
            <a:endParaRPr lang="en-GB" sz="800" b="1"/>
          </a:p>
        </p:txBody>
      </p:sp>
      <p:sp>
        <p:nvSpPr>
          <p:cNvPr id="6149" name="Rectangle 14"/>
          <p:cNvSpPr>
            <a:spLocks noChangeArrowheads="1"/>
          </p:cNvSpPr>
          <p:nvPr/>
        </p:nvSpPr>
        <p:spPr bwMode="auto">
          <a:xfrm>
            <a:off x="992188" y="6165850"/>
            <a:ext cx="792162" cy="287338"/>
          </a:xfrm>
          <a:prstGeom prst="rect">
            <a:avLst/>
          </a:prstGeom>
          <a:solidFill>
            <a:schemeClr val="bg1"/>
          </a:solidFill>
          <a:ln w="3175" algn="ctr">
            <a:solidFill>
              <a:srgbClr val="B2B2B2"/>
            </a:solidFill>
            <a:miter lim="800000"/>
            <a:headEnd/>
            <a:tailEnd/>
          </a:ln>
        </p:spPr>
        <p:txBody>
          <a:bodyPr/>
          <a:lstStyle/>
          <a:p>
            <a:pPr marL="82550" indent="-82550" algn="ctr" eaLnBrk="0" hangingPunct="0">
              <a:spcBef>
                <a:spcPct val="20000"/>
              </a:spcBef>
              <a:buSzPct val="85000"/>
            </a:pPr>
            <a:endParaRPr lang="en-GB" sz="800" b="1"/>
          </a:p>
        </p:txBody>
      </p:sp>
      <p:sp>
        <p:nvSpPr>
          <p:cNvPr id="6150" name="Rectangle 15"/>
          <p:cNvSpPr>
            <a:spLocks noChangeArrowheads="1"/>
          </p:cNvSpPr>
          <p:nvPr/>
        </p:nvSpPr>
        <p:spPr bwMode="auto">
          <a:xfrm>
            <a:off x="2432050" y="5732463"/>
            <a:ext cx="792163" cy="288925"/>
          </a:xfrm>
          <a:prstGeom prst="rect">
            <a:avLst/>
          </a:prstGeom>
          <a:solidFill>
            <a:schemeClr val="bg1"/>
          </a:solidFill>
          <a:ln w="3175" algn="ctr">
            <a:solidFill>
              <a:srgbClr val="B2B2B2"/>
            </a:solidFill>
            <a:miter lim="800000"/>
            <a:headEnd/>
            <a:tailEnd/>
          </a:ln>
        </p:spPr>
        <p:txBody>
          <a:bodyPr/>
          <a:lstStyle/>
          <a:p>
            <a:pPr marL="82550" indent="-82550" algn="ctr" eaLnBrk="0" hangingPunct="0">
              <a:spcBef>
                <a:spcPct val="20000"/>
              </a:spcBef>
              <a:buSzPct val="85000"/>
            </a:pPr>
            <a:endParaRPr lang="en-GB" sz="800" b="1"/>
          </a:p>
        </p:txBody>
      </p:sp>
      <p:sp>
        <p:nvSpPr>
          <p:cNvPr id="6151" name="Rectangle 16"/>
          <p:cNvSpPr>
            <a:spLocks noChangeArrowheads="1"/>
          </p:cNvSpPr>
          <p:nvPr/>
        </p:nvSpPr>
        <p:spPr bwMode="auto">
          <a:xfrm>
            <a:off x="2432050" y="6165850"/>
            <a:ext cx="792163" cy="287338"/>
          </a:xfrm>
          <a:prstGeom prst="rect">
            <a:avLst/>
          </a:prstGeom>
          <a:solidFill>
            <a:schemeClr val="bg1"/>
          </a:solidFill>
          <a:ln w="3175" algn="ctr">
            <a:solidFill>
              <a:srgbClr val="B2B2B2"/>
            </a:solidFill>
            <a:miter lim="800000"/>
            <a:headEnd/>
            <a:tailEnd/>
          </a:ln>
        </p:spPr>
        <p:txBody>
          <a:bodyPr/>
          <a:lstStyle/>
          <a:p>
            <a:pPr marL="82550" indent="-82550" algn="ctr" eaLnBrk="0" hangingPunct="0">
              <a:spcBef>
                <a:spcPct val="20000"/>
              </a:spcBef>
              <a:buSzPct val="85000"/>
            </a:pPr>
            <a:endParaRPr lang="en-GB" sz="800" b="1"/>
          </a:p>
        </p:txBody>
      </p:sp>
      <p:sp>
        <p:nvSpPr>
          <p:cNvPr id="6152" name="Rectangle 20"/>
          <p:cNvSpPr>
            <a:spLocks noChangeArrowheads="1"/>
          </p:cNvSpPr>
          <p:nvPr/>
        </p:nvSpPr>
        <p:spPr bwMode="auto">
          <a:xfrm>
            <a:off x="776288" y="1357313"/>
            <a:ext cx="4608512" cy="785812"/>
          </a:xfrm>
          <a:prstGeom prst="rect">
            <a:avLst/>
          </a:prstGeom>
          <a:noFill/>
          <a:ln w="19050" algn="ctr">
            <a:solidFill>
              <a:srgbClr val="FF0000"/>
            </a:solidFill>
            <a:miter lim="800000"/>
            <a:headEnd/>
            <a:tailEnd/>
          </a:ln>
        </p:spPr>
        <p:txBody>
          <a:bodyPr anchor="ctr"/>
          <a:lstStyle/>
          <a:p>
            <a:pPr marL="82550" indent="-82550" algn="ctr" eaLnBrk="0" hangingPunct="0">
              <a:spcBef>
                <a:spcPct val="20000"/>
              </a:spcBef>
              <a:buSzPct val="85000"/>
            </a:pPr>
            <a:endParaRPr lang="en-GB" sz="800" b="1"/>
          </a:p>
        </p:txBody>
      </p:sp>
      <p:sp>
        <p:nvSpPr>
          <p:cNvPr id="6153" name="Rectangle 21"/>
          <p:cNvSpPr>
            <a:spLocks noChangeArrowheads="1"/>
          </p:cNvSpPr>
          <p:nvPr/>
        </p:nvSpPr>
        <p:spPr bwMode="auto">
          <a:xfrm>
            <a:off x="920750" y="1423988"/>
            <a:ext cx="792163" cy="284162"/>
          </a:xfrm>
          <a:prstGeom prst="rect">
            <a:avLst/>
          </a:prstGeom>
          <a:solidFill>
            <a:schemeClr val="bg1"/>
          </a:solidFill>
          <a:ln w="3175" algn="ctr">
            <a:solidFill>
              <a:srgbClr val="B2B2B2"/>
            </a:solidFill>
            <a:miter lim="800000"/>
            <a:headEnd/>
            <a:tailEnd/>
          </a:ln>
        </p:spPr>
        <p:txBody>
          <a:bodyPr anchor="ctr"/>
          <a:lstStyle/>
          <a:p>
            <a:pPr marL="82550" indent="-82550" algn="ctr" eaLnBrk="0" hangingPunct="0">
              <a:spcBef>
                <a:spcPct val="20000"/>
              </a:spcBef>
              <a:buSzPct val="85000"/>
            </a:pPr>
            <a:r>
              <a:rPr lang="en-GB" sz="800" b="1"/>
              <a:t>Retail</a:t>
            </a:r>
          </a:p>
        </p:txBody>
      </p:sp>
      <p:sp>
        <p:nvSpPr>
          <p:cNvPr id="6154" name="Rectangle 22"/>
          <p:cNvSpPr>
            <a:spLocks noChangeArrowheads="1"/>
          </p:cNvSpPr>
          <p:nvPr/>
        </p:nvSpPr>
        <p:spPr bwMode="auto">
          <a:xfrm>
            <a:off x="2095500" y="1423988"/>
            <a:ext cx="795338" cy="285750"/>
          </a:xfrm>
          <a:prstGeom prst="rect">
            <a:avLst/>
          </a:prstGeom>
          <a:solidFill>
            <a:schemeClr val="bg1"/>
          </a:solidFill>
          <a:ln w="3175" algn="ctr">
            <a:solidFill>
              <a:srgbClr val="B2B2B2"/>
            </a:solidFill>
            <a:miter lim="800000"/>
            <a:headEnd/>
            <a:tailEnd/>
          </a:ln>
        </p:spPr>
        <p:txBody>
          <a:bodyPr anchor="ctr"/>
          <a:lstStyle/>
          <a:p>
            <a:pPr marL="82550" indent="-82550" algn="ctr" eaLnBrk="0" hangingPunct="0">
              <a:spcBef>
                <a:spcPct val="20000"/>
              </a:spcBef>
              <a:buSzPct val="85000"/>
            </a:pPr>
            <a:r>
              <a:rPr lang="en-GB" sz="800" b="1"/>
              <a:t>Commercial</a:t>
            </a:r>
          </a:p>
        </p:txBody>
      </p:sp>
      <p:sp>
        <p:nvSpPr>
          <p:cNvPr id="6155" name="Rectangle 23"/>
          <p:cNvSpPr>
            <a:spLocks noChangeArrowheads="1"/>
          </p:cNvSpPr>
          <p:nvPr/>
        </p:nvSpPr>
        <p:spPr bwMode="auto">
          <a:xfrm>
            <a:off x="3238500" y="1423988"/>
            <a:ext cx="792163" cy="287337"/>
          </a:xfrm>
          <a:prstGeom prst="rect">
            <a:avLst/>
          </a:prstGeom>
          <a:solidFill>
            <a:schemeClr val="bg1"/>
          </a:solidFill>
          <a:ln w="3175" algn="ctr">
            <a:solidFill>
              <a:srgbClr val="B2B2B2"/>
            </a:solidFill>
            <a:miter lim="800000"/>
            <a:headEnd/>
            <a:tailEnd/>
          </a:ln>
        </p:spPr>
        <p:txBody>
          <a:bodyPr anchor="ctr"/>
          <a:lstStyle/>
          <a:p>
            <a:pPr marL="82550" indent="-82550" algn="ctr" eaLnBrk="0" hangingPunct="0">
              <a:spcBef>
                <a:spcPct val="20000"/>
              </a:spcBef>
              <a:buSzPct val="85000"/>
            </a:pPr>
            <a:r>
              <a:rPr lang="en-GB" sz="800" b="1"/>
              <a:t>Wholesale</a:t>
            </a:r>
          </a:p>
        </p:txBody>
      </p:sp>
      <p:sp>
        <p:nvSpPr>
          <p:cNvPr id="6156" name="TextBox 36"/>
          <p:cNvSpPr txBox="1">
            <a:spLocks noChangeArrowheads="1"/>
          </p:cNvSpPr>
          <p:nvPr/>
        </p:nvSpPr>
        <p:spPr bwMode="auto">
          <a:xfrm>
            <a:off x="1155700" y="5722938"/>
            <a:ext cx="465138" cy="307975"/>
          </a:xfrm>
          <a:prstGeom prst="rect">
            <a:avLst/>
          </a:prstGeom>
          <a:noFill/>
          <a:ln w="9525">
            <a:noFill/>
            <a:miter lim="800000"/>
            <a:headEnd/>
            <a:tailEnd/>
          </a:ln>
        </p:spPr>
        <p:txBody>
          <a:bodyPr wrap="none">
            <a:spAutoFit/>
          </a:bodyPr>
          <a:lstStyle/>
          <a:p>
            <a:pPr algn="ctr"/>
            <a:r>
              <a:rPr lang="en-GB" sz="1400" b="1">
                <a:latin typeface="Calibri" pitchFamily="34" charset="0"/>
              </a:rPr>
              <a:t>CBS</a:t>
            </a:r>
          </a:p>
        </p:txBody>
      </p:sp>
      <p:sp>
        <p:nvSpPr>
          <p:cNvPr id="6157" name="TextBox 37"/>
          <p:cNvSpPr txBox="1">
            <a:spLocks noChangeArrowheads="1"/>
          </p:cNvSpPr>
          <p:nvPr/>
        </p:nvSpPr>
        <p:spPr bwMode="auto">
          <a:xfrm>
            <a:off x="1120775" y="6165850"/>
            <a:ext cx="534988" cy="307975"/>
          </a:xfrm>
          <a:prstGeom prst="rect">
            <a:avLst/>
          </a:prstGeom>
          <a:noFill/>
          <a:ln w="9525">
            <a:noFill/>
            <a:miter lim="800000"/>
            <a:headEnd/>
            <a:tailEnd/>
          </a:ln>
        </p:spPr>
        <p:txBody>
          <a:bodyPr wrap="none">
            <a:spAutoFit/>
          </a:bodyPr>
          <a:lstStyle/>
          <a:p>
            <a:pPr algn="ctr"/>
            <a:r>
              <a:rPr lang="en-GB" sz="1400" b="1">
                <a:latin typeface="Calibri" pitchFamily="34" charset="0"/>
              </a:rPr>
              <a:t>OCIS</a:t>
            </a:r>
          </a:p>
        </p:txBody>
      </p:sp>
      <p:sp>
        <p:nvSpPr>
          <p:cNvPr id="6158" name="TextBox 38"/>
          <p:cNvSpPr txBox="1">
            <a:spLocks noChangeArrowheads="1"/>
          </p:cNvSpPr>
          <p:nvPr/>
        </p:nvSpPr>
        <p:spPr bwMode="auto">
          <a:xfrm>
            <a:off x="2601913" y="5737225"/>
            <a:ext cx="454025" cy="307975"/>
          </a:xfrm>
          <a:prstGeom prst="rect">
            <a:avLst/>
          </a:prstGeom>
          <a:noFill/>
          <a:ln w="9525">
            <a:noFill/>
            <a:miter lim="800000"/>
            <a:headEnd/>
            <a:tailEnd/>
          </a:ln>
        </p:spPr>
        <p:txBody>
          <a:bodyPr wrap="none">
            <a:spAutoFit/>
          </a:bodyPr>
          <a:lstStyle/>
          <a:p>
            <a:pPr algn="ctr"/>
            <a:r>
              <a:rPr lang="en-GB" sz="1400" b="1">
                <a:latin typeface="Calibri" pitchFamily="34" charset="0"/>
              </a:rPr>
              <a:t>ALS</a:t>
            </a:r>
          </a:p>
        </p:txBody>
      </p:sp>
      <p:sp>
        <p:nvSpPr>
          <p:cNvPr id="6159" name="TextBox 39"/>
          <p:cNvSpPr txBox="1">
            <a:spLocks noChangeArrowheads="1"/>
          </p:cNvSpPr>
          <p:nvPr/>
        </p:nvSpPr>
        <p:spPr bwMode="auto">
          <a:xfrm>
            <a:off x="2487613" y="6164263"/>
            <a:ext cx="688975" cy="307975"/>
          </a:xfrm>
          <a:prstGeom prst="rect">
            <a:avLst/>
          </a:prstGeom>
          <a:noFill/>
          <a:ln w="9525">
            <a:noFill/>
            <a:miter lim="800000"/>
            <a:headEnd/>
            <a:tailEnd/>
          </a:ln>
        </p:spPr>
        <p:txBody>
          <a:bodyPr wrap="none">
            <a:spAutoFit/>
          </a:bodyPr>
          <a:lstStyle/>
          <a:p>
            <a:pPr algn="ctr"/>
            <a:r>
              <a:rPr lang="en-GB" sz="1400" b="1">
                <a:latin typeface="Calibri" pitchFamily="34" charset="0"/>
              </a:rPr>
              <a:t>Others</a:t>
            </a:r>
          </a:p>
        </p:txBody>
      </p:sp>
      <p:grpSp>
        <p:nvGrpSpPr>
          <p:cNvPr id="6160" name="Group 45"/>
          <p:cNvGrpSpPr>
            <a:grpSpLocks/>
          </p:cNvGrpSpPr>
          <p:nvPr/>
        </p:nvGrpSpPr>
        <p:grpSpPr bwMode="auto">
          <a:xfrm>
            <a:off x="3635375" y="5576888"/>
            <a:ext cx="1295400" cy="431800"/>
            <a:chOff x="3402483" y="5571099"/>
            <a:chExt cx="1296144" cy="432048"/>
          </a:xfrm>
        </p:grpSpPr>
        <p:sp>
          <p:nvSpPr>
            <p:cNvPr id="18" name="Cloud 17"/>
            <p:cNvSpPr/>
            <p:nvPr/>
          </p:nvSpPr>
          <p:spPr bwMode="auto">
            <a:xfrm>
              <a:off x="3402483" y="5571099"/>
              <a:ext cx="1296144" cy="432048"/>
            </a:xfrm>
            <a:prstGeom prst="cloud">
              <a:avLst/>
            </a:prstGeom>
            <a:solidFill>
              <a:schemeClr val="bg1"/>
            </a:solidFill>
            <a:ln w="3175" algn="ctr">
              <a:solidFill>
                <a:srgbClr val="B2B2B2"/>
              </a:solidFill>
              <a:miter lim="800000"/>
              <a:headEnd/>
              <a:tailEnd/>
            </a:ln>
            <a:effectLst/>
          </p:spPr>
          <p:txBody>
            <a:bodyPr/>
            <a:lstStyle/>
            <a:p>
              <a:pPr marL="82550" indent="-82550" algn="ctr" eaLnBrk="0" fontAlgn="auto" hangingPunct="0">
                <a:spcBef>
                  <a:spcPct val="20000"/>
                </a:spcBef>
                <a:spcAft>
                  <a:spcPts val="0"/>
                </a:spcAft>
                <a:buSzPct val="85000"/>
                <a:defRPr/>
              </a:pPr>
              <a:endParaRPr lang="en-GB" sz="800" b="1" dirty="0">
                <a:latin typeface="Arial" pitchFamily="34" charset="0"/>
              </a:endParaRPr>
            </a:p>
          </p:txBody>
        </p:sp>
        <p:sp>
          <p:nvSpPr>
            <p:cNvPr id="6187" name="TextBox 40"/>
            <p:cNvSpPr txBox="1">
              <a:spLocks noChangeArrowheads="1"/>
            </p:cNvSpPr>
            <p:nvPr/>
          </p:nvSpPr>
          <p:spPr bwMode="auto">
            <a:xfrm>
              <a:off x="3509520" y="5617752"/>
              <a:ext cx="1183273" cy="276999"/>
            </a:xfrm>
            <a:prstGeom prst="rect">
              <a:avLst/>
            </a:prstGeom>
            <a:noFill/>
            <a:ln w="9525">
              <a:noFill/>
              <a:miter lim="800000"/>
              <a:headEnd/>
              <a:tailEnd/>
            </a:ln>
          </p:spPr>
          <p:txBody>
            <a:bodyPr wrap="none">
              <a:spAutoFit/>
            </a:bodyPr>
            <a:lstStyle/>
            <a:p>
              <a:pPr algn="ctr"/>
              <a:r>
                <a:rPr lang="en-GB" sz="1200" b="1">
                  <a:latin typeface="Calibri" pitchFamily="34" charset="0"/>
                </a:rPr>
                <a:t>External Parties</a:t>
              </a:r>
            </a:p>
          </p:txBody>
        </p:sp>
      </p:grpSp>
      <p:sp>
        <p:nvSpPr>
          <p:cNvPr id="6161" name="Rectangle 18"/>
          <p:cNvSpPr>
            <a:spLocks noChangeArrowheads="1"/>
          </p:cNvSpPr>
          <p:nvPr/>
        </p:nvSpPr>
        <p:spPr bwMode="auto">
          <a:xfrm>
            <a:off x="3884613" y="6165850"/>
            <a:ext cx="792162" cy="287338"/>
          </a:xfrm>
          <a:prstGeom prst="rect">
            <a:avLst/>
          </a:prstGeom>
          <a:solidFill>
            <a:schemeClr val="bg1"/>
          </a:solidFill>
          <a:ln w="3175" algn="ctr">
            <a:solidFill>
              <a:srgbClr val="B2B2B2"/>
            </a:solidFill>
            <a:miter lim="800000"/>
            <a:headEnd/>
            <a:tailEnd/>
          </a:ln>
        </p:spPr>
        <p:txBody>
          <a:bodyPr/>
          <a:lstStyle/>
          <a:p>
            <a:pPr marL="82550" indent="-82550" algn="ctr" eaLnBrk="0" hangingPunct="0">
              <a:spcBef>
                <a:spcPct val="20000"/>
              </a:spcBef>
              <a:buSzPct val="85000"/>
            </a:pPr>
            <a:endParaRPr lang="en-GB" sz="800" b="1"/>
          </a:p>
        </p:txBody>
      </p:sp>
      <p:sp>
        <p:nvSpPr>
          <p:cNvPr id="6162" name="TextBox 41"/>
          <p:cNvSpPr txBox="1">
            <a:spLocks noChangeArrowheads="1"/>
          </p:cNvSpPr>
          <p:nvPr/>
        </p:nvSpPr>
        <p:spPr bwMode="auto">
          <a:xfrm>
            <a:off x="3910013" y="6161088"/>
            <a:ext cx="742950" cy="277812"/>
          </a:xfrm>
          <a:prstGeom prst="rect">
            <a:avLst/>
          </a:prstGeom>
          <a:noFill/>
          <a:ln w="9525">
            <a:noFill/>
            <a:miter lim="800000"/>
            <a:headEnd/>
            <a:tailEnd/>
          </a:ln>
        </p:spPr>
        <p:txBody>
          <a:bodyPr wrap="none">
            <a:spAutoFit/>
          </a:bodyPr>
          <a:lstStyle/>
          <a:p>
            <a:pPr algn="ctr"/>
            <a:r>
              <a:rPr lang="en-GB" sz="1200" b="1">
                <a:latin typeface="Calibri" pitchFamily="34" charset="0"/>
              </a:rPr>
              <a:t>Experian</a:t>
            </a:r>
          </a:p>
        </p:txBody>
      </p:sp>
      <p:cxnSp>
        <p:nvCxnSpPr>
          <p:cNvPr id="43" name="Straight Arrow Connector 42"/>
          <p:cNvCxnSpPr>
            <a:stCxn id="18" idx="1"/>
            <a:endCxn id="6162" idx="0"/>
          </p:cNvCxnSpPr>
          <p:nvPr/>
        </p:nvCxnSpPr>
        <p:spPr>
          <a:xfrm flipH="1">
            <a:off x="4281488" y="6008688"/>
            <a:ext cx="1587" cy="15240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6164" name="TextBox 52"/>
          <p:cNvSpPr txBox="1">
            <a:spLocks noChangeArrowheads="1"/>
          </p:cNvSpPr>
          <p:nvPr/>
        </p:nvSpPr>
        <p:spPr bwMode="auto">
          <a:xfrm rot="-5400000">
            <a:off x="46831" y="1556545"/>
            <a:ext cx="860425" cy="461962"/>
          </a:xfrm>
          <a:prstGeom prst="rect">
            <a:avLst/>
          </a:prstGeom>
          <a:noFill/>
          <a:ln w="9525">
            <a:noFill/>
            <a:miter lim="800000"/>
            <a:headEnd/>
            <a:tailEnd/>
          </a:ln>
        </p:spPr>
        <p:txBody>
          <a:bodyPr>
            <a:spAutoFit/>
          </a:bodyPr>
          <a:lstStyle/>
          <a:p>
            <a:pPr algn="ctr"/>
            <a:r>
              <a:rPr lang="en-GB" sz="1200" b="1">
                <a:latin typeface="Calibri" pitchFamily="34" charset="0"/>
              </a:rPr>
              <a:t>Business Areas</a:t>
            </a:r>
            <a:endParaRPr lang="en-GB" sz="1400" b="1">
              <a:latin typeface="Calibri" pitchFamily="34" charset="0"/>
            </a:endParaRPr>
          </a:p>
        </p:txBody>
      </p:sp>
      <p:sp>
        <p:nvSpPr>
          <p:cNvPr id="6165" name="TextBox 54"/>
          <p:cNvSpPr txBox="1">
            <a:spLocks noChangeArrowheads="1"/>
          </p:cNvSpPr>
          <p:nvPr/>
        </p:nvSpPr>
        <p:spPr bwMode="auto">
          <a:xfrm rot="-5400000">
            <a:off x="88106" y="5769769"/>
            <a:ext cx="854075" cy="522288"/>
          </a:xfrm>
          <a:prstGeom prst="rect">
            <a:avLst/>
          </a:prstGeom>
          <a:noFill/>
          <a:ln w="9525">
            <a:noFill/>
            <a:miter lim="800000"/>
            <a:headEnd/>
            <a:tailEnd/>
          </a:ln>
        </p:spPr>
        <p:txBody>
          <a:bodyPr wrap="none">
            <a:spAutoFit/>
          </a:bodyPr>
          <a:lstStyle/>
          <a:p>
            <a:pPr algn="ctr"/>
            <a:r>
              <a:rPr lang="en-GB" sz="1400" b="1">
                <a:latin typeface="Calibri" pitchFamily="34" charset="0"/>
              </a:rPr>
              <a:t>Backend </a:t>
            </a:r>
          </a:p>
          <a:p>
            <a:pPr algn="ctr"/>
            <a:r>
              <a:rPr lang="en-GB" sz="1400" b="1">
                <a:latin typeface="Calibri" pitchFamily="34" charset="0"/>
              </a:rPr>
              <a:t>Systems</a:t>
            </a:r>
          </a:p>
        </p:txBody>
      </p:sp>
      <p:sp>
        <p:nvSpPr>
          <p:cNvPr id="6166" name="TextBox 63"/>
          <p:cNvSpPr txBox="1">
            <a:spLocks noChangeArrowheads="1"/>
          </p:cNvSpPr>
          <p:nvPr/>
        </p:nvSpPr>
        <p:spPr bwMode="auto">
          <a:xfrm>
            <a:off x="6248400" y="1274763"/>
            <a:ext cx="944563" cy="277812"/>
          </a:xfrm>
          <a:prstGeom prst="rect">
            <a:avLst/>
          </a:prstGeom>
          <a:noFill/>
          <a:ln w="9525">
            <a:noFill/>
            <a:miter lim="800000"/>
            <a:headEnd/>
            <a:tailEnd/>
          </a:ln>
        </p:spPr>
        <p:txBody>
          <a:bodyPr wrap="none">
            <a:spAutoFit/>
          </a:bodyPr>
          <a:lstStyle/>
          <a:p>
            <a:pPr algn="ctr"/>
            <a:r>
              <a:rPr lang="en-GB" sz="1200" b="1" u="sng">
                <a:latin typeface="Calibri" pitchFamily="34" charset="0"/>
              </a:rPr>
              <a:t>Background</a:t>
            </a:r>
          </a:p>
        </p:txBody>
      </p:sp>
      <p:sp>
        <p:nvSpPr>
          <p:cNvPr id="6167" name="TextBox 68"/>
          <p:cNvSpPr txBox="1">
            <a:spLocks noChangeArrowheads="1"/>
          </p:cNvSpPr>
          <p:nvPr/>
        </p:nvSpPr>
        <p:spPr bwMode="auto">
          <a:xfrm>
            <a:off x="6337300" y="1479550"/>
            <a:ext cx="3240088" cy="1785938"/>
          </a:xfrm>
          <a:prstGeom prst="rect">
            <a:avLst/>
          </a:prstGeom>
          <a:noFill/>
          <a:ln w="9525">
            <a:noFill/>
            <a:miter lim="800000"/>
            <a:headEnd/>
            <a:tailEnd/>
          </a:ln>
        </p:spPr>
        <p:txBody>
          <a:bodyPr>
            <a:spAutoFit/>
          </a:bodyPr>
          <a:lstStyle/>
          <a:p>
            <a:r>
              <a:rPr lang="en-GB" sz="1000">
                <a:latin typeface="Calibri" pitchFamily="34" charset="0"/>
              </a:rPr>
              <a:t>Enterprise services are generated by multiple platform teams within LBG using multiple technologies. </a:t>
            </a:r>
            <a:r>
              <a:rPr lang="en-US" sz="1000">
                <a:latin typeface="Calibri" pitchFamily="34" charset="0"/>
              </a:rPr>
              <a:t>Over the course of 2012-2013, there are many significant programmes in LBG that will use the enterprise services to deliver their objectives.</a:t>
            </a:r>
            <a:r>
              <a:rPr lang="en-GB" sz="1000">
                <a:latin typeface="Calibri" pitchFamily="34" charset="0"/>
              </a:rPr>
              <a:t>  As the number and types of consumers of these services expands, the quality of these services and their ability to absorb changes will become critical. SGB is the organization unit that will proactively guide the service producers and manage the enterprise services from inception to retirement through the use of standards , policies and procedures .  </a:t>
            </a:r>
          </a:p>
        </p:txBody>
      </p:sp>
      <p:sp>
        <p:nvSpPr>
          <p:cNvPr id="6168" name="TextBox 69"/>
          <p:cNvSpPr txBox="1">
            <a:spLocks noChangeArrowheads="1"/>
          </p:cNvSpPr>
          <p:nvPr/>
        </p:nvSpPr>
        <p:spPr bwMode="auto">
          <a:xfrm>
            <a:off x="6381750" y="4330700"/>
            <a:ext cx="954088" cy="277813"/>
          </a:xfrm>
          <a:prstGeom prst="rect">
            <a:avLst/>
          </a:prstGeom>
          <a:noFill/>
          <a:ln w="9525">
            <a:noFill/>
            <a:miter lim="800000"/>
            <a:headEnd/>
            <a:tailEnd/>
          </a:ln>
        </p:spPr>
        <p:txBody>
          <a:bodyPr wrap="none">
            <a:spAutoFit/>
          </a:bodyPr>
          <a:lstStyle/>
          <a:p>
            <a:pPr algn="ctr"/>
            <a:r>
              <a:rPr lang="en-GB" sz="1200" b="1" u="sng">
                <a:latin typeface="Calibri" pitchFamily="34" charset="0"/>
              </a:rPr>
              <a:t>SGB Charter</a:t>
            </a:r>
          </a:p>
        </p:txBody>
      </p:sp>
      <p:sp>
        <p:nvSpPr>
          <p:cNvPr id="6169" name="TextBox 75"/>
          <p:cNvSpPr txBox="1">
            <a:spLocks noChangeArrowheads="1"/>
          </p:cNvSpPr>
          <p:nvPr/>
        </p:nvSpPr>
        <p:spPr bwMode="auto">
          <a:xfrm>
            <a:off x="6332538" y="5348288"/>
            <a:ext cx="1125537" cy="277812"/>
          </a:xfrm>
          <a:prstGeom prst="rect">
            <a:avLst/>
          </a:prstGeom>
          <a:noFill/>
          <a:ln w="9525">
            <a:noFill/>
            <a:miter lim="800000"/>
            <a:headEnd/>
            <a:tailEnd/>
          </a:ln>
        </p:spPr>
        <p:txBody>
          <a:bodyPr wrap="none">
            <a:spAutoFit/>
          </a:bodyPr>
          <a:lstStyle/>
          <a:p>
            <a:pPr algn="ctr"/>
            <a:r>
              <a:rPr lang="en-GB" sz="1200" b="1" u="sng">
                <a:latin typeface="Calibri" pitchFamily="34" charset="0"/>
              </a:rPr>
              <a:t>SGB Outcomes</a:t>
            </a:r>
          </a:p>
        </p:txBody>
      </p:sp>
      <p:sp>
        <p:nvSpPr>
          <p:cNvPr id="6170" name="TextBox 76"/>
          <p:cNvSpPr txBox="1">
            <a:spLocks noChangeArrowheads="1"/>
          </p:cNvSpPr>
          <p:nvPr/>
        </p:nvSpPr>
        <p:spPr bwMode="auto">
          <a:xfrm>
            <a:off x="6365875" y="5570538"/>
            <a:ext cx="3240088" cy="1169987"/>
          </a:xfrm>
          <a:prstGeom prst="rect">
            <a:avLst/>
          </a:prstGeom>
          <a:noFill/>
          <a:ln w="9525">
            <a:noFill/>
            <a:miter lim="800000"/>
            <a:headEnd/>
            <a:tailEnd/>
          </a:ln>
        </p:spPr>
        <p:txBody>
          <a:bodyPr>
            <a:spAutoFit/>
          </a:bodyPr>
          <a:lstStyle/>
          <a:p>
            <a:pPr marL="228600" indent="-228600">
              <a:buFontTx/>
              <a:buAutoNum type="arabicPeriod"/>
            </a:pPr>
            <a:r>
              <a:rPr lang="en-US" sz="1000">
                <a:latin typeface="Calibri" pitchFamily="34" charset="0"/>
              </a:rPr>
              <a:t>Clearly communicated Standards &amp; Guidelines for service identification, design, development and implementation</a:t>
            </a:r>
          </a:p>
          <a:p>
            <a:pPr marL="228600" indent="-228600">
              <a:buFontTx/>
              <a:buAutoNum type="arabicPeriod"/>
            </a:pPr>
            <a:r>
              <a:rPr lang="en-US" sz="1000">
                <a:latin typeface="Calibri" pitchFamily="34" charset="0"/>
              </a:rPr>
              <a:t>Service Design Review s that ensure robust and reusable services</a:t>
            </a:r>
          </a:p>
          <a:p>
            <a:pPr marL="228600" indent="-228600">
              <a:buFontTx/>
              <a:buAutoNum type="arabicPeriod"/>
            </a:pPr>
            <a:r>
              <a:rPr lang="en-US" sz="1000">
                <a:latin typeface="Calibri" pitchFamily="34" charset="0"/>
              </a:rPr>
              <a:t>Introduction of Tools &amp; technologies to support services  creation and the practices laid out by SGB</a:t>
            </a:r>
            <a:endParaRPr lang="en-GB" sz="1000">
              <a:latin typeface="Calibri" pitchFamily="34" charset="0"/>
            </a:endParaRPr>
          </a:p>
        </p:txBody>
      </p:sp>
      <p:sp>
        <p:nvSpPr>
          <p:cNvPr id="6171" name="TextBox 84"/>
          <p:cNvSpPr txBox="1">
            <a:spLocks noChangeArrowheads="1"/>
          </p:cNvSpPr>
          <p:nvPr/>
        </p:nvSpPr>
        <p:spPr bwMode="auto">
          <a:xfrm>
            <a:off x="6337300" y="3182938"/>
            <a:ext cx="890588" cy="277812"/>
          </a:xfrm>
          <a:prstGeom prst="rect">
            <a:avLst/>
          </a:prstGeom>
          <a:noFill/>
          <a:ln w="9525">
            <a:noFill/>
            <a:miter lim="800000"/>
            <a:headEnd/>
            <a:tailEnd/>
          </a:ln>
        </p:spPr>
        <p:txBody>
          <a:bodyPr wrap="none">
            <a:spAutoFit/>
          </a:bodyPr>
          <a:lstStyle/>
          <a:p>
            <a:pPr algn="ctr"/>
            <a:r>
              <a:rPr lang="en-GB" sz="1200" b="1" u="sng">
                <a:latin typeface="Calibri" pitchFamily="34" charset="0"/>
              </a:rPr>
              <a:t>SGB Scope </a:t>
            </a:r>
          </a:p>
        </p:txBody>
      </p:sp>
      <p:sp>
        <p:nvSpPr>
          <p:cNvPr id="6172" name="TextBox 86"/>
          <p:cNvSpPr txBox="1">
            <a:spLocks noChangeArrowheads="1"/>
          </p:cNvSpPr>
          <p:nvPr/>
        </p:nvSpPr>
        <p:spPr bwMode="auto">
          <a:xfrm>
            <a:off x="6356350" y="3397250"/>
            <a:ext cx="3549650" cy="1016000"/>
          </a:xfrm>
          <a:prstGeom prst="rect">
            <a:avLst/>
          </a:prstGeom>
          <a:noFill/>
          <a:ln w="9525">
            <a:noFill/>
            <a:miter lim="800000"/>
            <a:headEnd/>
            <a:tailEnd/>
          </a:ln>
        </p:spPr>
        <p:txBody>
          <a:bodyPr>
            <a:spAutoFit/>
          </a:bodyPr>
          <a:lstStyle/>
          <a:p>
            <a:pPr marL="228600" indent="-228600">
              <a:buFontTx/>
              <a:buAutoNum type="arabicPeriod"/>
            </a:pPr>
            <a:r>
              <a:rPr lang="en-US" sz="1000">
                <a:latin typeface="Calibri" pitchFamily="34" charset="0"/>
              </a:rPr>
              <a:t>Long-term – Expand to include Application Services, &amp; Infrastructure Services</a:t>
            </a:r>
          </a:p>
          <a:p>
            <a:pPr marL="228600" indent="-228600">
              <a:buFontTx/>
              <a:buAutoNum type="arabicPeriod"/>
            </a:pPr>
            <a:r>
              <a:rPr lang="en-US" sz="1000">
                <a:latin typeface="Calibri" pitchFamily="34" charset="0"/>
              </a:rPr>
              <a:t>Short-term – Expand to include Process Services &amp; Data Integration Services</a:t>
            </a:r>
          </a:p>
          <a:p>
            <a:pPr marL="228600" indent="-228600">
              <a:buFontTx/>
              <a:buAutoNum type="arabicPeriod"/>
            </a:pPr>
            <a:r>
              <a:rPr lang="en-US" sz="1000">
                <a:latin typeface="Calibri" pitchFamily="34" charset="0"/>
              </a:rPr>
              <a:t>Immediate Term – Business Services &amp; Utility Services in E2E Simplification, FATCA. BAU, Galaxy</a:t>
            </a:r>
          </a:p>
        </p:txBody>
      </p:sp>
      <p:sp>
        <p:nvSpPr>
          <p:cNvPr id="6173" name="TextBox 92"/>
          <p:cNvSpPr txBox="1">
            <a:spLocks noChangeArrowheads="1"/>
          </p:cNvSpPr>
          <p:nvPr/>
        </p:nvSpPr>
        <p:spPr bwMode="auto">
          <a:xfrm>
            <a:off x="6359525" y="4545013"/>
            <a:ext cx="3240088" cy="862012"/>
          </a:xfrm>
          <a:prstGeom prst="rect">
            <a:avLst/>
          </a:prstGeom>
          <a:noFill/>
          <a:ln w="9525">
            <a:noFill/>
            <a:miter lim="800000"/>
            <a:headEnd/>
            <a:tailEnd/>
          </a:ln>
        </p:spPr>
        <p:txBody>
          <a:bodyPr>
            <a:spAutoFit/>
          </a:bodyPr>
          <a:lstStyle/>
          <a:p>
            <a:pPr marL="228600" indent="-228600">
              <a:buFontTx/>
              <a:buAutoNum type="arabicPeriod"/>
            </a:pPr>
            <a:r>
              <a:rPr lang="en-US" sz="1000">
                <a:latin typeface="Calibri" pitchFamily="34" charset="0"/>
              </a:rPr>
              <a:t>Principles &amp; Guidelines</a:t>
            </a:r>
          </a:p>
          <a:p>
            <a:pPr marL="228600" indent="-228600">
              <a:buFontTx/>
              <a:buAutoNum type="arabicPeriod"/>
            </a:pPr>
            <a:r>
              <a:rPr lang="en-GB" sz="1000">
                <a:latin typeface="Calibri" pitchFamily="34" charset="0"/>
              </a:rPr>
              <a:t>Standards, Policies &amp; Procedures </a:t>
            </a:r>
          </a:p>
          <a:p>
            <a:pPr marL="228600" indent="-228600">
              <a:buFontTx/>
              <a:buAutoNum type="arabicPeriod"/>
            </a:pPr>
            <a:r>
              <a:rPr lang="en-GB" sz="1000">
                <a:latin typeface="Calibri" pitchFamily="34" charset="0"/>
              </a:rPr>
              <a:t>Service &amp; Model Designs</a:t>
            </a:r>
          </a:p>
          <a:p>
            <a:pPr marL="228600" indent="-228600">
              <a:buFontTx/>
              <a:buAutoNum type="arabicPeriod"/>
            </a:pPr>
            <a:r>
              <a:rPr lang="en-US" sz="1000">
                <a:latin typeface="Calibri" pitchFamily="34" charset="0"/>
              </a:rPr>
              <a:t>LBG Enterprise Services Stakeholder Interactions</a:t>
            </a:r>
          </a:p>
          <a:p>
            <a:pPr marL="228600" indent="-228600">
              <a:buFontTx/>
              <a:buAutoNum type="arabicPeriod"/>
            </a:pPr>
            <a:r>
              <a:rPr lang="en-GB" sz="1000">
                <a:latin typeface="Calibri" pitchFamily="34" charset="0"/>
              </a:rPr>
              <a:t>Tools </a:t>
            </a:r>
          </a:p>
        </p:txBody>
      </p:sp>
      <p:sp>
        <p:nvSpPr>
          <p:cNvPr id="6174" name="Rectangle 43"/>
          <p:cNvSpPr>
            <a:spLocks noChangeArrowheads="1"/>
          </p:cNvSpPr>
          <p:nvPr/>
        </p:nvSpPr>
        <p:spPr bwMode="auto">
          <a:xfrm>
            <a:off x="776288" y="2190750"/>
            <a:ext cx="4681537" cy="511175"/>
          </a:xfrm>
          <a:prstGeom prst="rect">
            <a:avLst/>
          </a:prstGeom>
          <a:noFill/>
          <a:ln w="19050" algn="ctr">
            <a:solidFill>
              <a:srgbClr val="FF0000"/>
            </a:solidFill>
            <a:miter lim="800000"/>
            <a:headEnd/>
            <a:tailEnd/>
          </a:ln>
        </p:spPr>
        <p:txBody>
          <a:bodyPr/>
          <a:lstStyle/>
          <a:p>
            <a:pPr marL="82550" indent="-82550" algn="ctr" eaLnBrk="0" hangingPunct="0">
              <a:spcBef>
                <a:spcPct val="20000"/>
              </a:spcBef>
              <a:buSzPct val="85000"/>
            </a:pPr>
            <a:endParaRPr lang="en-GB" sz="800" b="1"/>
          </a:p>
        </p:txBody>
      </p:sp>
      <p:sp>
        <p:nvSpPr>
          <p:cNvPr id="6175" name="Rectangle 48"/>
          <p:cNvSpPr>
            <a:spLocks noChangeArrowheads="1"/>
          </p:cNvSpPr>
          <p:nvPr/>
        </p:nvSpPr>
        <p:spPr bwMode="auto">
          <a:xfrm>
            <a:off x="849313" y="2309813"/>
            <a:ext cx="889000" cy="296862"/>
          </a:xfrm>
          <a:prstGeom prst="rect">
            <a:avLst/>
          </a:prstGeom>
          <a:solidFill>
            <a:schemeClr val="bg1"/>
          </a:solidFill>
          <a:ln w="3175" algn="ctr">
            <a:solidFill>
              <a:srgbClr val="B2B2B2"/>
            </a:solidFill>
            <a:miter lim="800000"/>
            <a:headEnd/>
            <a:tailEnd/>
          </a:ln>
        </p:spPr>
        <p:txBody>
          <a:bodyPr anchor="ctr"/>
          <a:lstStyle/>
          <a:p>
            <a:pPr marL="82550" indent="-82550" algn="ctr" eaLnBrk="0" hangingPunct="0">
              <a:spcBef>
                <a:spcPct val="20000"/>
              </a:spcBef>
              <a:buSzPct val="85000"/>
            </a:pPr>
            <a:r>
              <a:rPr lang="en-GB" sz="800" b="1"/>
              <a:t>MULTI-CHANNEL</a:t>
            </a:r>
          </a:p>
        </p:txBody>
      </p:sp>
      <p:sp>
        <p:nvSpPr>
          <p:cNvPr id="6176" name="Rectangle 51"/>
          <p:cNvSpPr>
            <a:spLocks noChangeArrowheads="1"/>
          </p:cNvSpPr>
          <p:nvPr/>
        </p:nvSpPr>
        <p:spPr bwMode="auto">
          <a:xfrm>
            <a:off x="1809750" y="2335213"/>
            <a:ext cx="792163" cy="215900"/>
          </a:xfrm>
          <a:prstGeom prst="rect">
            <a:avLst/>
          </a:prstGeom>
          <a:solidFill>
            <a:schemeClr val="bg1"/>
          </a:solidFill>
          <a:ln w="3175" algn="ctr">
            <a:solidFill>
              <a:srgbClr val="B2B2B2"/>
            </a:solidFill>
            <a:miter lim="800000"/>
            <a:headEnd/>
            <a:tailEnd/>
          </a:ln>
        </p:spPr>
        <p:txBody>
          <a:bodyPr anchor="ctr"/>
          <a:lstStyle/>
          <a:p>
            <a:pPr marL="82550" indent="-82550" algn="ctr" eaLnBrk="0" hangingPunct="0">
              <a:spcBef>
                <a:spcPct val="20000"/>
              </a:spcBef>
              <a:buSzPct val="85000"/>
            </a:pPr>
            <a:r>
              <a:rPr lang="en-GB" sz="800" b="1"/>
              <a:t>PAYMENTS</a:t>
            </a:r>
          </a:p>
        </p:txBody>
      </p:sp>
      <p:sp>
        <p:nvSpPr>
          <p:cNvPr id="6177" name="Rectangle 53"/>
          <p:cNvSpPr>
            <a:spLocks noChangeArrowheads="1"/>
          </p:cNvSpPr>
          <p:nvPr/>
        </p:nvSpPr>
        <p:spPr bwMode="auto">
          <a:xfrm>
            <a:off x="2673350" y="2335213"/>
            <a:ext cx="865188" cy="215900"/>
          </a:xfrm>
          <a:prstGeom prst="rect">
            <a:avLst/>
          </a:prstGeom>
          <a:solidFill>
            <a:schemeClr val="bg1"/>
          </a:solidFill>
          <a:ln w="3175" algn="ctr">
            <a:solidFill>
              <a:srgbClr val="B2B2B2"/>
            </a:solidFill>
            <a:miter lim="800000"/>
            <a:headEnd/>
            <a:tailEnd/>
          </a:ln>
        </p:spPr>
        <p:txBody>
          <a:bodyPr anchor="ctr"/>
          <a:lstStyle/>
          <a:p>
            <a:pPr marL="82550" indent="-82550" algn="ctr" eaLnBrk="0" hangingPunct="0">
              <a:spcBef>
                <a:spcPct val="20000"/>
              </a:spcBef>
              <a:buSzPct val="85000"/>
            </a:pPr>
            <a:r>
              <a:rPr lang="en-GB" sz="800" b="1"/>
              <a:t>MORTGAGES</a:t>
            </a:r>
          </a:p>
        </p:txBody>
      </p:sp>
      <p:sp>
        <p:nvSpPr>
          <p:cNvPr id="6178" name="Rectangle 55"/>
          <p:cNvSpPr>
            <a:spLocks noChangeArrowheads="1"/>
          </p:cNvSpPr>
          <p:nvPr/>
        </p:nvSpPr>
        <p:spPr bwMode="auto">
          <a:xfrm>
            <a:off x="3595688" y="2335213"/>
            <a:ext cx="636587" cy="223837"/>
          </a:xfrm>
          <a:prstGeom prst="rect">
            <a:avLst/>
          </a:prstGeom>
          <a:solidFill>
            <a:schemeClr val="bg1"/>
          </a:solidFill>
          <a:ln w="3175" algn="ctr">
            <a:solidFill>
              <a:srgbClr val="B2B2B2"/>
            </a:solidFill>
            <a:miter lim="800000"/>
            <a:headEnd/>
            <a:tailEnd/>
          </a:ln>
        </p:spPr>
        <p:txBody>
          <a:bodyPr anchor="ctr"/>
          <a:lstStyle/>
          <a:p>
            <a:pPr marL="82550" indent="-82550" algn="ctr" eaLnBrk="0" hangingPunct="0">
              <a:spcBef>
                <a:spcPct val="20000"/>
              </a:spcBef>
              <a:buSzPct val="85000"/>
            </a:pPr>
            <a:r>
              <a:rPr lang="en-GB" sz="800" b="1"/>
              <a:t>LP&amp;i</a:t>
            </a:r>
          </a:p>
        </p:txBody>
      </p:sp>
      <p:sp>
        <p:nvSpPr>
          <p:cNvPr id="6179" name="Rectangle 56"/>
          <p:cNvSpPr>
            <a:spLocks noChangeArrowheads="1"/>
          </p:cNvSpPr>
          <p:nvPr/>
        </p:nvSpPr>
        <p:spPr bwMode="auto">
          <a:xfrm>
            <a:off x="4310063" y="2263775"/>
            <a:ext cx="1074737" cy="366713"/>
          </a:xfrm>
          <a:prstGeom prst="rect">
            <a:avLst/>
          </a:prstGeom>
          <a:solidFill>
            <a:schemeClr val="bg1"/>
          </a:solidFill>
          <a:ln w="3175" algn="ctr">
            <a:solidFill>
              <a:srgbClr val="B2B2B2"/>
            </a:solidFill>
            <a:miter lim="800000"/>
            <a:headEnd/>
            <a:tailEnd/>
          </a:ln>
        </p:spPr>
        <p:txBody>
          <a:bodyPr anchor="ctr"/>
          <a:lstStyle/>
          <a:p>
            <a:pPr marL="82550" indent="-82550" algn="ctr" eaLnBrk="0" hangingPunct="0">
              <a:spcBef>
                <a:spcPct val="20000"/>
              </a:spcBef>
              <a:buSzPct val="85000"/>
            </a:pPr>
            <a:r>
              <a:rPr lang="en-GB" sz="800" b="1"/>
              <a:t>Business Process Technologies</a:t>
            </a:r>
          </a:p>
        </p:txBody>
      </p:sp>
      <p:sp>
        <p:nvSpPr>
          <p:cNvPr id="6180" name="TextBox 57"/>
          <p:cNvSpPr txBox="1">
            <a:spLocks noChangeArrowheads="1"/>
          </p:cNvSpPr>
          <p:nvPr/>
        </p:nvSpPr>
        <p:spPr bwMode="auto">
          <a:xfrm rot="-5400000">
            <a:off x="296069" y="2293144"/>
            <a:ext cx="373063" cy="276225"/>
          </a:xfrm>
          <a:prstGeom prst="rect">
            <a:avLst/>
          </a:prstGeom>
          <a:noFill/>
          <a:ln w="9525">
            <a:noFill/>
            <a:miter lim="800000"/>
            <a:headEnd/>
            <a:tailEnd/>
          </a:ln>
        </p:spPr>
        <p:txBody>
          <a:bodyPr wrap="none" anchor="ctr">
            <a:spAutoFit/>
          </a:bodyPr>
          <a:lstStyle/>
          <a:p>
            <a:pPr algn="ctr"/>
            <a:r>
              <a:rPr lang="en-GB" sz="1200" b="1">
                <a:latin typeface="Calibri" pitchFamily="34" charset="0"/>
              </a:rPr>
              <a:t>BU</a:t>
            </a:r>
            <a:endParaRPr lang="en-GB" sz="1400" b="1">
              <a:latin typeface="Calibri" pitchFamily="34" charset="0"/>
            </a:endParaRPr>
          </a:p>
        </p:txBody>
      </p:sp>
      <p:sp>
        <p:nvSpPr>
          <p:cNvPr id="48" name="Slide Number Placeholder 5"/>
          <p:cNvSpPr>
            <a:spLocks noGrp="1"/>
          </p:cNvSpPr>
          <p:nvPr>
            <p:ph type="sldNum" sz="quarter" idx="11"/>
          </p:nvPr>
        </p:nvSpPr>
        <p:spPr>
          <a:xfrm>
            <a:off x="7099300" y="6611938"/>
            <a:ext cx="2311400" cy="365125"/>
          </a:xfrm>
        </p:spPr>
        <p:txBody>
          <a:bodyPr/>
          <a:lstStyle>
            <a:lvl1pPr>
              <a:defRPr/>
            </a:lvl1pPr>
          </a:lstStyle>
          <a:p>
            <a:pPr>
              <a:defRPr/>
            </a:pPr>
            <a:fld id="{BEF15254-CCEB-40DB-8DF3-7423A2DDD400}" type="slidenum">
              <a:rPr lang="en-US"/>
              <a:pPr>
                <a:defRPr/>
              </a:pPr>
              <a:t>2</a:t>
            </a:fld>
            <a:endParaRPr lang="en-US" dirty="0"/>
          </a:p>
        </p:txBody>
      </p:sp>
      <p:pic>
        <p:nvPicPr>
          <p:cNvPr id="6182" name="Picture 69" descr="SOA Ref Arch.PNG"/>
          <p:cNvPicPr>
            <a:picLocks noChangeAspect="1"/>
          </p:cNvPicPr>
          <p:nvPr/>
        </p:nvPicPr>
        <p:blipFill>
          <a:blip r:embed="rId3"/>
          <a:srcRect/>
          <a:stretch>
            <a:fillRect/>
          </a:stretch>
        </p:blipFill>
        <p:spPr bwMode="auto">
          <a:xfrm>
            <a:off x="523875" y="2751138"/>
            <a:ext cx="5078413" cy="2752725"/>
          </a:xfrm>
          <a:prstGeom prst="rect">
            <a:avLst/>
          </a:prstGeom>
          <a:noFill/>
          <a:ln w="9525">
            <a:noFill/>
            <a:miter lim="800000"/>
            <a:headEnd/>
            <a:tailEnd/>
          </a:ln>
        </p:spPr>
      </p:pic>
      <p:sp>
        <p:nvSpPr>
          <p:cNvPr id="6183" name="Rectangle 21"/>
          <p:cNvSpPr>
            <a:spLocks noChangeArrowheads="1"/>
          </p:cNvSpPr>
          <p:nvPr/>
        </p:nvSpPr>
        <p:spPr bwMode="auto">
          <a:xfrm>
            <a:off x="4381500" y="1423988"/>
            <a:ext cx="792163" cy="284162"/>
          </a:xfrm>
          <a:prstGeom prst="rect">
            <a:avLst/>
          </a:prstGeom>
          <a:solidFill>
            <a:schemeClr val="bg1"/>
          </a:solidFill>
          <a:ln w="3175" algn="ctr">
            <a:solidFill>
              <a:srgbClr val="B2B2B2"/>
            </a:solidFill>
            <a:miter lim="800000"/>
            <a:headEnd/>
            <a:tailEnd/>
          </a:ln>
        </p:spPr>
        <p:txBody>
          <a:bodyPr anchor="ctr"/>
          <a:lstStyle/>
          <a:p>
            <a:pPr marL="82550" indent="-82550" algn="ctr" eaLnBrk="0" hangingPunct="0">
              <a:spcBef>
                <a:spcPct val="20000"/>
              </a:spcBef>
              <a:buSzPct val="85000"/>
            </a:pPr>
            <a:r>
              <a:rPr lang="en-GB" sz="800" b="1"/>
              <a:t>Insurance</a:t>
            </a:r>
          </a:p>
        </p:txBody>
      </p:sp>
      <p:sp>
        <p:nvSpPr>
          <p:cNvPr id="6184" name="Rectangle 21"/>
          <p:cNvSpPr>
            <a:spLocks noChangeArrowheads="1"/>
          </p:cNvSpPr>
          <p:nvPr/>
        </p:nvSpPr>
        <p:spPr bwMode="auto">
          <a:xfrm>
            <a:off x="3524250" y="1781175"/>
            <a:ext cx="1357313" cy="285750"/>
          </a:xfrm>
          <a:prstGeom prst="rect">
            <a:avLst/>
          </a:prstGeom>
          <a:solidFill>
            <a:schemeClr val="bg1"/>
          </a:solidFill>
          <a:ln w="3175" algn="ctr">
            <a:solidFill>
              <a:srgbClr val="B2B2B2"/>
            </a:solidFill>
            <a:miter lim="800000"/>
            <a:headEnd/>
            <a:tailEnd/>
          </a:ln>
        </p:spPr>
        <p:txBody>
          <a:bodyPr anchor="ctr"/>
          <a:lstStyle/>
          <a:p>
            <a:pPr marL="82550" indent="-82550" algn="ctr" eaLnBrk="0" hangingPunct="0">
              <a:spcBef>
                <a:spcPct val="20000"/>
              </a:spcBef>
              <a:buSzPct val="85000"/>
            </a:pPr>
            <a:r>
              <a:rPr lang="en-GB" sz="800" b="1"/>
              <a:t>Wealth &amp; International</a:t>
            </a:r>
          </a:p>
        </p:txBody>
      </p:sp>
      <p:sp>
        <p:nvSpPr>
          <p:cNvPr id="6185" name="Rectangle 21"/>
          <p:cNvSpPr>
            <a:spLocks noChangeArrowheads="1"/>
          </p:cNvSpPr>
          <p:nvPr/>
        </p:nvSpPr>
        <p:spPr bwMode="auto">
          <a:xfrm>
            <a:off x="1346200" y="1774825"/>
            <a:ext cx="1133475" cy="292100"/>
          </a:xfrm>
          <a:prstGeom prst="rect">
            <a:avLst/>
          </a:prstGeom>
          <a:solidFill>
            <a:schemeClr val="bg1"/>
          </a:solidFill>
          <a:ln w="3175" algn="ctr">
            <a:solidFill>
              <a:srgbClr val="B2B2B2"/>
            </a:solidFill>
            <a:miter lim="800000"/>
            <a:headEnd/>
            <a:tailEnd/>
          </a:ln>
        </p:spPr>
        <p:txBody>
          <a:bodyPr anchor="ctr"/>
          <a:lstStyle/>
          <a:p>
            <a:pPr marL="82550" indent="-82550" algn="ctr" eaLnBrk="0" hangingPunct="0">
              <a:spcBef>
                <a:spcPct val="20000"/>
              </a:spcBef>
              <a:buSzPct val="85000"/>
            </a:pPr>
            <a:r>
              <a:rPr lang="en-GB" sz="800" b="1"/>
              <a:t>Group Operations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a:xfrm>
            <a:off x="344488" y="109538"/>
            <a:ext cx="8007350" cy="882650"/>
          </a:xfrm>
        </p:spPr>
        <p:txBody>
          <a:bodyPr/>
          <a:lstStyle/>
          <a:p>
            <a:pPr eaLnBrk="1" hangingPunct="1"/>
            <a:r>
              <a:rPr lang="en-GB" sz="2700" smtClean="0">
                <a:latin typeface="Arial" charset="0"/>
                <a:cs typeface="Arial" charset="0"/>
              </a:rPr>
              <a:t>SGB Operating Model</a:t>
            </a:r>
            <a:r>
              <a:rPr lang="en-GB" smtClean="0">
                <a:latin typeface="Arial" charset="0"/>
                <a:cs typeface="Arial" charset="0"/>
              </a:rPr>
              <a:t/>
            </a:r>
            <a:br>
              <a:rPr lang="en-GB" smtClean="0">
                <a:latin typeface="Arial" charset="0"/>
                <a:cs typeface="Arial" charset="0"/>
              </a:rPr>
            </a:br>
            <a:r>
              <a:rPr lang="en-GB" sz="1300" i="1" smtClean="0">
                <a:solidFill>
                  <a:schemeClr val="tx1"/>
                </a:solidFill>
                <a:latin typeface="Arial" charset="0"/>
                <a:cs typeface="Arial" charset="0"/>
              </a:rPr>
              <a:t>A brief overview</a:t>
            </a:r>
            <a:endParaRPr lang="en-US" sz="1300" smtClean="0">
              <a:latin typeface="Arial" charset="0"/>
              <a:cs typeface="Arial" charset="0"/>
            </a:endParaRPr>
          </a:p>
        </p:txBody>
      </p:sp>
      <p:grpSp>
        <p:nvGrpSpPr>
          <p:cNvPr id="8194" name="Group 13"/>
          <p:cNvGrpSpPr>
            <a:grpSpLocks/>
          </p:cNvGrpSpPr>
          <p:nvPr/>
        </p:nvGrpSpPr>
        <p:grpSpPr bwMode="auto">
          <a:xfrm>
            <a:off x="415925" y="1235075"/>
            <a:ext cx="9001125" cy="5408613"/>
            <a:chOff x="416496" y="1340769"/>
            <a:chExt cx="9001000" cy="2924470"/>
          </a:xfrm>
        </p:grpSpPr>
        <p:sp>
          <p:nvSpPr>
            <p:cNvPr id="15" name="TextBox 14"/>
            <p:cNvSpPr txBox="1"/>
            <p:nvPr/>
          </p:nvSpPr>
          <p:spPr>
            <a:xfrm>
              <a:off x="416496" y="1340769"/>
              <a:ext cx="9001000" cy="155365"/>
            </a:xfrm>
            <a:prstGeom prst="rect">
              <a:avLst/>
            </a:prstGeom>
            <a:solidFill>
              <a:srgbClr val="15864F"/>
            </a:solidFill>
            <a:ln>
              <a:solidFill>
                <a:srgbClr val="009900"/>
              </a:solidFill>
            </a:ln>
            <a:effectLst>
              <a:outerShdw blurRad="50800" dist="50800" dir="5400000" algn="ctr" rotWithShape="0">
                <a:schemeClr val="bg2"/>
              </a:outerShdw>
            </a:effectLst>
          </p:spPr>
          <p:txBody>
            <a:bodyPr lIns="0" tIns="72000" rIns="0" bIns="72000" anchor="ctr"/>
            <a:lstStyle/>
            <a:p>
              <a:pPr indent="3175" algn="ctr" fontAlgn="auto">
                <a:spcBef>
                  <a:spcPts val="0"/>
                </a:spcBef>
                <a:spcAft>
                  <a:spcPts val="0"/>
                </a:spcAft>
                <a:defRPr/>
              </a:pPr>
              <a:r>
                <a:rPr lang="en-GB" sz="1200" b="1" dirty="0">
                  <a:solidFill>
                    <a:srgbClr val="FFFFFF"/>
                  </a:solidFill>
                  <a:ea typeface="ＭＳ Ｐゴシック" pitchFamily="34" charset="-128"/>
                </a:rPr>
                <a:t>Operating Model</a:t>
              </a:r>
            </a:p>
          </p:txBody>
        </p:sp>
        <p:sp>
          <p:nvSpPr>
            <p:cNvPr id="16" name="Rectangle 15"/>
            <p:cNvSpPr/>
            <p:nvPr/>
          </p:nvSpPr>
          <p:spPr bwMode="auto">
            <a:xfrm>
              <a:off x="416496" y="1516735"/>
              <a:ext cx="9001000" cy="2748504"/>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p:spPr>
          <p:txBody>
            <a:bodyPr lIns="36000" rIns="36000"/>
            <a:lstStyle/>
            <a:p>
              <a:pPr marL="355600" indent="-177800" eaLnBrk="0" fontAlgn="auto" hangingPunct="0">
                <a:spcBef>
                  <a:spcPts val="600"/>
                </a:spcBef>
                <a:spcAft>
                  <a:spcPts val="0"/>
                </a:spcAft>
                <a:defRPr/>
              </a:pPr>
              <a:r>
                <a:rPr lang="en-US" sz="1200" b="1" kern="0" dirty="0">
                  <a:solidFill>
                    <a:srgbClr val="000000"/>
                  </a:solidFill>
                  <a:latin typeface="Arial" pitchFamily="-65" charset="0"/>
                  <a:ea typeface="ＭＳ Ｐゴシック" pitchFamily="-65" charset="-128"/>
                  <a:cs typeface="ＭＳ Ｐゴシック" pitchFamily="-65" charset="-128"/>
                </a:rPr>
                <a:t>Activities Performed</a:t>
              </a:r>
            </a:p>
            <a:p>
              <a:pPr marL="511175" lvl="1" indent="-166688" eaLnBrk="0" fontAlgn="auto" hangingPunct="0">
                <a:spcBef>
                  <a:spcPts val="600"/>
                </a:spcBef>
                <a:spcAft>
                  <a:spcPts val="0"/>
                </a:spcAft>
                <a:buFont typeface="Arial" pitchFamily="34" charset="0"/>
                <a:buChar char="•"/>
                <a:defRPr/>
              </a:pPr>
              <a:r>
                <a:rPr lang="en-US" sz="1200" kern="0" dirty="0">
                  <a:solidFill>
                    <a:srgbClr val="000000"/>
                  </a:solidFill>
                  <a:latin typeface="Arial" pitchFamily="-65" charset="0"/>
                  <a:ea typeface="ＭＳ Ｐゴシック" pitchFamily="-65" charset="-128"/>
                  <a:cs typeface="ＭＳ Ｐゴシック" pitchFamily="-65" charset="-128"/>
                </a:rPr>
                <a:t>Service Design reviews</a:t>
              </a:r>
            </a:p>
            <a:p>
              <a:pPr marL="511175" lvl="1" indent="-166688" eaLnBrk="0" fontAlgn="auto" hangingPunct="0">
                <a:spcBef>
                  <a:spcPts val="600"/>
                </a:spcBef>
                <a:spcAft>
                  <a:spcPts val="0"/>
                </a:spcAft>
                <a:buFont typeface="Arial" pitchFamily="34" charset="0"/>
                <a:buChar char="•"/>
                <a:defRPr/>
              </a:pPr>
              <a:r>
                <a:rPr lang="en-US" sz="1200" kern="0" dirty="0">
                  <a:solidFill>
                    <a:srgbClr val="000000"/>
                  </a:solidFill>
                  <a:latin typeface="Arial" pitchFamily="-65" charset="0"/>
                  <a:ea typeface="ＭＳ Ｐゴシック" pitchFamily="-65" charset="-128"/>
                  <a:cs typeface="ＭＳ Ｐゴシック" pitchFamily="-65" charset="-128"/>
                </a:rPr>
                <a:t>Planning &amp; Design initiation approval for identified services</a:t>
              </a:r>
            </a:p>
            <a:p>
              <a:pPr marL="511175" lvl="1" indent="-166688" eaLnBrk="0" fontAlgn="auto" hangingPunct="0">
                <a:spcBef>
                  <a:spcPts val="600"/>
                </a:spcBef>
                <a:spcAft>
                  <a:spcPts val="0"/>
                </a:spcAft>
                <a:buFont typeface="Arial" pitchFamily="34" charset="0"/>
                <a:buChar char="•"/>
                <a:defRPr/>
              </a:pPr>
              <a:r>
                <a:rPr lang="en-US" sz="1200" kern="0" dirty="0">
                  <a:solidFill>
                    <a:srgbClr val="000000"/>
                  </a:solidFill>
                  <a:latin typeface="Arial" pitchFamily="-65" charset="0"/>
                  <a:ea typeface="ＭＳ Ｐゴシック" pitchFamily="-65" charset="-128"/>
                  <a:cs typeface="ＭＳ Ｐゴシック" pitchFamily="-65" charset="-128"/>
                </a:rPr>
                <a:t>Proposals and Review of proposed patterns, principles &amp; policies</a:t>
              </a:r>
            </a:p>
            <a:p>
              <a:pPr marL="511175" lvl="1" indent="-166688" eaLnBrk="0" fontAlgn="auto" hangingPunct="0">
                <a:spcBef>
                  <a:spcPts val="600"/>
                </a:spcBef>
                <a:spcAft>
                  <a:spcPts val="0"/>
                </a:spcAft>
                <a:buFont typeface="Arial" pitchFamily="34" charset="0"/>
                <a:buChar char="•"/>
                <a:defRPr/>
              </a:pPr>
              <a:r>
                <a:rPr lang="en-US" sz="1200" kern="0" dirty="0">
                  <a:solidFill>
                    <a:srgbClr val="000000"/>
                  </a:solidFill>
                  <a:latin typeface="Arial" pitchFamily="-65" charset="0"/>
                  <a:ea typeface="ＭＳ Ｐゴシック" pitchFamily="-65" charset="-128"/>
                  <a:cs typeface="ＭＳ Ｐゴシック" pitchFamily="-65" charset="-128"/>
                </a:rPr>
                <a:t>SME viewpoints for pressing technical design issues</a:t>
              </a:r>
            </a:p>
            <a:p>
              <a:pPr marL="511175" lvl="1" indent="-166688" eaLnBrk="0" fontAlgn="auto" hangingPunct="0">
                <a:spcBef>
                  <a:spcPts val="600"/>
                </a:spcBef>
                <a:spcAft>
                  <a:spcPts val="0"/>
                </a:spcAft>
                <a:buFont typeface="Arial" pitchFamily="34" charset="0"/>
                <a:buChar char="•"/>
                <a:defRPr/>
              </a:pPr>
              <a:r>
                <a:rPr lang="en-US" sz="1200" kern="0" dirty="0">
                  <a:solidFill>
                    <a:srgbClr val="000000"/>
                  </a:solidFill>
                  <a:latin typeface="Arial" pitchFamily="-65" charset="0"/>
                  <a:ea typeface="ＭＳ Ｐゴシック" pitchFamily="-65" charset="-128"/>
                  <a:cs typeface="ＭＳ Ｐゴシック" pitchFamily="-65" charset="-128"/>
                </a:rPr>
                <a:t>Waivers for design approach/patterns used</a:t>
              </a:r>
            </a:p>
            <a:p>
              <a:pPr marL="511175" lvl="1" indent="-166688" eaLnBrk="0" fontAlgn="auto" hangingPunct="0">
                <a:spcBef>
                  <a:spcPts val="600"/>
                </a:spcBef>
                <a:spcAft>
                  <a:spcPts val="0"/>
                </a:spcAft>
                <a:buFont typeface="Arial" pitchFamily="34" charset="0"/>
                <a:buChar char="•"/>
                <a:defRPr/>
              </a:pPr>
              <a:r>
                <a:rPr lang="en-US" sz="1200" kern="0" dirty="0">
                  <a:solidFill>
                    <a:srgbClr val="000000"/>
                  </a:solidFill>
                  <a:latin typeface="Arial" pitchFamily="-65" charset="0"/>
                  <a:ea typeface="ＭＳ Ｐゴシック" pitchFamily="-65" charset="-128"/>
                  <a:cs typeface="ＭＳ Ｐゴシック" pitchFamily="-65" charset="-128"/>
                </a:rPr>
                <a:t>Service Analysis &amp; Design Tool demos</a:t>
              </a:r>
            </a:p>
            <a:p>
              <a:pPr marL="511175" lvl="1" indent="-166688" eaLnBrk="0" fontAlgn="auto" hangingPunct="0">
                <a:spcBef>
                  <a:spcPts val="600"/>
                </a:spcBef>
                <a:spcAft>
                  <a:spcPts val="0"/>
                </a:spcAft>
                <a:buFont typeface="Arial" pitchFamily="34" charset="0"/>
                <a:buChar char="•"/>
                <a:defRPr/>
              </a:pPr>
              <a:r>
                <a:rPr lang="en-US" sz="1200" kern="0" dirty="0">
                  <a:solidFill>
                    <a:srgbClr val="000000"/>
                  </a:solidFill>
                  <a:latin typeface="Arial" pitchFamily="-65" charset="0"/>
                  <a:ea typeface="ＭＳ Ｐゴシック" pitchFamily="-65" charset="-128"/>
                  <a:cs typeface="ＭＳ Ｐゴシック" pitchFamily="-65" charset="-128"/>
                </a:rPr>
                <a:t>Knowledge sharing with Projects &amp; SME community on SOA, LCSM, DP, MB</a:t>
              </a:r>
            </a:p>
            <a:p>
              <a:pPr marL="511175" lvl="1" indent="-166688" eaLnBrk="0" fontAlgn="auto" hangingPunct="0">
                <a:spcBef>
                  <a:spcPts val="600"/>
                </a:spcBef>
                <a:spcAft>
                  <a:spcPts val="0"/>
                </a:spcAft>
                <a:buFont typeface="Arial" pitchFamily="34" charset="0"/>
                <a:buChar char="•"/>
                <a:defRPr/>
              </a:pPr>
              <a:r>
                <a:rPr lang="en-US" sz="1200" kern="0" dirty="0">
                  <a:solidFill>
                    <a:srgbClr val="000000"/>
                  </a:solidFill>
                  <a:latin typeface="Arial" pitchFamily="-65" charset="0"/>
                  <a:ea typeface="ＭＳ Ｐゴシック" pitchFamily="-65" charset="-128"/>
                  <a:cs typeface="ＭＳ Ｐゴシック" pitchFamily="-65" charset="-128"/>
                </a:rPr>
                <a:t>SOA Successes &amp; Retrospectives with projects</a:t>
              </a:r>
            </a:p>
            <a:p>
              <a:pPr marL="511175" lvl="1" indent="-166688" eaLnBrk="0" fontAlgn="auto" hangingPunct="0">
                <a:spcBef>
                  <a:spcPts val="600"/>
                </a:spcBef>
                <a:spcAft>
                  <a:spcPts val="0"/>
                </a:spcAft>
                <a:buFont typeface="Arial" pitchFamily="34" charset="0"/>
                <a:buChar char="•"/>
                <a:defRPr/>
              </a:pPr>
              <a:r>
                <a:rPr lang="en-US" sz="1200" kern="0" dirty="0">
                  <a:solidFill>
                    <a:srgbClr val="000000"/>
                  </a:solidFill>
                  <a:latin typeface="Arial" pitchFamily="-65" charset="0"/>
                  <a:ea typeface="ＭＳ Ｐゴシック" pitchFamily="-65" charset="-128"/>
                  <a:cs typeface="ＭＳ Ｐゴシック" pitchFamily="-65" charset="-128"/>
                </a:rPr>
                <a:t>Advice &amp; Guidance to Projects</a:t>
              </a:r>
            </a:p>
            <a:p>
              <a:pPr marL="355600" indent="-177800" eaLnBrk="0" fontAlgn="auto" hangingPunct="0">
                <a:spcBef>
                  <a:spcPts val="600"/>
                </a:spcBef>
                <a:spcAft>
                  <a:spcPts val="0"/>
                </a:spcAft>
                <a:defRPr/>
              </a:pPr>
              <a:r>
                <a:rPr lang="en-US" sz="1200" b="1" kern="0" dirty="0">
                  <a:solidFill>
                    <a:srgbClr val="000000"/>
                  </a:solidFill>
                  <a:latin typeface="Arial" pitchFamily="-65" charset="0"/>
                  <a:ea typeface="ＭＳ Ｐゴシック" pitchFamily="-65" charset="-128"/>
                  <a:cs typeface="ＭＳ Ｐゴシック" pitchFamily="-65" charset="-128"/>
                </a:rPr>
                <a:t>Frequency of Meetings</a:t>
              </a:r>
            </a:p>
            <a:p>
              <a:pPr marL="511175" lvl="1" indent="-166688" eaLnBrk="0" fontAlgn="auto" hangingPunct="0">
                <a:spcBef>
                  <a:spcPts val="600"/>
                </a:spcBef>
                <a:spcAft>
                  <a:spcPts val="0"/>
                </a:spcAft>
                <a:buFont typeface="Arial" pitchFamily="34" charset="0"/>
                <a:buChar char="•"/>
                <a:defRPr/>
              </a:pPr>
              <a:r>
                <a:rPr lang="en-US" sz="1200" kern="0" dirty="0">
                  <a:solidFill>
                    <a:srgbClr val="000000"/>
                  </a:solidFill>
                  <a:latin typeface="Arial" pitchFamily="-65" charset="0"/>
                  <a:ea typeface="ＭＳ Ｐゴシック" pitchFamily="-65" charset="-128"/>
                  <a:cs typeface="ＭＳ Ｐゴシック" pitchFamily="-65" charset="-128"/>
                </a:rPr>
                <a:t>Scheduled Weekly for Reviews with </a:t>
              </a:r>
              <a:r>
                <a:rPr lang="en-US" sz="1200" kern="0" dirty="0" err="1">
                  <a:solidFill>
                    <a:srgbClr val="000000"/>
                  </a:solidFill>
                  <a:latin typeface="Arial" pitchFamily="-65" charset="0"/>
                  <a:ea typeface="ＭＳ Ｐゴシック" pitchFamily="-65" charset="-128"/>
                  <a:cs typeface="ＭＳ Ｐゴシック" pitchFamily="-65" charset="-128"/>
                </a:rPr>
                <a:t>Adhoc</a:t>
              </a:r>
              <a:r>
                <a:rPr lang="en-US" sz="1200" kern="0" dirty="0">
                  <a:solidFill>
                    <a:srgbClr val="000000"/>
                  </a:solidFill>
                  <a:latin typeface="Arial" pitchFamily="-65" charset="0"/>
                  <a:ea typeface="ＭＳ Ｐゴシック" pitchFamily="-65" charset="-128"/>
                  <a:cs typeface="ＭＳ Ｐゴシック" pitchFamily="-65" charset="-128"/>
                </a:rPr>
                <a:t> meetings for overflows from scheduled meetings</a:t>
              </a:r>
            </a:p>
            <a:p>
              <a:pPr marL="511175" lvl="1" indent="-166688" eaLnBrk="0" fontAlgn="auto" hangingPunct="0">
                <a:spcBef>
                  <a:spcPts val="600"/>
                </a:spcBef>
                <a:spcAft>
                  <a:spcPts val="0"/>
                </a:spcAft>
                <a:buFont typeface="Arial" pitchFamily="34" charset="0"/>
                <a:buChar char="•"/>
                <a:defRPr/>
              </a:pPr>
              <a:r>
                <a:rPr lang="en-US" sz="1200" kern="0" dirty="0" err="1">
                  <a:solidFill>
                    <a:srgbClr val="000000"/>
                  </a:solidFill>
                  <a:latin typeface="Arial" pitchFamily="-65" charset="0"/>
                  <a:ea typeface="ＭＳ Ｐゴシック" pitchFamily="-65" charset="-128"/>
                  <a:cs typeface="ＭＳ Ｐゴシック" pitchFamily="-65" charset="-128"/>
                </a:rPr>
                <a:t>Adhoc</a:t>
              </a:r>
              <a:r>
                <a:rPr lang="en-US" sz="1200" kern="0" dirty="0">
                  <a:solidFill>
                    <a:srgbClr val="000000"/>
                  </a:solidFill>
                  <a:latin typeface="Arial" pitchFamily="-65" charset="0"/>
                  <a:ea typeface="ＭＳ Ｐゴシック" pitchFamily="-65" charset="-128"/>
                  <a:cs typeface="ＭＳ Ｐゴシック" pitchFamily="-65" charset="-128"/>
                </a:rPr>
                <a:t> meetings for waivers and urgent issues</a:t>
              </a:r>
            </a:p>
            <a:p>
              <a:pPr marL="511175" lvl="1" indent="-166688" eaLnBrk="0" fontAlgn="auto" hangingPunct="0">
                <a:spcBef>
                  <a:spcPts val="600"/>
                </a:spcBef>
                <a:spcAft>
                  <a:spcPts val="0"/>
                </a:spcAft>
                <a:buFont typeface="Arial" pitchFamily="34" charset="0"/>
                <a:buChar char="•"/>
                <a:defRPr/>
              </a:pPr>
              <a:r>
                <a:rPr lang="en-US" sz="1200" kern="0" dirty="0">
                  <a:solidFill>
                    <a:srgbClr val="000000"/>
                  </a:solidFill>
                  <a:latin typeface="Arial" pitchFamily="-65" charset="0"/>
                  <a:ea typeface="ＭＳ Ｐゴシック" pitchFamily="-65" charset="-128"/>
                  <a:cs typeface="ＭＳ Ｐゴシック" pitchFamily="-65" charset="-128"/>
                </a:rPr>
                <a:t>Quarterly Knowledge sharing sessions</a:t>
              </a:r>
            </a:p>
            <a:p>
              <a:pPr marL="511175" lvl="1" indent="-166688" eaLnBrk="0" fontAlgn="auto" hangingPunct="0">
                <a:spcBef>
                  <a:spcPts val="600"/>
                </a:spcBef>
                <a:spcAft>
                  <a:spcPts val="0"/>
                </a:spcAft>
                <a:buFont typeface="Arial" pitchFamily="34" charset="0"/>
                <a:buChar char="•"/>
                <a:defRPr/>
              </a:pPr>
              <a:r>
                <a:rPr lang="en-US" sz="1200" kern="0" dirty="0">
                  <a:solidFill>
                    <a:srgbClr val="000000"/>
                  </a:solidFill>
                  <a:latin typeface="Arial" pitchFamily="-65" charset="0"/>
                  <a:ea typeface="ＭＳ Ｐゴシック" pitchFamily="-65" charset="-128"/>
                  <a:cs typeface="ＭＳ Ｐゴシック" pitchFamily="-65" charset="-128"/>
                </a:rPr>
                <a:t>Monthly Retrospectives </a:t>
              </a:r>
            </a:p>
            <a:p>
              <a:pPr marL="355600" indent="-177800" eaLnBrk="0" fontAlgn="auto" hangingPunct="0">
                <a:spcBef>
                  <a:spcPts val="600"/>
                </a:spcBef>
                <a:spcAft>
                  <a:spcPts val="0"/>
                </a:spcAft>
                <a:defRPr/>
              </a:pPr>
              <a:r>
                <a:rPr lang="en-US" sz="1200" b="1" kern="0" dirty="0">
                  <a:solidFill>
                    <a:srgbClr val="000000"/>
                  </a:solidFill>
                  <a:latin typeface="Arial" pitchFamily="-65" charset="0"/>
                  <a:ea typeface="ＭＳ Ｐゴシック" pitchFamily="-65" charset="-128"/>
                  <a:cs typeface="ＭＳ Ｐゴシック" pitchFamily="-65" charset="-128"/>
                </a:rPr>
                <a:t>Collaboration Platforms</a:t>
              </a:r>
            </a:p>
            <a:p>
              <a:pPr marL="511175" lvl="1" indent="-166688" eaLnBrk="0" fontAlgn="auto" hangingPunct="0">
                <a:spcBef>
                  <a:spcPts val="600"/>
                </a:spcBef>
                <a:spcAft>
                  <a:spcPts val="0"/>
                </a:spcAft>
                <a:buFont typeface="Arial" pitchFamily="34" charset="0"/>
                <a:buChar char="•"/>
                <a:defRPr/>
              </a:pPr>
              <a:r>
                <a:rPr lang="en-US" sz="1200" kern="0" dirty="0" err="1">
                  <a:solidFill>
                    <a:srgbClr val="000000"/>
                  </a:solidFill>
                  <a:latin typeface="Arial" pitchFamily="-65" charset="0"/>
                  <a:ea typeface="ＭＳ Ｐゴシック" pitchFamily="-65" charset="-128"/>
                  <a:cs typeface="ＭＳ Ｐゴシック" pitchFamily="-65" charset="-128"/>
                </a:rPr>
                <a:t>Sharepoint</a:t>
              </a:r>
              <a:r>
                <a:rPr lang="en-US" sz="1200" kern="0" dirty="0">
                  <a:solidFill>
                    <a:srgbClr val="000000"/>
                  </a:solidFill>
                  <a:latin typeface="Arial" pitchFamily="-65" charset="0"/>
                  <a:ea typeface="ＭＳ Ｐゴシック" pitchFamily="-65" charset="-128"/>
                  <a:cs typeface="ＭＳ Ｐゴシック" pitchFamily="-65" charset="-128"/>
                </a:rPr>
                <a:t> for documents</a:t>
              </a:r>
            </a:p>
            <a:p>
              <a:pPr marL="511175" lvl="1" indent="-166688" eaLnBrk="0" fontAlgn="auto" hangingPunct="0">
                <a:spcBef>
                  <a:spcPts val="600"/>
                </a:spcBef>
                <a:spcAft>
                  <a:spcPts val="0"/>
                </a:spcAft>
                <a:buFont typeface="Arial" pitchFamily="34" charset="0"/>
                <a:buChar char="•"/>
                <a:defRPr/>
              </a:pPr>
              <a:r>
                <a:rPr lang="en-US" sz="1200" kern="0" dirty="0" err="1">
                  <a:solidFill>
                    <a:srgbClr val="000000"/>
                  </a:solidFill>
                  <a:latin typeface="Arial" pitchFamily="-65" charset="0"/>
                  <a:ea typeface="ＭＳ Ｐゴシック" pitchFamily="-65" charset="-128"/>
                  <a:cs typeface="ＭＳ Ｐゴシック" pitchFamily="-65" charset="-128"/>
                </a:rPr>
                <a:t>NetMeetings</a:t>
              </a:r>
              <a:r>
                <a:rPr lang="en-US" sz="1200" kern="0" dirty="0">
                  <a:solidFill>
                    <a:srgbClr val="000000"/>
                  </a:solidFill>
                  <a:latin typeface="Arial" pitchFamily="-65" charset="0"/>
                  <a:ea typeface="ＭＳ Ｐゴシック" pitchFamily="-65" charset="-128"/>
                  <a:cs typeface="ＭＳ Ｐゴシック" pitchFamily="-65" charset="-128"/>
                </a:rPr>
                <a:t> &amp; Discussion Boards for interaction</a:t>
              </a:r>
            </a:p>
            <a:p>
              <a:pPr marL="1270000" lvl="2" indent="-177800" eaLnBrk="0" fontAlgn="auto" hangingPunct="0">
                <a:spcBef>
                  <a:spcPts val="600"/>
                </a:spcBef>
                <a:spcAft>
                  <a:spcPts val="0"/>
                </a:spcAft>
                <a:defRPr/>
              </a:pPr>
              <a:endParaRPr lang="en-US" sz="1200" kern="0" dirty="0">
                <a:solidFill>
                  <a:srgbClr val="000000"/>
                </a:solidFill>
                <a:latin typeface="Arial" pitchFamily="-65" charset="0"/>
                <a:ea typeface="ＭＳ Ｐゴシック" pitchFamily="-65" charset="-128"/>
                <a:cs typeface="ＭＳ Ｐゴシック" pitchFamily="-65" charset="-128"/>
              </a:endParaRPr>
            </a:p>
            <a:p>
              <a:pPr marL="1270000" lvl="2" indent="-177800" eaLnBrk="0" fontAlgn="auto" hangingPunct="0">
                <a:spcBef>
                  <a:spcPts val="600"/>
                </a:spcBef>
                <a:spcAft>
                  <a:spcPts val="0"/>
                </a:spcAft>
                <a:buFont typeface="Wingdings" pitchFamily="2" charset="2"/>
                <a:buChar char="v"/>
                <a:defRPr/>
              </a:pPr>
              <a:endParaRPr lang="en-US" sz="1200" kern="0" dirty="0">
                <a:solidFill>
                  <a:srgbClr val="000000"/>
                </a:solidFill>
                <a:latin typeface="Arial" pitchFamily="-65" charset="0"/>
                <a:ea typeface="ＭＳ Ｐゴシック" pitchFamily="-65" charset="-128"/>
                <a:cs typeface="ＭＳ Ｐゴシック" pitchFamily="-65" charset="-128"/>
              </a:endParaRPr>
            </a:p>
            <a:p>
              <a:pPr marL="1270000" lvl="2" indent="-177800" eaLnBrk="0" fontAlgn="auto" hangingPunct="0">
                <a:spcBef>
                  <a:spcPts val="600"/>
                </a:spcBef>
                <a:spcAft>
                  <a:spcPts val="0"/>
                </a:spcAft>
                <a:buFont typeface="Wingdings" pitchFamily="2" charset="2"/>
                <a:buChar char="v"/>
                <a:defRPr/>
              </a:pPr>
              <a:endParaRPr lang="en-US" sz="1200" kern="0" dirty="0">
                <a:solidFill>
                  <a:srgbClr val="000000"/>
                </a:solidFill>
                <a:latin typeface="Arial" pitchFamily="-65" charset="0"/>
                <a:ea typeface="ＭＳ Ｐゴシック" pitchFamily="-65" charset="-128"/>
                <a:cs typeface="ＭＳ Ｐゴシック" pitchFamily="-65" charset="-128"/>
              </a:endParaRPr>
            </a:p>
          </p:txBody>
        </p:sp>
      </p:grpSp>
      <p:sp>
        <p:nvSpPr>
          <p:cNvPr id="11" name="Slide Number Placeholder 5"/>
          <p:cNvSpPr>
            <a:spLocks noGrp="1"/>
          </p:cNvSpPr>
          <p:nvPr>
            <p:ph type="sldNum" sz="quarter" idx="11"/>
          </p:nvPr>
        </p:nvSpPr>
        <p:spPr>
          <a:xfrm>
            <a:off x="7356475" y="6356350"/>
            <a:ext cx="2311400" cy="365125"/>
          </a:xfrm>
        </p:spPr>
        <p:txBody>
          <a:bodyPr/>
          <a:lstStyle>
            <a:lvl1pPr>
              <a:defRPr/>
            </a:lvl1pPr>
          </a:lstStyle>
          <a:p>
            <a:pPr>
              <a:defRPr/>
            </a:pPr>
            <a:fld id="{39371776-9BF2-4F77-A104-DB0BD5D0BDB3}" type="slidenum">
              <a:rPr lang="en-US"/>
              <a:pPr>
                <a:defRPr/>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a:xfrm>
            <a:off x="344488" y="109538"/>
            <a:ext cx="8007350" cy="882650"/>
          </a:xfrm>
        </p:spPr>
        <p:txBody>
          <a:bodyPr/>
          <a:lstStyle/>
          <a:p>
            <a:pPr eaLnBrk="1" hangingPunct="1"/>
            <a:r>
              <a:rPr lang="en-GB" sz="2700" smtClean="0">
                <a:latin typeface="Arial" charset="0"/>
                <a:cs typeface="Arial" charset="0"/>
              </a:rPr>
              <a:t>SGB Operating Model (continued..)</a:t>
            </a:r>
            <a:r>
              <a:rPr lang="en-GB" smtClean="0">
                <a:latin typeface="Arial" charset="0"/>
                <a:cs typeface="Arial" charset="0"/>
              </a:rPr>
              <a:t/>
            </a:r>
            <a:br>
              <a:rPr lang="en-GB" smtClean="0">
                <a:latin typeface="Arial" charset="0"/>
                <a:cs typeface="Arial" charset="0"/>
              </a:rPr>
            </a:br>
            <a:r>
              <a:rPr lang="en-GB" sz="1300" i="1" smtClean="0">
                <a:solidFill>
                  <a:schemeClr val="tx1"/>
                </a:solidFill>
                <a:latin typeface="Arial" charset="0"/>
                <a:cs typeface="Arial" charset="0"/>
              </a:rPr>
              <a:t>A brief overview</a:t>
            </a:r>
            <a:endParaRPr lang="en-US" sz="1300" smtClean="0">
              <a:latin typeface="Arial" charset="0"/>
              <a:cs typeface="Arial" charset="0"/>
            </a:endParaRPr>
          </a:p>
        </p:txBody>
      </p:sp>
      <p:grpSp>
        <p:nvGrpSpPr>
          <p:cNvPr id="9218" name="Group 13"/>
          <p:cNvGrpSpPr>
            <a:grpSpLocks/>
          </p:cNvGrpSpPr>
          <p:nvPr/>
        </p:nvGrpSpPr>
        <p:grpSpPr bwMode="auto">
          <a:xfrm>
            <a:off x="415925" y="1227138"/>
            <a:ext cx="9001125" cy="5416550"/>
            <a:chOff x="416496" y="1278619"/>
            <a:chExt cx="9001000" cy="2928840"/>
          </a:xfrm>
        </p:grpSpPr>
        <p:sp>
          <p:nvSpPr>
            <p:cNvPr id="15" name="TextBox 14"/>
            <p:cNvSpPr txBox="1"/>
            <p:nvPr/>
          </p:nvSpPr>
          <p:spPr>
            <a:xfrm>
              <a:off x="416496" y="1278619"/>
              <a:ext cx="9001000" cy="155369"/>
            </a:xfrm>
            <a:prstGeom prst="rect">
              <a:avLst/>
            </a:prstGeom>
            <a:solidFill>
              <a:srgbClr val="15864F"/>
            </a:solidFill>
            <a:ln>
              <a:solidFill>
                <a:srgbClr val="009900"/>
              </a:solidFill>
            </a:ln>
            <a:effectLst>
              <a:outerShdw blurRad="50800" dist="50800" dir="5400000" algn="ctr" rotWithShape="0">
                <a:schemeClr val="bg2"/>
              </a:outerShdw>
            </a:effectLst>
          </p:spPr>
          <p:txBody>
            <a:bodyPr lIns="0" tIns="72000" rIns="0" bIns="72000" anchor="ctr"/>
            <a:lstStyle/>
            <a:p>
              <a:pPr indent="3175" algn="ctr" fontAlgn="auto">
                <a:spcBef>
                  <a:spcPts val="0"/>
                </a:spcBef>
                <a:spcAft>
                  <a:spcPts val="0"/>
                </a:spcAft>
                <a:defRPr/>
              </a:pPr>
              <a:r>
                <a:rPr lang="en-GB" sz="1200" b="1" dirty="0">
                  <a:solidFill>
                    <a:srgbClr val="FFFFFF"/>
                  </a:solidFill>
                  <a:ea typeface="ＭＳ Ｐゴシック" pitchFamily="34" charset="-128"/>
                </a:rPr>
                <a:t>Operating Model</a:t>
              </a:r>
            </a:p>
          </p:txBody>
        </p:sp>
        <p:sp>
          <p:nvSpPr>
            <p:cNvPr id="16" name="Rectangle 15"/>
            <p:cNvSpPr/>
            <p:nvPr/>
          </p:nvSpPr>
          <p:spPr bwMode="auto">
            <a:xfrm>
              <a:off x="416496" y="1465749"/>
              <a:ext cx="9001000" cy="274171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p:spPr>
          <p:txBody>
            <a:bodyPr lIns="36000" rIns="36000"/>
            <a:lstStyle/>
            <a:p>
              <a:pPr marL="520700" indent="-342900" eaLnBrk="0" hangingPunct="0">
                <a:spcBef>
                  <a:spcPts val="600"/>
                </a:spcBef>
                <a:defRPr/>
              </a:pPr>
              <a:r>
                <a:rPr lang="en-US" sz="1200" b="1">
                  <a:solidFill>
                    <a:srgbClr val="000000"/>
                  </a:solidFill>
                  <a:latin typeface="Arial" pitchFamily="34" charset="0"/>
                  <a:ea typeface="ＭＳ Ｐゴシック"/>
                  <a:cs typeface="ＭＳ Ｐゴシック"/>
                </a:rPr>
                <a:t>Prerequisites</a:t>
              </a:r>
            </a:p>
            <a:p>
              <a:pPr marL="685800" lvl="1" indent="-342900" eaLnBrk="0" hangingPunct="0">
                <a:spcBef>
                  <a:spcPts val="600"/>
                </a:spcBef>
                <a:buFont typeface="Calibri" pitchFamily="34" charset="0"/>
                <a:buAutoNum type="arabicPeriod"/>
                <a:defRPr/>
              </a:pPr>
              <a:r>
                <a:rPr lang="en-US" sz="1200">
                  <a:solidFill>
                    <a:srgbClr val="000000"/>
                  </a:solidFill>
                  <a:latin typeface="Arial" pitchFamily="34" charset="0"/>
                  <a:ea typeface="ＭＳ Ｐゴシック"/>
                  <a:cs typeface="ＭＳ Ｐゴシック"/>
                </a:rPr>
                <a:t>Design review  - Scope includes all exposed on ESB irrespective of Service Model</a:t>
              </a:r>
            </a:p>
            <a:p>
              <a:pPr marL="685800" lvl="1" indent="-342900" eaLnBrk="0" hangingPunct="0">
                <a:spcBef>
                  <a:spcPts val="600"/>
                </a:spcBef>
                <a:buFont typeface="Courier New" pitchFamily="49" charset="0"/>
                <a:buChar char="o"/>
                <a:defRPr/>
              </a:pPr>
              <a:r>
                <a:rPr lang="en-US" sz="1200">
                  <a:solidFill>
                    <a:srgbClr val="000000"/>
                  </a:solidFill>
                  <a:latin typeface="Arial" pitchFamily="34" charset="0"/>
                  <a:ea typeface="ＭＳ Ｐゴシック"/>
                  <a:cs typeface="ＭＳ Ｐゴシック"/>
                </a:rPr>
                <a:t>Documents – Architecture Overview, Architecture Description Service Detailed Design, (if applicable) Data Dictionary, Candidate Host APIs for the service being reviewed, Other services in the overall solution</a:t>
              </a:r>
            </a:p>
            <a:p>
              <a:pPr marL="685800" lvl="1" indent="-342900" eaLnBrk="0" hangingPunct="0">
                <a:spcBef>
                  <a:spcPts val="600"/>
                </a:spcBef>
                <a:buFont typeface="Courier New" pitchFamily="49" charset="0"/>
                <a:buChar char="o"/>
                <a:defRPr/>
              </a:pPr>
              <a:r>
                <a:rPr lang="en-US" sz="1200">
                  <a:solidFill>
                    <a:srgbClr val="000000"/>
                  </a:solidFill>
                  <a:latin typeface="Arial" pitchFamily="34" charset="0"/>
                  <a:ea typeface="ＭＳ Ｐゴシック"/>
                  <a:cs typeface="ＭＳ Ｐゴシック"/>
                </a:rPr>
                <a:t>Schedule – Request for review &amp; documents available 1 week before schedule date</a:t>
              </a:r>
            </a:p>
            <a:p>
              <a:pPr marL="685800" lvl="1" indent="-342900" eaLnBrk="0" hangingPunct="0">
                <a:spcBef>
                  <a:spcPts val="600"/>
                </a:spcBef>
                <a:buFont typeface="Courier New" pitchFamily="49" charset="0"/>
                <a:buChar char="o"/>
                <a:defRPr/>
              </a:pPr>
              <a:r>
                <a:rPr lang="en-US" sz="1200">
                  <a:solidFill>
                    <a:srgbClr val="000000"/>
                  </a:solidFill>
                  <a:latin typeface="Arial" pitchFamily="34" charset="0"/>
                  <a:ea typeface="ＭＳ Ｐゴシック"/>
                  <a:cs typeface="ＭＳ Ｐゴシック"/>
                </a:rPr>
                <a:t>Participants</a:t>
              </a:r>
            </a:p>
            <a:p>
              <a:pPr marL="685800" lvl="1" indent="-342900" eaLnBrk="0" hangingPunct="0">
                <a:spcBef>
                  <a:spcPts val="600"/>
                </a:spcBef>
                <a:buFont typeface="Courier New" pitchFamily="49" charset="0"/>
                <a:buChar char="o"/>
                <a:defRPr/>
              </a:pPr>
              <a:endParaRPr lang="en-US" sz="1200">
                <a:solidFill>
                  <a:srgbClr val="000000"/>
                </a:solidFill>
                <a:latin typeface="Arial" pitchFamily="34" charset="0"/>
                <a:ea typeface="ＭＳ Ｐゴシック"/>
                <a:cs typeface="ＭＳ Ｐゴシック"/>
              </a:endParaRPr>
            </a:p>
            <a:p>
              <a:pPr marL="685800" lvl="1" indent="-342900" eaLnBrk="0" hangingPunct="0">
                <a:spcBef>
                  <a:spcPts val="600"/>
                </a:spcBef>
                <a:buFont typeface="Courier New" pitchFamily="49" charset="0"/>
                <a:buChar char="o"/>
                <a:defRPr/>
              </a:pPr>
              <a:endParaRPr lang="en-US" sz="1200">
                <a:solidFill>
                  <a:srgbClr val="000000"/>
                </a:solidFill>
                <a:latin typeface="Arial" pitchFamily="34" charset="0"/>
                <a:ea typeface="ＭＳ Ｐゴシック"/>
                <a:cs typeface="ＭＳ Ｐゴシック"/>
              </a:endParaRPr>
            </a:p>
            <a:p>
              <a:pPr marL="685800" lvl="1" indent="-342900" eaLnBrk="0" hangingPunct="0">
                <a:spcBef>
                  <a:spcPts val="600"/>
                </a:spcBef>
                <a:buFont typeface="Courier New" pitchFamily="49" charset="0"/>
                <a:buChar char="o"/>
                <a:defRPr/>
              </a:pPr>
              <a:endParaRPr lang="en-US" sz="1200">
                <a:solidFill>
                  <a:srgbClr val="000000"/>
                </a:solidFill>
                <a:latin typeface="Arial" pitchFamily="34" charset="0"/>
                <a:ea typeface="ＭＳ Ｐゴシック"/>
                <a:cs typeface="ＭＳ Ｐゴシック"/>
              </a:endParaRPr>
            </a:p>
            <a:p>
              <a:pPr marL="685800" lvl="1" indent="-342900" eaLnBrk="0" hangingPunct="0">
                <a:spcBef>
                  <a:spcPts val="600"/>
                </a:spcBef>
                <a:buFont typeface="Courier New" pitchFamily="49" charset="0"/>
                <a:buChar char="o"/>
                <a:defRPr/>
              </a:pPr>
              <a:endParaRPr lang="en-US" sz="1200">
                <a:solidFill>
                  <a:srgbClr val="000000"/>
                </a:solidFill>
                <a:latin typeface="Arial" pitchFamily="34" charset="0"/>
                <a:ea typeface="ＭＳ Ｐゴシック"/>
                <a:cs typeface="ＭＳ Ｐゴシック"/>
              </a:endParaRPr>
            </a:p>
            <a:p>
              <a:pPr marL="685800" lvl="1" indent="-342900" eaLnBrk="0" hangingPunct="0">
                <a:spcBef>
                  <a:spcPts val="600"/>
                </a:spcBef>
                <a:buFont typeface="Calibri" pitchFamily="34" charset="0"/>
                <a:buAutoNum type="arabicPeriod" startAt="2"/>
                <a:defRPr/>
              </a:pPr>
              <a:r>
                <a:rPr lang="en-US" sz="1200">
                  <a:solidFill>
                    <a:srgbClr val="000000"/>
                  </a:solidFill>
                  <a:latin typeface="Arial" pitchFamily="34" charset="0"/>
                  <a:ea typeface="ＭＳ Ｐゴシック"/>
                  <a:cs typeface="ＭＳ Ｐゴシック"/>
                </a:rPr>
                <a:t>Planning &amp; Design initiation approval for identified services</a:t>
              </a:r>
            </a:p>
            <a:p>
              <a:pPr marL="685800" lvl="1" indent="-342900" eaLnBrk="0" hangingPunct="0">
                <a:spcBef>
                  <a:spcPts val="600"/>
                </a:spcBef>
                <a:buFont typeface="Courier New" pitchFamily="49" charset="0"/>
                <a:buChar char="o"/>
                <a:defRPr/>
              </a:pPr>
              <a:r>
                <a:rPr lang="en-US" sz="1200">
                  <a:solidFill>
                    <a:srgbClr val="000000"/>
                  </a:solidFill>
                  <a:latin typeface="Arial" pitchFamily="34" charset="0"/>
                  <a:ea typeface="ＭＳ Ｐゴシック"/>
                  <a:cs typeface="ＭＳ Ｐゴシック"/>
                </a:rPr>
                <a:t>Concept Note giving service description, capabilities/responsibilities, outline of data requirements, business justification</a:t>
              </a:r>
            </a:p>
            <a:p>
              <a:pPr marL="685800" lvl="1" indent="-342900" eaLnBrk="0" hangingPunct="0">
                <a:spcBef>
                  <a:spcPts val="600"/>
                </a:spcBef>
                <a:buFont typeface="Courier New" pitchFamily="49" charset="0"/>
                <a:buChar char="o"/>
                <a:defRPr/>
              </a:pPr>
              <a:r>
                <a:rPr lang="en-US" sz="1200">
                  <a:solidFill>
                    <a:srgbClr val="000000"/>
                  </a:solidFill>
                  <a:latin typeface="Arial" pitchFamily="34" charset="0"/>
                  <a:ea typeface="ＭＳ Ｐゴシック"/>
                  <a:cs typeface="ＭＳ Ｐゴシック"/>
                </a:rPr>
                <a:t>Service Analysis Document</a:t>
              </a:r>
            </a:p>
            <a:p>
              <a:pPr marL="685800" lvl="1" indent="-342900" eaLnBrk="0" hangingPunct="0">
                <a:spcBef>
                  <a:spcPts val="600"/>
                </a:spcBef>
                <a:buFont typeface="Courier New" pitchFamily="49" charset="0"/>
                <a:buChar char="o"/>
                <a:defRPr/>
              </a:pPr>
              <a:r>
                <a:rPr lang="en-US" sz="1200">
                  <a:solidFill>
                    <a:srgbClr val="000000"/>
                  </a:solidFill>
                  <a:latin typeface="Arial" pitchFamily="34" charset="0"/>
                  <a:ea typeface="ＭＳ Ｐゴシック"/>
                  <a:cs typeface="ＭＳ Ｐゴシック"/>
                </a:rPr>
                <a:t>List of participants is same as above except that Project Manager/DSM is mandatory for the transition to Planned state</a:t>
              </a:r>
            </a:p>
            <a:p>
              <a:pPr marL="685800" lvl="1" indent="-342900" eaLnBrk="0" hangingPunct="0">
                <a:spcBef>
                  <a:spcPts val="600"/>
                </a:spcBef>
                <a:buFont typeface="Calibri" pitchFamily="34" charset="0"/>
                <a:buAutoNum type="arabicPeriod" startAt="3"/>
                <a:defRPr/>
              </a:pPr>
              <a:r>
                <a:rPr lang="en-US" sz="1200">
                  <a:solidFill>
                    <a:srgbClr val="000000"/>
                  </a:solidFill>
                  <a:latin typeface="Arial" pitchFamily="34" charset="0"/>
                  <a:ea typeface="ＭＳ Ｐゴシック"/>
                  <a:cs typeface="ＭＳ Ｐゴシック"/>
                </a:rPr>
                <a:t>Patterns/Policies/Other Design Enablers review  &amp; waivers for design approach/patterns used</a:t>
              </a:r>
            </a:p>
            <a:p>
              <a:pPr marL="685800" lvl="1" indent="-342900" eaLnBrk="0" hangingPunct="0">
                <a:spcBef>
                  <a:spcPts val="600"/>
                </a:spcBef>
                <a:buFont typeface="Courier New" pitchFamily="49" charset="0"/>
                <a:buChar char="o"/>
                <a:defRPr/>
              </a:pPr>
              <a:r>
                <a:rPr lang="en-US" sz="1200">
                  <a:solidFill>
                    <a:srgbClr val="000000"/>
                  </a:solidFill>
                  <a:latin typeface="Arial" pitchFamily="34" charset="0"/>
                  <a:ea typeface="ＭＳ Ｐゴシック"/>
                  <a:cs typeface="ＭＳ Ｐゴシック"/>
                </a:rPr>
                <a:t>Reference Documents made available 3 days ahead of meeting</a:t>
              </a:r>
            </a:p>
            <a:p>
              <a:pPr marL="685800" lvl="1" indent="-342900" eaLnBrk="0" hangingPunct="0">
                <a:spcBef>
                  <a:spcPts val="600"/>
                </a:spcBef>
                <a:buFont typeface="Calibri" pitchFamily="34" charset="0"/>
                <a:buAutoNum type="arabicPeriod" startAt="4"/>
                <a:defRPr/>
              </a:pPr>
              <a:r>
                <a:rPr lang="en-US" sz="1200">
                  <a:solidFill>
                    <a:srgbClr val="000000"/>
                  </a:solidFill>
                  <a:latin typeface="Arial" pitchFamily="34" charset="0"/>
                  <a:ea typeface="ＭＳ Ｐゴシック"/>
                  <a:cs typeface="ＭＳ Ｐゴシック"/>
                </a:rPr>
                <a:t>Other critical or technical design issues</a:t>
              </a:r>
            </a:p>
            <a:p>
              <a:pPr marL="685800" lvl="1" indent="-342900" eaLnBrk="0" hangingPunct="0">
                <a:spcBef>
                  <a:spcPts val="600"/>
                </a:spcBef>
                <a:buFont typeface="Courier New" pitchFamily="49" charset="0"/>
                <a:buChar char="o"/>
                <a:defRPr/>
              </a:pPr>
              <a:r>
                <a:rPr lang="en-US" sz="1200">
                  <a:solidFill>
                    <a:srgbClr val="000000"/>
                  </a:solidFill>
                  <a:latin typeface="Arial" pitchFamily="34" charset="0"/>
                  <a:ea typeface="ＭＳ Ｐゴシック"/>
                  <a:cs typeface="ＭＳ Ｐゴシック"/>
                </a:rPr>
                <a:t>Reference Documents (if available) or a detailed mail describing the issue made available a few hours ahead of meeting</a:t>
              </a:r>
            </a:p>
            <a:p>
              <a:pPr marL="685800" lvl="1" indent="-342900" eaLnBrk="0" hangingPunct="0">
                <a:spcBef>
                  <a:spcPts val="600"/>
                </a:spcBef>
                <a:buFont typeface="Calibri" pitchFamily="34" charset="0"/>
                <a:buAutoNum type="arabicPeriod" startAt="5"/>
                <a:defRPr/>
              </a:pPr>
              <a:r>
                <a:rPr lang="en-US" sz="1200">
                  <a:solidFill>
                    <a:srgbClr val="000000"/>
                  </a:solidFill>
                  <a:latin typeface="Arial" pitchFamily="34" charset="0"/>
                  <a:ea typeface="ＭＳ Ｐゴシック"/>
                  <a:cs typeface="ＭＳ Ｐゴシック"/>
                </a:rPr>
                <a:t>Advise &amp; Guidance to Projects</a:t>
              </a:r>
            </a:p>
            <a:p>
              <a:pPr marL="685800" lvl="1" indent="-342900" eaLnBrk="0" hangingPunct="0">
                <a:spcBef>
                  <a:spcPts val="600"/>
                </a:spcBef>
                <a:buFont typeface="Courier New" pitchFamily="49" charset="0"/>
                <a:buChar char="o"/>
                <a:defRPr/>
              </a:pPr>
              <a:r>
                <a:rPr lang="en-US" sz="1200">
                  <a:solidFill>
                    <a:srgbClr val="000000"/>
                  </a:solidFill>
                  <a:latin typeface="Arial" pitchFamily="34" charset="0"/>
                  <a:ea typeface="ＭＳ Ｐゴシック"/>
                  <a:cs typeface="ＭＳ Ｐゴシック"/>
                </a:rPr>
                <a:t>Reference Documents (if available) or a detailed mail describing the issue made available 2-3 days ahead of meeting</a:t>
              </a:r>
            </a:p>
          </p:txBody>
        </p:sp>
      </p:grpSp>
      <p:sp>
        <p:nvSpPr>
          <p:cNvPr id="9" name="Slide Number Placeholder 5"/>
          <p:cNvSpPr>
            <a:spLocks noGrp="1"/>
          </p:cNvSpPr>
          <p:nvPr>
            <p:ph type="sldNum" sz="quarter" idx="11"/>
          </p:nvPr>
        </p:nvSpPr>
        <p:spPr>
          <a:xfrm>
            <a:off x="7356475" y="6356350"/>
            <a:ext cx="2311400" cy="365125"/>
          </a:xfrm>
        </p:spPr>
        <p:txBody>
          <a:bodyPr/>
          <a:lstStyle>
            <a:lvl1pPr>
              <a:defRPr/>
            </a:lvl1pPr>
          </a:lstStyle>
          <a:p>
            <a:pPr>
              <a:defRPr/>
            </a:pPr>
            <a:fld id="{B551A651-0DC3-4F31-97D9-FFBE078EA595}" type="slidenum">
              <a:rPr lang="en-US"/>
              <a:pPr>
                <a:defRPr/>
              </a:pPr>
              <a:t>4</a:t>
            </a:fld>
            <a:endParaRPr lang="en-US" dirty="0"/>
          </a:p>
        </p:txBody>
      </p:sp>
      <p:grpSp>
        <p:nvGrpSpPr>
          <p:cNvPr id="9220" name="Group 8"/>
          <p:cNvGrpSpPr>
            <a:grpSpLocks/>
          </p:cNvGrpSpPr>
          <p:nvPr/>
        </p:nvGrpSpPr>
        <p:grpSpPr bwMode="auto">
          <a:xfrm>
            <a:off x="1276350" y="3024188"/>
            <a:ext cx="7559675" cy="1008062"/>
            <a:chOff x="1276855" y="5426344"/>
            <a:chExt cx="7559866" cy="1007416"/>
          </a:xfrm>
        </p:grpSpPr>
        <p:sp>
          <p:nvSpPr>
            <p:cNvPr id="8" name="TextBox 7"/>
            <p:cNvSpPr txBox="1"/>
            <p:nvPr/>
          </p:nvSpPr>
          <p:spPr>
            <a:xfrm>
              <a:off x="1276855" y="5439036"/>
              <a:ext cx="3032202" cy="994724"/>
            </a:xfrm>
            <a:prstGeom prst="rect">
              <a:avLst/>
            </a:prstGeom>
            <a:noFill/>
          </p:spPr>
          <p:txBody>
            <a:bodyPr wrap="none">
              <a:spAutoFit/>
            </a:bodyPr>
            <a:lstStyle/>
            <a:p>
              <a:pPr marL="225425" lvl="2" indent="-166688" eaLnBrk="0" fontAlgn="auto" hangingPunct="0">
                <a:spcBef>
                  <a:spcPts val="600"/>
                </a:spcBef>
                <a:spcAft>
                  <a:spcPts val="0"/>
                </a:spcAft>
                <a:defRPr/>
              </a:pPr>
              <a:r>
                <a:rPr lang="en-US" sz="1200" kern="0" dirty="0">
                  <a:solidFill>
                    <a:srgbClr val="000000"/>
                  </a:solidFill>
                  <a:latin typeface="Arial" pitchFamily="-65" charset="0"/>
                  <a:ea typeface="ＭＳ Ｐゴシック" pitchFamily="-65" charset="-128"/>
                  <a:cs typeface="ＭＳ Ｐゴシック" pitchFamily="-65" charset="-128"/>
                </a:rPr>
                <a:t>MANDATORY</a:t>
              </a:r>
            </a:p>
            <a:p>
              <a:pPr marL="225425" lvl="2" indent="-166688" eaLnBrk="0" fontAlgn="auto" hangingPunct="0">
                <a:spcBef>
                  <a:spcPts val="200"/>
                </a:spcBef>
                <a:spcAft>
                  <a:spcPts val="0"/>
                </a:spcAft>
                <a:buFont typeface="Wingdings" pitchFamily="2" charset="2"/>
                <a:buChar char="v"/>
                <a:defRPr/>
              </a:pPr>
              <a:r>
                <a:rPr lang="en-US" sz="1000" kern="0" dirty="0">
                  <a:solidFill>
                    <a:srgbClr val="000000"/>
                  </a:solidFill>
                  <a:latin typeface="Arial" pitchFamily="-65" charset="0"/>
                  <a:ea typeface="ＭＳ Ｐゴシック" pitchFamily="-65" charset="-128"/>
                  <a:cs typeface="ＭＳ Ｐゴシック" pitchFamily="-65" charset="-128"/>
                </a:rPr>
                <a:t>Approvers – Minimum of 3 approvers</a:t>
              </a:r>
            </a:p>
            <a:p>
              <a:pPr marL="225425" lvl="2" indent="-166688" eaLnBrk="0" fontAlgn="auto" hangingPunct="0">
                <a:spcBef>
                  <a:spcPts val="200"/>
                </a:spcBef>
                <a:spcAft>
                  <a:spcPts val="0"/>
                </a:spcAft>
                <a:buFont typeface="Wingdings" pitchFamily="2" charset="2"/>
                <a:buChar char="v"/>
                <a:defRPr/>
              </a:pPr>
              <a:r>
                <a:rPr lang="en-US" sz="1000" kern="0" dirty="0">
                  <a:solidFill>
                    <a:srgbClr val="000000"/>
                  </a:solidFill>
                  <a:latin typeface="Arial" pitchFamily="-65" charset="0"/>
                  <a:ea typeface="ＭＳ Ｐゴシック" pitchFamily="-65" charset="-128"/>
                  <a:cs typeface="ＭＳ Ｐゴシック" pitchFamily="-65" charset="-128"/>
                </a:rPr>
                <a:t>Design Lead &amp; Team - Minimum of 1 member </a:t>
              </a:r>
            </a:p>
            <a:p>
              <a:pPr marL="225425" lvl="2" indent="-166688" eaLnBrk="0" fontAlgn="auto" hangingPunct="0">
                <a:spcBef>
                  <a:spcPts val="200"/>
                </a:spcBef>
                <a:spcAft>
                  <a:spcPts val="0"/>
                </a:spcAft>
                <a:buFont typeface="Wingdings" pitchFamily="2" charset="2"/>
                <a:buChar char="v"/>
                <a:defRPr/>
              </a:pPr>
              <a:r>
                <a:rPr lang="en-US" sz="1000" kern="0" dirty="0">
                  <a:solidFill>
                    <a:srgbClr val="000000"/>
                  </a:solidFill>
                  <a:latin typeface="Arial" pitchFamily="-65" charset="0"/>
                  <a:ea typeface="ＭＳ Ｐゴシック" pitchFamily="-65" charset="-128"/>
                  <a:cs typeface="ＭＳ Ｐゴシック" pitchFamily="-65" charset="-128"/>
                </a:rPr>
                <a:t>Associated project SME</a:t>
              </a:r>
            </a:p>
            <a:p>
              <a:pPr marL="225425" lvl="2" indent="-166688" eaLnBrk="0" fontAlgn="auto" hangingPunct="0">
                <a:spcBef>
                  <a:spcPts val="200"/>
                </a:spcBef>
                <a:spcAft>
                  <a:spcPts val="0"/>
                </a:spcAft>
                <a:buFont typeface="Wingdings" pitchFamily="2" charset="2"/>
                <a:buChar char="v"/>
                <a:defRPr/>
              </a:pPr>
              <a:r>
                <a:rPr lang="en-US" sz="1000" kern="0" dirty="0">
                  <a:solidFill>
                    <a:srgbClr val="000000"/>
                  </a:solidFill>
                  <a:latin typeface="Arial" pitchFamily="-65" charset="0"/>
                  <a:ea typeface="ＭＳ Ｐゴシック" pitchFamily="-65" charset="-128"/>
                </a:rPr>
                <a:t>Consumer representative</a:t>
              </a:r>
              <a:endParaRPr lang="en-US" sz="1000" dirty="0">
                <a:latin typeface="Arial" pitchFamily="34" charset="0"/>
              </a:endParaRPr>
            </a:p>
          </p:txBody>
        </p:sp>
        <p:sp>
          <p:nvSpPr>
            <p:cNvPr id="10" name="TextBox 9"/>
            <p:cNvSpPr txBox="1"/>
            <p:nvPr/>
          </p:nvSpPr>
          <p:spPr>
            <a:xfrm>
              <a:off x="4667841" y="5426344"/>
              <a:ext cx="2063802" cy="969340"/>
            </a:xfrm>
            <a:prstGeom prst="rect">
              <a:avLst/>
            </a:prstGeom>
            <a:noFill/>
          </p:spPr>
          <p:txBody>
            <a:bodyPr wrap="none">
              <a:spAutoFit/>
            </a:bodyPr>
            <a:lstStyle/>
            <a:p>
              <a:pPr marL="225425" lvl="2" indent="-166688" eaLnBrk="0" fontAlgn="auto" hangingPunct="0">
                <a:spcBef>
                  <a:spcPts val="600"/>
                </a:spcBef>
                <a:spcAft>
                  <a:spcPts val="0"/>
                </a:spcAft>
                <a:defRPr/>
              </a:pPr>
              <a:r>
                <a:rPr lang="en-US" sz="1200" kern="0" dirty="0">
                  <a:solidFill>
                    <a:srgbClr val="000000"/>
                  </a:solidFill>
                  <a:latin typeface="Arial" pitchFamily="-65" charset="0"/>
                  <a:ea typeface="ＭＳ Ｐゴシック" pitchFamily="-65" charset="-128"/>
                  <a:cs typeface="ＭＳ Ｐゴシック" pitchFamily="-65" charset="-128"/>
                </a:rPr>
                <a:t>MANDATORY</a:t>
              </a:r>
            </a:p>
            <a:p>
              <a:pPr marL="225425" lvl="2" indent="-166688" eaLnBrk="0" fontAlgn="auto" hangingPunct="0">
                <a:spcBef>
                  <a:spcPts val="600"/>
                </a:spcBef>
                <a:spcAft>
                  <a:spcPts val="0"/>
                </a:spcAft>
                <a:buFont typeface="Wingdings" pitchFamily="2" charset="2"/>
                <a:buChar char="v"/>
                <a:defRPr/>
              </a:pPr>
              <a:r>
                <a:rPr lang="en-US" sz="1000" kern="0" dirty="0">
                  <a:solidFill>
                    <a:srgbClr val="000000"/>
                  </a:solidFill>
                  <a:latin typeface="Arial" pitchFamily="-65" charset="0"/>
                  <a:ea typeface="ＭＳ Ｐゴシック" pitchFamily="-65" charset="-128"/>
                  <a:cs typeface="ＭＳ Ｐゴシック" pitchFamily="-65" charset="-128"/>
                </a:rPr>
                <a:t>Associated Solution Architect</a:t>
              </a:r>
            </a:p>
            <a:p>
              <a:pPr marL="225425" lvl="2" indent="-166688" eaLnBrk="0" fontAlgn="auto" hangingPunct="0">
                <a:spcBef>
                  <a:spcPts val="600"/>
                </a:spcBef>
                <a:spcAft>
                  <a:spcPts val="0"/>
                </a:spcAft>
                <a:buFont typeface="Wingdings" pitchFamily="2" charset="2"/>
                <a:buChar char="v"/>
                <a:defRPr/>
              </a:pPr>
              <a:r>
                <a:rPr lang="en-US" sz="1000" kern="0" dirty="0">
                  <a:solidFill>
                    <a:srgbClr val="000000"/>
                  </a:solidFill>
                  <a:latin typeface="Arial" pitchFamily="-65" charset="0"/>
                  <a:ea typeface="ＭＳ Ｐゴシック" pitchFamily="-65" charset="-128"/>
                  <a:cs typeface="ＭＳ Ｐゴシック" pitchFamily="-65" charset="-128"/>
                </a:rPr>
                <a:t>LCSM Model Administrator</a:t>
              </a:r>
            </a:p>
            <a:p>
              <a:pPr marL="225425" lvl="2" indent="-166688" eaLnBrk="0" fontAlgn="auto" hangingPunct="0">
                <a:spcBef>
                  <a:spcPts val="600"/>
                </a:spcBef>
                <a:spcAft>
                  <a:spcPts val="0"/>
                </a:spcAft>
                <a:buFont typeface="Wingdings" pitchFamily="2" charset="2"/>
                <a:buChar char="v"/>
                <a:defRPr/>
              </a:pPr>
              <a:r>
                <a:rPr lang="en-US" sz="1000" kern="0" dirty="0" err="1">
                  <a:solidFill>
                    <a:srgbClr val="000000"/>
                  </a:solidFill>
                  <a:latin typeface="Arial" pitchFamily="-65" charset="0"/>
                  <a:ea typeface="ＭＳ Ｐゴシック" pitchFamily="-65" charset="-128"/>
                  <a:cs typeface="ＭＳ Ｐゴシック" pitchFamily="-65" charset="-128"/>
                </a:rPr>
                <a:t>Systinet</a:t>
              </a:r>
              <a:r>
                <a:rPr lang="en-US" sz="1000" kern="0" dirty="0">
                  <a:solidFill>
                    <a:srgbClr val="000000"/>
                  </a:solidFill>
                  <a:latin typeface="Arial" pitchFamily="-65" charset="0"/>
                  <a:ea typeface="ＭＳ Ｐゴシック" pitchFamily="-65" charset="-128"/>
                  <a:cs typeface="ＭＳ Ｐゴシック" pitchFamily="-65" charset="-128"/>
                </a:rPr>
                <a:t> Administrator</a:t>
              </a:r>
            </a:p>
          </p:txBody>
        </p:sp>
        <p:sp>
          <p:nvSpPr>
            <p:cNvPr id="11" name="TextBox 10"/>
            <p:cNvSpPr txBox="1"/>
            <p:nvPr/>
          </p:nvSpPr>
          <p:spPr>
            <a:xfrm>
              <a:off x="7168217" y="5429517"/>
              <a:ext cx="1668504" cy="737714"/>
            </a:xfrm>
            <a:prstGeom prst="rect">
              <a:avLst/>
            </a:prstGeom>
            <a:noFill/>
          </p:spPr>
          <p:txBody>
            <a:bodyPr wrap="none">
              <a:spAutoFit/>
            </a:bodyPr>
            <a:lstStyle/>
            <a:p>
              <a:pPr marL="225425" lvl="2" indent="-166688" eaLnBrk="0" fontAlgn="auto" hangingPunct="0">
                <a:spcBef>
                  <a:spcPts val="600"/>
                </a:spcBef>
                <a:spcAft>
                  <a:spcPts val="0"/>
                </a:spcAft>
                <a:defRPr/>
              </a:pPr>
              <a:r>
                <a:rPr lang="en-US" sz="1200" kern="0" dirty="0">
                  <a:solidFill>
                    <a:srgbClr val="000000"/>
                  </a:solidFill>
                  <a:latin typeface="Arial" pitchFamily="-65" charset="0"/>
                  <a:ea typeface="ＭＳ Ｐゴシック" pitchFamily="-65" charset="-128"/>
                  <a:cs typeface="ＭＳ Ｐゴシック" pitchFamily="-65" charset="-128"/>
                </a:rPr>
                <a:t>DESIRABLE*</a:t>
              </a:r>
            </a:p>
            <a:p>
              <a:pPr marL="225425" lvl="2" indent="-166688" eaLnBrk="0" fontAlgn="auto" hangingPunct="0">
                <a:spcBef>
                  <a:spcPts val="600"/>
                </a:spcBef>
                <a:spcAft>
                  <a:spcPts val="0"/>
                </a:spcAft>
                <a:buFont typeface="Wingdings" pitchFamily="2" charset="2"/>
                <a:buChar char="v"/>
                <a:defRPr/>
              </a:pPr>
              <a:r>
                <a:rPr lang="en-US" sz="1000" kern="0" dirty="0">
                  <a:solidFill>
                    <a:srgbClr val="000000"/>
                  </a:solidFill>
                  <a:latin typeface="Arial" pitchFamily="-65" charset="0"/>
                  <a:ea typeface="ＭＳ Ｐゴシック" pitchFamily="-65" charset="-128"/>
                  <a:cs typeface="ＭＳ Ｐゴシック" pitchFamily="-65" charset="-128"/>
                </a:rPr>
                <a:t>SD Representative</a:t>
              </a:r>
            </a:p>
            <a:p>
              <a:pPr marL="225425" lvl="2" indent="-166688" eaLnBrk="0" fontAlgn="auto" hangingPunct="0">
                <a:spcBef>
                  <a:spcPts val="600"/>
                </a:spcBef>
                <a:spcAft>
                  <a:spcPts val="0"/>
                </a:spcAft>
                <a:buFont typeface="Wingdings" pitchFamily="2" charset="2"/>
                <a:buChar char="v"/>
                <a:defRPr/>
              </a:pPr>
              <a:r>
                <a:rPr lang="en-US" sz="1000" kern="0" dirty="0">
                  <a:solidFill>
                    <a:srgbClr val="000000"/>
                  </a:solidFill>
                  <a:latin typeface="Arial" pitchFamily="-65" charset="0"/>
                  <a:ea typeface="ＭＳ Ｐゴシック" pitchFamily="-65" charset="-128"/>
                  <a:cs typeface="ＭＳ Ｐゴシック" pitchFamily="-65" charset="-128"/>
                </a:rPr>
                <a:t>Project manager/DSM</a:t>
              </a:r>
            </a:p>
          </p:txBody>
        </p:sp>
      </p:grpSp>
      <p:sp>
        <p:nvSpPr>
          <p:cNvPr id="18" name="TextBox 17"/>
          <p:cNvSpPr txBox="1"/>
          <p:nvPr/>
        </p:nvSpPr>
        <p:spPr>
          <a:xfrm>
            <a:off x="381000" y="6654800"/>
            <a:ext cx="9525000" cy="215900"/>
          </a:xfrm>
          <a:prstGeom prst="rect">
            <a:avLst/>
          </a:prstGeom>
          <a:noFill/>
        </p:spPr>
        <p:txBody>
          <a:bodyPr>
            <a:spAutoFit/>
          </a:bodyPr>
          <a:lstStyle/>
          <a:p>
            <a:pPr>
              <a:defRPr/>
            </a:pPr>
            <a:r>
              <a:rPr lang="en-US" sz="800" kern="0" dirty="0">
                <a:solidFill>
                  <a:srgbClr val="000000"/>
                </a:solidFill>
                <a:latin typeface="Arial" pitchFamily="-65" charset="0"/>
                <a:ea typeface="ＭＳ Ｐゴシック" pitchFamily="-65" charset="-128"/>
                <a:cs typeface="ＭＳ Ｐゴシック" pitchFamily="-65" charset="-128"/>
              </a:rPr>
              <a:t>* {Where the services have extensive dependency on infrastructure capability or special features, SD is a critical  participant. The Chair, Design team or Consumer may request SGB for their availability}</a:t>
            </a:r>
            <a:endParaRPr lang="en-US" sz="800" dirty="0">
              <a:latin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a:xfrm>
            <a:off x="344488" y="109538"/>
            <a:ext cx="8007350" cy="882650"/>
          </a:xfrm>
        </p:spPr>
        <p:txBody>
          <a:bodyPr/>
          <a:lstStyle/>
          <a:p>
            <a:pPr eaLnBrk="1" hangingPunct="1"/>
            <a:r>
              <a:rPr lang="en-GB" sz="2700" smtClean="0">
                <a:latin typeface="Arial" charset="0"/>
                <a:cs typeface="Arial" charset="0"/>
              </a:rPr>
              <a:t>SGB Operating Model (continued..)</a:t>
            </a:r>
            <a:r>
              <a:rPr lang="en-GB" smtClean="0">
                <a:latin typeface="Arial" charset="0"/>
                <a:cs typeface="Arial" charset="0"/>
              </a:rPr>
              <a:t/>
            </a:r>
            <a:br>
              <a:rPr lang="en-GB" smtClean="0">
                <a:latin typeface="Arial" charset="0"/>
                <a:cs typeface="Arial" charset="0"/>
              </a:rPr>
            </a:br>
            <a:r>
              <a:rPr lang="en-GB" sz="1300" i="1" smtClean="0">
                <a:solidFill>
                  <a:schemeClr val="tx1"/>
                </a:solidFill>
                <a:latin typeface="Arial" charset="0"/>
                <a:cs typeface="Arial" charset="0"/>
              </a:rPr>
              <a:t>A brief overview</a:t>
            </a:r>
            <a:endParaRPr lang="en-US" sz="1300" smtClean="0">
              <a:latin typeface="Arial" charset="0"/>
              <a:cs typeface="Arial" charset="0"/>
            </a:endParaRPr>
          </a:p>
        </p:txBody>
      </p:sp>
      <p:grpSp>
        <p:nvGrpSpPr>
          <p:cNvPr id="10242" name="Group 13"/>
          <p:cNvGrpSpPr>
            <a:grpSpLocks/>
          </p:cNvGrpSpPr>
          <p:nvPr/>
        </p:nvGrpSpPr>
        <p:grpSpPr bwMode="auto">
          <a:xfrm>
            <a:off x="415925" y="1341438"/>
            <a:ext cx="9001125" cy="5230812"/>
            <a:chOff x="416496" y="1340769"/>
            <a:chExt cx="9001000" cy="2828046"/>
          </a:xfrm>
        </p:grpSpPr>
        <p:sp>
          <p:nvSpPr>
            <p:cNvPr id="15" name="TextBox 14"/>
            <p:cNvSpPr txBox="1"/>
            <p:nvPr/>
          </p:nvSpPr>
          <p:spPr>
            <a:xfrm>
              <a:off x="416496" y="1340769"/>
              <a:ext cx="9001000" cy="155349"/>
            </a:xfrm>
            <a:prstGeom prst="rect">
              <a:avLst/>
            </a:prstGeom>
            <a:solidFill>
              <a:srgbClr val="15864F"/>
            </a:solidFill>
            <a:ln>
              <a:solidFill>
                <a:srgbClr val="009900"/>
              </a:solidFill>
            </a:ln>
            <a:effectLst>
              <a:outerShdw blurRad="50800" dist="50800" dir="5400000" algn="ctr" rotWithShape="0">
                <a:schemeClr val="bg2"/>
              </a:outerShdw>
            </a:effectLst>
          </p:spPr>
          <p:txBody>
            <a:bodyPr lIns="0" tIns="72000" rIns="0" bIns="72000" anchor="ctr"/>
            <a:lstStyle/>
            <a:p>
              <a:pPr indent="3175" algn="ctr" fontAlgn="auto">
                <a:spcBef>
                  <a:spcPts val="0"/>
                </a:spcBef>
                <a:spcAft>
                  <a:spcPts val="0"/>
                </a:spcAft>
                <a:defRPr/>
              </a:pPr>
              <a:r>
                <a:rPr lang="en-GB" sz="1200" b="1" dirty="0">
                  <a:solidFill>
                    <a:srgbClr val="FFFFFF"/>
                  </a:solidFill>
                  <a:ea typeface="ＭＳ Ｐゴシック" pitchFamily="34" charset="-128"/>
                </a:rPr>
                <a:t>Operating Model</a:t>
              </a:r>
            </a:p>
          </p:txBody>
        </p:sp>
        <p:sp>
          <p:nvSpPr>
            <p:cNvPr id="16" name="Rectangle 15"/>
            <p:cNvSpPr/>
            <p:nvPr/>
          </p:nvSpPr>
          <p:spPr bwMode="auto">
            <a:xfrm>
              <a:off x="416496" y="1516717"/>
              <a:ext cx="9001000" cy="2652098"/>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p:spPr>
          <p:txBody>
            <a:bodyPr lIns="36000" rIns="36000"/>
            <a:lstStyle/>
            <a:p>
              <a:pPr marL="355600" indent="-177800" eaLnBrk="0" hangingPunct="0">
                <a:spcBef>
                  <a:spcPts val="600"/>
                </a:spcBef>
                <a:defRPr/>
              </a:pPr>
              <a:r>
                <a:rPr lang="en-US" sz="1200" b="1">
                  <a:solidFill>
                    <a:srgbClr val="000000"/>
                  </a:solidFill>
                  <a:latin typeface="Arial" pitchFamily="34" charset="0"/>
                  <a:ea typeface="ＭＳ Ｐゴシック"/>
                  <a:cs typeface="ＭＳ Ｐゴシック"/>
                </a:rPr>
                <a:t>Procedure</a:t>
              </a:r>
            </a:p>
            <a:p>
              <a:pPr marL="511175" lvl="1" indent="-166688" eaLnBrk="0" hangingPunct="0">
                <a:spcBef>
                  <a:spcPts val="600"/>
                </a:spcBef>
                <a:buFont typeface="Arial" pitchFamily="34" charset="0"/>
                <a:buChar char="•"/>
                <a:defRPr/>
              </a:pPr>
              <a:r>
                <a:rPr lang="en-US" sz="1200">
                  <a:solidFill>
                    <a:srgbClr val="000000"/>
                  </a:solidFill>
                  <a:latin typeface="Arial" pitchFamily="34" charset="0"/>
                  <a:ea typeface="ＭＳ Ｐゴシック"/>
                  <a:cs typeface="ＭＳ Ｐゴシック"/>
                </a:rPr>
                <a:t>Patterns/Policies/Other Design Enablers review or Other critical or technical design issue  or Waivers</a:t>
              </a:r>
            </a:p>
            <a:p>
              <a:pPr marL="968375" lvl="2" indent="-166688" eaLnBrk="0" hangingPunct="0">
                <a:spcBef>
                  <a:spcPts val="600"/>
                </a:spcBef>
                <a:buFont typeface="Courier New" pitchFamily="49" charset="0"/>
                <a:buChar char="o"/>
                <a:defRPr/>
              </a:pPr>
              <a:r>
                <a:rPr lang="en-US" sz="1200">
                  <a:solidFill>
                    <a:srgbClr val="000000"/>
                  </a:solidFill>
                  <a:latin typeface="Arial" pitchFamily="34" charset="0"/>
                  <a:ea typeface="ＭＳ Ｐゴシック"/>
                  <a:cs typeface="ＭＳ Ｐゴシック"/>
                </a:rPr>
                <a:t>Summary of the discussion and conclusions are circulated</a:t>
              </a:r>
            </a:p>
            <a:p>
              <a:pPr marL="968375" lvl="2" indent="-166688" eaLnBrk="0" hangingPunct="0">
                <a:spcBef>
                  <a:spcPts val="600"/>
                </a:spcBef>
                <a:buFont typeface="Courier New" pitchFamily="49" charset="0"/>
                <a:buChar char="o"/>
                <a:defRPr/>
              </a:pPr>
              <a:r>
                <a:rPr lang="en-US" sz="1200">
                  <a:solidFill>
                    <a:srgbClr val="000000"/>
                  </a:solidFill>
                  <a:latin typeface="Arial" pitchFamily="34" charset="0"/>
                  <a:ea typeface="ＭＳ Ｐゴシック"/>
                  <a:cs typeface="ＭＳ Ｐゴシック"/>
                </a:rPr>
                <a:t>Update Architecture Decisions Log (if applicable)</a:t>
              </a:r>
            </a:p>
            <a:p>
              <a:pPr marL="511175" lvl="1" indent="-166688" eaLnBrk="0" hangingPunct="0">
                <a:spcBef>
                  <a:spcPts val="600"/>
                </a:spcBef>
                <a:buFont typeface="Arial" pitchFamily="34" charset="0"/>
                <a:buChar char="•"/>
                <a:defRPr/>
              </a:pPr>
              <a:r>
                <a:rPr lang="en-US" sz="1200">
                  <a:solidFill>
                    <a:srgbClr val="000000"/>
                  </a:solidFill>
                  <a:latin typeface="Arial" pitchFamily="34" charset="0"/>
                  <a:ea typeface="ＭＳ Ｐゴシック"/>
                  <a:cs typeface="ＭＳ Ｐゴシック"/>
                </a:rPr>
                <a:t>Retrospectives or Advise &amp; Guidance to projects</a:t>
              </a:r>
            </a:p>
            <a:p>
              <a:pPr marL="968375" lvl="2" indent="-166688" eaLnBrk="0" hangingPunct="0">
                <a:spcBef>
                  <a:spcPts val="600"/>
                </a:spcBef>
                <a:buFont typeface="Courier New" pitchFamily="49" charset="0"/>
                <a:buChar char="o"/>
                <a:defRPr/>
              </a:pPr>
              <a:r>
                <a:rPr lang="en-US" sz="1200">
                  <a:solidFill>
                    <a:srgbClr val="000000"/>
                  </a:solidFill>
                  <a:latin typeface="Arial" pitchFamily="34" charset="0"/>
                  <a:ea typeface="ＭＳ Ｐゴシック"/>
                  <a:cs typeface="ＭＳ Ｐゴシック"/>
                </a:rPr>
                <a:t>Looking back on the services dealt with during SGB  along with the Consumer teams, Platform teams &amp; Project teams</a:t>
              </a:r>
            </a:p>
            <a:p>
              <a:pPr marL="968375" lvl="2" indent="-166688" eaLnBrk="0" hangingPunct="0">
                <a:spcBef>
                  <a:spcPts val="600"/>
                </a:spcBef>
                <a:buFont typeface="Courier New" pitchFamily="49" charset="0"/>
                <a:buChar char="o"/>
                <a:defRPr/>
              </a:pPr>
              <a:r>
                <a:rPr lang="en-US" sz="1200">
                  <a:solidFill>
                    <a:srgbClr val="000000"/>
                  </a:solidFill>
                  <a:latin typeface="Arial" pitchFamily="34" charset="0"/>
                  <a:ea typeface="ＭＳ Ｐゴシック"/>
                  <a:cs typeface="ＭＳ Ｐゴシック"/>
                </a:rPr>
                <a:t>Note summarising Lessons learnt &amp; Best practices from the project is published &amp; circulated</a:t>
              </a:r>
            </a:p>
            <a:p>
              <a:pPr marL="511175" lvl="1" indent="-166688" eaLnBrk="0" hangingPunct="0">
                <a:spcBef>
                  <a:spcPts val="600"/>
                </a:spcBef>
                <a:buFont typeface="Arial" pitchFamily="34" charset="0"/>
                <a:buChar char="•"/>
                <a:defRPr/>
              </a:pPr>
              <a:r>
                <a:rPr lang="en-US" sz="1200">
                  <a:solidFill>
                    <a:srgbClr val="000000"/>
                  </a:solidFill>
                  <a:latin typeface="Arial" pitchFamily="34" charset="0"/>
                  <a:ea typeface="ＭＳ Ｐゴシック"/>
                  <a:cs typeface="ＭＳ Ｐゴシック"/>
                </a:rPr>
                <a:t>Planning &amp; Design initiation approval for identified services</a:t>
              </a:r>
            </a:p>
            <a:p>
              <a:pPr marL="968375" lvl="2" indent="-166688" eaLnBrk="0" hangingPunct="0">
                <a:spcBef>
                  <a:spcPts val="600"/>
                </a:spcBef>
                <a:buFont typeface="Courier New" pitchFamily="49" charset="0"/>
                <a:buChar char="o"/>
                <a:defRPr/>
              </a:pPr>
              <a:r>
                <a:rPr lang="en-US" sz="1200">
                  <a:solidFill>
                    <a:srgbClr val="000000"/>
                  </a:solidFill>
                  <a:latin typeface="Arial" pitchFamily="34" charset="0"/>
                  <a:ea typeface="ＭＳ Ｐゴシック"/>
                  <a:cs typeface="ＭＳ Ｐゴシック"/>
                </a:rPr>
                <a:t>Study team, SME &amp; LCSM team clarifies for comments raised by members</a:t>
              </a:r>
            </a:p>
            <a:p>
              <a:pPr marL="968375" lvl="2" indent="-166688" eaLnBrk="0" hangingPunct="0">
                <a:spcBef>
                  <a:spcPts val="600"/>
                </a:spcBef>
                <a:buFont typeface="Courier New" pitchFamily="49" charset="0"/>
                <a:buChar char="o"/>
                <a:defRPr/>
              </a:pPr>
              <a:r>
                <a:rPr lang="en-US" sz="1200">
                  <a:solidFill>
                    <a:srgbClr val="000000"/>
                  </a:solidFill>
                  <a:latin typeface="Arial" pitchFamily="34" charset="0"/>
                  <a:ea typeface="ＭＳ Ｐゴシック"/>
                  <a:cs typeface="ＭＳ Ｐゴシック"/>
                </a:rPr>
                <a:t>Chair summarises if any further discussion needed/approval/rejection </a:t>
              </a:r>
            </a:p>
            <a:p>
              <a:pPr marL="511175" lvl="1" indent="-166688" eaLnBrk="0" hangingPunct="0">
                <a:spcBef>
                  <a:spcPts val="600"/>
                </a:spcBef>
                <a:buFont typeface="Courier New" pitchFamily="49" charset="0"/>
                <a:buChar char="o"/>
                <a:defRPr/>
              </a:pPr>
              <a:r>
                <a:rPr lang="en-US" sz="1200">
                  <a:solidFill>
                    <a:srgbClr val="000000"/>
                  </a:solidFill>
                  <a:latin typeface="Arial" pitchFamily="34" charset="0"/>
                  <a:ea typeface="ＭＳ Ｐゴシック"/>
                  <a:cs typeface="ＭＳ Ｐゴシック"/>
                </a:rPr>
                <a:t>Design review</a:t>
              </a:r>
            </a:p>
            <a:p>
              <a:pPr marL="968375" lvl="2" indent="-166688" eaLnBrk="0" hangingPunct="0">
                <a:spcBef>
                  <a:spcPts val="600"/>
                </a:spcBef>
                <a:buFont typeface="Courier New" pitchFamily="49" charset="0"/>
                <a:buChar char="o"/>
                <a:defRPr/>
              </a:pPr>
              <a:r>
                <a:rPr lang="en-US" sz="1200">
                  <a:solidFill>
                    <a:srgbClr val="000000"/>
                  </a:solidFill>
                  <a:latin typeface="Arial" pitchFamily="34" charset="0"/>
                  <a:ea typeface="ＭＳ Ｐゴシック"/>
                  <a:cs typeface="ＭＳ Ｐゴシック"/>
                </a:rPr>
                <a:t>Pre-configured Task-reminder alerts 2 days prior to SGB prompting Agenda and review items</a:t>
              </a:r>
            </a:p>
            <a:p>
              <a:pPr marL="968375" lvl="2" indent="-166688" eaLnBrk="0" hangingPunct="0">
                <a:spcBef>
                  <a:spcPts val="600"/>
                </a:spcBef>
                <a:buFont typeface="Courier New" pitchFamily="49" charset="0"/>
                <a:buChar char="o"/>
                <a:defRPr/>
              </a:pPr>
              <a:r>
                <a:rPr lang="en-US" sz="1200">
                  <a:solidFill>
                    <a:srgbClr val="000000"/>
                  </a:solidFill>
                  <a:latin typeface="Arial" pitchFamily="34" charset="0"/>
                  <a:ea typeface="ＭＳ Ｐゴシック"/>
                  <a:cs typeface="ＭＳ Ｐゴシック"/>
                </a:rPr>
                <a:t>Each session covers solution review of 2 services and requirements overview of next weeks services </a:t>
              </a:r>
            </a:p>
            <a:p>
              <a:pPr marL="968375" lvl="2" indent="-166688" eaLnBrk="0" hangingPunct="0">
                <a:spcBef>
                  <a:spcPts val="600"/>
                </a:spcBef>
                <a:buFont typeface="Courier New" pitchFamily="49" charset="0"/>
                <a:buChar char="o"/>
                <a:defRPr/>
              </a:pPr>
              <a:r>
                <a:rPr lang="en-US" sz="1200">
                  <a:solidFill>
                    <a:srgbClr val="000000"/>
                  </a:solidFill>
                  <a:latin typeface="Arial" pitchFamily="34" charset="0"/>
                  <a:ea typeface="ＭＳ Ｐゴシック"/>
                  <a:cs typeface="ＭＳ Ｐゴシック"/>
                </a:rPr>
                <a:t>Solution Design team provides a quick summary of the design</a:t>
              </a:r>
            </a:p>
            <a:p>
              <a:pPr marL="968375" lvl="2" indent="-166688" eaLnBrk="0" hangingPunct="0">
                <a:spcBef>
                  <a:spcPts val="600"/>
                </a:spcBef>
                <a:buFont typeface="Courier New" pitchFamily="49" charset="0"/>
                <a:buChar char="o"/>
                <a:defRPr/>
              </a:pPr>
              <a:r>
                <a:rPr lang="en-US" sz="1200">
                  <a:solidFill>
                    <a:srgbClr val="000000"/>
                  </a:solidFill>
                  <a:latin typeface="Arial" pitchFamily="34" charset="0"/>
                  <a:ea typeface="ＭＳ Ｐゴシック"/>
                  <a:cs typeface="ＭＳ Ｐゴシック"/>
                </a:rPr>
                <a:t>Chair shares  comments against the self-assessment done by  Design Team on the Basic Review Checklist </a:t>
              </a:r>
            </a:p>
            <a:p>
              <a:pPr marL="968375" lvl="2" indent="-166688" eaLnBrk="0" hangingPunct="0">
                <a:spcBef>
                  <a:spcPts val="600"/>
                </a:spcBef>
                <a:buFont typeface="Courier New" pitchFamily="49" charset="0"/>
                <a:buChar char="o"/>
                <a:defRPr/>
              </a:pPr>
              <a:r>
                <a:rPr lang="en-US" sz="1200">
                  <a:solidFill>
                    <a:srgbClr val="000000"/>
                  </a:solidFill>
                  <a:latin typeface="Arial" pitchFamily="34" charset="0"/>
                  <a:ea typeface="ＭＳ Ｐゴシック"/>
                  <a:cs typeface="ＭＳ Ｐゴシック"/>
                </a:rPr>
                <a:t>Design team clarifies for comments on the checklist responses &amp; the other comments raised by members</a:t>
              </a:r>
            </a:p>
            <a:p>
              <a:pPr marL="968375" lvl="2" indent="-166688" eaLnBrk="0" hangingPunct="0">
                <a:spcBef>
                  <a:spcPts val="600"/>
                </a:spcBef>
                <a:buFont typeface="Courier New" pitchFamily="49" charset="0"/>
                <a:buChar char="o"/>
                <a:defRPr/>
              </a:pPr>
              <a:r>
                <a:rPr lang="en-US" sz="1200">
                  <a:solidFill>
                    <a:srgbClr val="000000"/>
                  </a:solidFill>
                  <a:latin typeface="Arial" pitchFamily="34" charset="0"/>
                  <a:ea typeface="ＭＳ Ｐゴシック"/>
                  <a:cs typeface="ＭＳ Ｐゴシック"/>
                </a:rPr>
                <a:t>Chair summarises if any further discussion needed/approval/rejection</a:t>
              </a:r>
            </a:p>
            <a:p>
              <a:pPr marL="968375" lvl="2" indent="-166688" eaLnBrk="0" hangingPunct="0">
                <a:spcBef>
                  <a:spcPts val="600"/>
                </a:spcBef>
                <a:buFont typeface="Courier New" pitchFamily="49" charset="0"/>
                <a:buChar char="o"/>
                <a:defRPr/>
              </a:pPr>
              <a:r>
                <a:rPr lang="en-US" sz="1200">
                  <a:solidFill>
                    <a:srgbClr val="000000"/>
                  </a:solidFill>
                  <a:latin typeface="Arial" pitchFamily="34" charset="0"/>
                  <a:ea typeface="ＭＳ Ｐゴシック"/>
                  <a:cs typeface="ＭＳ Ｐゴシック"/>
                </a:rPr>
                <a:t>Minutes of Meeting of session (Design decisions (if any) – from chair, Issues/Comments discussed – from Design team, Action Items – from Design team &amp; chair) and RAID updates are published</a:t>
              </a:r>
            </a:p>
          </p:txBody>
        </p:sp>
      </p:grpSp>
      <p:sp>
        <p:nvSpPr>
          <p:cNvPr id="6" name="Slide Number Placeholder 5"/>
          <p:cNvSpPr>
            <a:spLocks noGrp="1"/>
          </p:cNvSpPr>
          <p:nvPr>
            <p:ph type="sldNum" sz="quarter" idx="11"/>
          </p:nvPr>
        </p:nvSpPr>
        <p:spPr>
          <a:xfrm>
            <a:off x="7356475" y="6356350"/>
            <a:ext cx="2311400" cy="365125"/>
          </a:xfrm>
        </p:spPr>
        <p:txBody>
          <a:bodyPr/>
          <a:lstStyle>
            <a:lvl1pPr>
              <a:defRPr/>
            </a:lvl1pPr>
          </a:lstStyle>
          <a:p>
            <a:pPr>
              <a:defRPr/>
            </a:pPr>
            <a:fld id="{15418650-7775-4A03-8618-880925A82817}" type="slidenum">
              <a:rPr lang="en-US"/>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a:xfrm>
            <a:off x="344488" y="109538"/>
            <a:ext cx="8007350" cy="882650"/>
          </a:xfrm>
        </p:spPr>
        <p:txBody>
          <a:bodyPr/>
          <a:lstStyle/>
          <a:p>
            <a:pPr eaLnBrk="1" hangingPunct="1"/>
            <a:r>
              <a:rPr lang="en-GB" sz="2700" smtClean="0">
                <a:latin typeface="Arial" charset="0"/>
                <a:cs typeface="Arial" charset="0"/>
              </a:rPr>
              <a:t>SGB Operating Model (continued..)</a:t>
            </a:r>
            <a:r>
              <a:rPr lang="en-GB" smtClean="0">
                <a:latin typeface="Arial" charset="0"/>
                <a:cs typeface="Arial" charset="0"/>
              </a:rPr>
              <a:t/>
            </a:r>
            <a:br>
              <a:rPr lang="en-GB" smtClean="0">
                <a:latin typeface="Arial" charset="0"/>
                <a:cs typeface="Arial" charset="0"/>
              </a:rPr>
            </a:br>
            <a:r>
              <a:rPr lang="en-GB" sz="1300" i="1" smtClean="0">
                <a:solidFill>
                  <a:schemeClr val="tx1"/>
                </a:solidFill>
                <a:latin typeface="Arial" charset="0"/>
                <a:cs typeface="Arial" charset="0"/>
              </a:rPr>
              <a:t>A brief overview</a:t>
            </a:r>
            <a:endParaRPr lang="en-US" sz="1300" smtClean="0">
              <a:latin typeface="Arial" charset="0"/>
              <a:cs typeface="Arial" charset="0"/>
            </a:endParaRPr>
          </a:p>
        </p:txBody>
      </p:sp>
      <p:grpSp>
        <p:nvGrpSpPr>
          <p:cNvPr id="11266" name="Group 13"/>
          <p:cNvGrpSpPr>
            <a:grpSpLocks/>
          </p:cNvGrpSpPr>
          <p:nvPr/>
        </p:nvGrpSpPr>
        <p:grpSpPr bwMode="auto">
          <a:xfrm>
            <a:off x="415925" y="1341438"/>
            <a:ext cx="9001125" cy="4897437"/>
            <a:chOff x="416496" y="1340769"/>
            <a:chExt cx="9001000" cy="2647795"/>
          </a:xfrm>
        </p:grpSpPr>
        <p:sp>
          <p:nvSpPr>
            <p:cNvPr id="15" name="TextBox 14"/>
            <p:cNvSpPr txBox="1"/>
            <p:nvPr/>
          </p:nvSpPr>
          <p:spPr>
            <a:xfrm>
              <a:off x="416496" y="1340769"/>
              <a:ext cx="9001000" cy="155348"/>
            </a:xfrm>
            <a:prstGeom prst="rect">
              <a:avLst/>
            </a:prstGeom>
            <a:solidFill>
              <a:srgbClr val="15864F"/>
            </a:solidFill>
            <a:ln>
              <a:solidFill>
                <a:srgbClr val="009900"/>
              </a:solidFill>
            </a:ln>
            <a:effectLst>
              <a:outerShdw blurRad="50800" dist="50800" dir="5400000" algn="ctr" rotWithShape="0">
                <a:schemeClr val="bg2"/>
              </a:outerShdw>
            </a:effectLst>
          </p:spPr>
          <p:txBody>
            <a:bodyPr lIns="0" tIns="72000" rIns="0" bIns="72000" anchor="ctr"/>
            <a:lstStyle/>
            <a:p>
              <a:pPr indent="3175" algn="ctr" fontAlgn="auto">
                <a:spcBef>
                  <a:spcPts val="0"/>
                </a:spcBef>
                <a:spcAft>
                  <a:spcPts val="0"/>
                </a:spcAft>
                <a:defRPr/>
              </a:pPr>
              <a:r>
                <a:rPr lang="en-GB" sz="1200" b="1" dirty="0">
                  <a:solidFill>
                    <a:srgbClr val="FFFFFF"/>
                  </a:solidFill>
                  <a:ea typeface="ＭＳ Ｐゴシック" pitchFamily="34" charset="-128"/>
                </a:rPr>
                <a:t>Operating Model</a:t>
              </a:r>
            </a:p>
          </p:txBody>
        </p:sp>
        <p:sp>
          <p:nvSpPr>
            <p:cNvPr id="16" name="Rectangle 15"/>
            <p:cNvSpPr/>
            <p:nvPr/>
          </p:nvSpPr>
          <p:spPr bwMode="auto">
            <a:xfrm>
              <a:off x="416496" y="1516716"/>
              <a:ext cx="9001000" cy="2471848"/>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p:spPr>
          <p:txBody>
            <a:bodyPr lIns="36000" rIns="36000"/>
            <a:lstStyle/>
            <a:p>
              <a:pPr marL="355600" indent="-177800" eaLnBrk="0" fontAlgn="auto" hangingPunct="0">
                <a:spcBef>
                  <a:spcPts val="600"/>
                </a:spcBef>
                <a:spcAft>
                  <a:spcPts val="0"/>
                </a:spcAft>
                <a:defRPr/>
              </a:pPr>
              <a:r>
                <a:rPr lang="en-US" sz="1200" b="1" kern="0" dirty="0">
                  <a:solidFill>
                    <a:srgbClr val="000000"/>
                  </a:solidFill>
                  <a:latin typeface="Arial" pitchFamily="-65" charset="0"/>
                  <a:ea typeface="ＭＳ Ｐゴシック" pitchFamily="-65" charset="-128"/>
                  <a:cs typeface="ＭＳ Ｐゴシック" pitchFamily="-65" charset="-128"/>
                </a:rPr>
                <a:t>Approvals</a:t>
              </a:r>
            </a:p>
            <a:p>
              <a:pPr marL="511175" lvl="1" indent="-166688" eaLnBrk="0" fontAlgn="auto" hangingPunct="0">
                <a:spcBef>
                  <a:spcPts val="600"/>
                </a:spcBef>
                <a:spcAft>
                  <a:spcPts val="0"/>
                </a:spcAft>
                <a:buFont typeface="Arial" pitchFamily="34" charset="0"/>
                <a:buChar char="•"/>
                <a:defRPr/>
              </a:pPr>
              <a:r>
                <a:rPr lang="en-US" sz="1200" kern="0" dirty="0">
                  <a:solidFill>
                    <a:srgbClr val="000000"/>
                  </a:solidFill>
                  <a:latin typeface="Arial" pitchFamily="-65" charset="0"/>
                  <a:ea typeface="ＭＳ Ｐゴシック" pitchFamily="-65" charset="-128"/>
                  <a:cs typeface="ＭＳ Ｐゴシック" pitchFamily="-65" charset="-128"/>
                </a:rPr>
                <a:t>Service Design Reviews / Service Planning</a:t>
              </a:r>
            </a:p>
            <a:p>
              <a:pPr marL="812800" lvl="1" indent="-177800" eaLnBrk="0" fontAlgn="auto" hangingPunct="0">
                <a:spcBef>
                  <a:spcPts val="600"/>
                </a:spcBef>
                <a:spcAft>
                  <a:spcPts val="0"/>
                </a:spcAft>
                <a:buFont typeface="Courier New" pitchFamily="49" charset="0"/>
                <a:buChar char="o"/>
                <a:defRPr/>
              </a:pPr>
              <a:r>
                <a:rPr lang="en-US" sz="1200" kern="0" dirty="0">
                  <a:solidFill>
                    <a:srgbClr val="000000"/>
                  </a:solidFill>
                  <a:latin typeface="Arial" pitchFamily="-65" charset="0"/>
                  <a:ea typeface="ＭＳ Ｐゴシック" pitchFamily="-65" charset="-128"/>
                  <a:cs typeface="ＭＳ Ｐゴシック" pitchFamily="-65" charset="-128"/>
                </a:rPr>
                <a:t>Approvals are subject to closure of action items raised on the Service stakeholders during the SGB session</a:t>
              </a:r>
            </a:p>
            <a:p>
              <a:pPr marL="812800" lvl="1" indent="-177800" eaLnBrk="0" fontAlgn="auto" hangingPunct="0">
                <a:spcBef>
                  <a:spcPts val="600"/>
                </a:spcBef>
                <a:spcAft>
                  <a:spcPts val="0"/>
                </a:spcAft>
                <a:buFont typeface="Courier New" pitchFamily="49" charset="0"/>
                <a:buChar char="o"/>
                <a:defRPr/>
              </a:pPr>
              <a:r>
                <a:rPr lang="en-US" sz="1200" kern="0" dirty="0">
                  <a:solidFill>
                    <a:srgbClr val="000000"/>
                  </a:solidFill>
                  <a:latin typeface="Arial" pitchFamily="-65" charset="0"/>
                  <a:ea typeface="ＭＳ Ｐゴシック" pitchFamily="-65" charset="-128"/>
                  <a:cs typeface="ＭＳ Ｐゴシック" pitchFamily="-65" charset="-128"/>
                </a:rPr>
                <a:t>Stakeholders share their concerns or acceptance in the session and over mail with the SGB chair</a:t>
              </a:r>
            </a:p>
            <a:p>
              <a:pPr marL="812800" lvl="1" indent="-177800" eaLnBrk="0" fontAlgn="auto" hangingPunct="0">
                <a:spcBef>
                  <a:spcPts val="600"/>
                </a:spcBef>
                <a:spcAft>
                  <a:spcPts val="0"/>
                </a:spcAft>
                <a:buFont typeface="Courier New" pitchFamily="49" charset="0"/>
                <a:buChar char="o"/>
                <a:defRPr/>
              </a:pPr>
              <a:r>
                <a:rPr lang="en-US" sz="1200" kern="0" dirty="0">
                  <a:solidFill>
                    <a:srgbClr val="000000"/>
                  </a:solidFill>
                  <a:latin typeface="Arial" pitchFamily="-65" charset="0"/>
                  <a:ea typeface="ＭＳ Ｐゴシック" pitchFamily="-65" charset="-128"/>
                  <a:cs typeface="ＭＳ Ｐゴシック" pitchFamily="-65" charset="-128"/>
                </a:rPr>
                <a:t>Where the stakeholders are not present in the SGB session, they can take 48 hours to raise their issues/concerns or provide their acceptance. Post 48 hours, the Design team will be permitted to assume acceptance provided all other action items are closed</a:t>
              </a:r>
            </a:p>
            <a:p>
              <a:pPr marL="355600" indent="-177800" eaLnBrk="0" fontAlgn="auto" hangingPunct="0">
                <a:spcBef>
                  <a:spcPts val="600"/>
                </a:spcBef>
                <a:spcAft>
                  <a:spcPts val="0"/>
                </a:spcAft>
                <a:defRPr/>
              </a:pPr>
              <a:r>
                <a:rPr lang="en-US" sz="1200" b="1" kern="0" dirty="0">
                  <a:solidFill>
                    <a:srgbClr val="000000"/>
                  </a:solidFill>
                  <a:latin typeface="Arial" pitchFamily="-65" charset="0"/>
                  <a:ea typeface="ＭＳ Ｐゴシック" pitchFamily="-65" charset="-128"/>
                  <a:cs typeface="ＭＳ Ｐゴシック" pitchFamily="-65" charset="-128"/>
                </a:rPr>
                <a:t>Metrics</a:t>
              </a:r>
            </a:p>
            <a:p>
              <a:pPr marL="511175" lvl="1" indent="-166688" eaLnBrk="0" fontAlgn="auto" hangingPunct="0">
                <a:spcBef>
                  <a:spcPts val="600"/>
                </a:spcBef>
                <a:spcAft>
                  <a:spcPts val="0"/>
                </a:spcAft>
                <a:buFont typeface="Arial" pitchFamily="34" charset="0"/>
                <a:buChar char="•"/>
                <a:defRPr/>
              </a:pPr>
              <a:r>
                <a:rPr lang="en-US" sz="1200" kern="0" dirty="0">
                  <a:solidFill>
                    <a:srgbClr val="000000"/>
                  </a:solidFill>
                  <a:latin typeface="Arial" pitchFamily="-65" charset="0"/>
                  <a:ea typeface="ＭＳ Ｐゴシック" pitchFamily="-65" charset="-128"/>
                  <a:cs typeface="ＭＳ Ｐゴシック" pitchFamily="-65" charset="-128"/>
                </a:rPr>
                <a:t>Number of services reviewed per month</a:t>
              </a:r>
            </a:p>
            <a:p>
              <a:pPr marL="511175" lvl="1" indent="-166688" eaLnBrk="0" fontAlgn="auto" hangingPunct="0">
                <a:spcBef>
                  <a:spcPts val="600"/>
                </a:spcBef>
                <a:spcAft>
                  <a:spcPts val="0"/>
                </a:spcAft>
                <a:buFont typeface="Arial" pitchFamily="34" charset="0"/>
                <a:buChar char="•"/>
                <a:defRPr/>
              </a:pPr>
              <a:r>
                <a:rPr lang="en-US" sz="1200" kern="0" dirty="0">
                  <a:solidFill>
                    <a:srgbClr val="000000"/>
                  </a:solidFill>
                  <a:latin typeface="Arial" pitchFamily="-65" charset="0"/>
                  <a:ea typeface="ＭＳ Ｐゴシック" pitchFamily="-65" charset="-128"/>
                  <a:cs typeface="ＭＳ Ｐゴシック" pitchFamily="-65" charset="-128"/>
                </a:rPr>
                <a:t>Number of services approved  and services rejected per month</a:t>
              </a:r>
            </a:p>
            <a:p>
              <a:pPr marL="511175" lvl="1" indent="-166688" eaLnBrk="0" fontAlgn="auto" hangingPunct="0">
                <a:spcBef>
                  <a:spcPts val="600"/>
                </a:spcBef>
                <a:spcAft>
                  <a:spcPts val="0"/>
                </a:spcAft>
                <a:buFont typeface="Arial" pitchFamily="34" charset="0"/>
                <a:buChar char="•"/>
                <a:defRPr/>
              </a:pPr>
              <a:r>
                <a:rPr lang="en-US" sz="1200" kern="0" dirty="0">
                  <a:solidFill>
                    <a:srgbClr val="000000"/>
                  </a:solidFill>
                  <a:latin typeface="Arial" pitchFamily="-65" charset="0"/>
                  <a:ea typeface="ＭＳ Ｐゴシック" pitchFamily="-65" charset="-128"/>
                  <a:cs typeface="ＭＳ Ｐゴシック" pitchFamily="-65" charset="-128"/>
                </a:rPr>
                <a:t>Number of approved services that faced design issues (in DBT, SIT or concerns from Consumer) after SGB approval</a:t>
              </a:r>
            </a:p>
            <a:p>
              <a:pPr marL="355600" indent="-177800" eaLnBrk="0" fontAlgn="auto" hangingPunct="0">
                <a:spcBef>
                  <a:spcPts val="600"/>
                </a:spcBef>
                <a:spcAft>
                  <a:spcPts val="0"/>
                </a:spcAft>
                <a:defRPr/>
              </a:pPr>
              <a:endParaRPr lang="en-US" sz="1200" b="1" kern="0">
                <a:solidFill>
                  <a:srgbClr val="000000"/>
                </a:solidFill>
                <a:latin typeface="Arial" pitchFamily="-65" charset="0"/>
                <a:ea typeface="ＭＳ Ｐゴシック" pitchFamily="-65" charset="-128"/>
                <a:cs typeface="ＭＳ Ｐゴシック" pitchFamily="-65" charset="-128"/>
              </a:endParaRPr>
            </a:p>
            <a:p>
              <a:pPr marL="355600" indent="-177800" eaLnBrk="0" fontAlgn="auto" hangingPunct="0">
                <a:spcBef>
                  <a:spcPts val="600"/>
                </a:spcBef>
                <a:spcAft>
                  <a:spcPts val="0"/>
                </a:spcAft>
                <a:defRPr/>
              </a:pPr>
              <a:r>
                <a:rPr lang="en-US" sz="1200" b="1" kern="0">
                  <a:solidFill>
                    <a:srgbClr val="000000"/>
                  </a:solidFill>
                  <a:latin typeface="Arial" pitchFamily="-65" charset="0"/>
                  <a:ea typeface="ＭＳ Ｐゴシック" pitchFamily="-65" charset="-128"/>
                  <a:cs typeface="ＭＳ Ｐゴシック" pitchFamily="-65" charset="-128"/>
                </a:rPr>
                <a:t>Registering </a:t>
              </a:r>
              <a:r>
                <a:rPr lang="en-US" sz="1200" b="1" kern="0" dirty="0">
                  <a:solidFill>
                    <a:srgbClr val="000000"/>
                  </a:solidFill>
                  <a:latin typeface="Arial" pitchFamily="-65" charset="0"/>
                  <a:ea typeface="ＭＳ Ｐゴシック" pitchFamily="-65" charset="-128"/>
                  <a:cs typeface="ＭＳ Ｐゴシック" pitchFamily="-65" charset="-128"/>
                </a:rPr>
                <a:t>for SGB</a:t>
              </a:r>
            </a:p>
            <a:p>
              <a:pPr marL="511175" lvl="1" indent="-166688" eaLnBrk="0" fontAlgn="auto" hangingPunct="0">
                <a:spcBef>
                  <a:spcPts val="600"/>
                </a:spcBef>
                <a:spcAft>
                  <a:spcPts val="0"/>
                </a:spcAft>
                <a:buFont typeface="Arial" pitchFamily="34" charset="0"/>
                <a:buChar char="•"/>
                <a:defRPr/>
              </a:pPr>
              <a:r>
                <a:rPr lang="en-US" sz="1200" kern="0" dirty="0">
                  <a:solidFill>
                    <a:srgbClr val="000000"/>
                  </a:solidFill>
                  <a:latin typeface="Arial" pitchFamily="-65" charset="0"/>
                  <a:ea typeface="ＭＳ Ｐゴシック" pitchFamily="-65" charset="-128"/>
                  <a:cs typeface="ＭＳ Ｐゴシック" pitchFamily="-65" charset="-128"/>
                </a:rPr>
                <a:t>Groups that adopt the SGB for Services Review will register with the chair and go through this Terms of Reference before coming on board</a:t>
              </a:r>
            </a:p>
            <a:p>
              <a:pPr marL="511175" lvl="1" indent="-166688" eaLnBrk="0" fontAlgn="auto" hangingPunct="0">
                <a:spcBef>
                  <a:spcPts val="600"/>
                </a:spcBef>
                <a:spcAft>
                  <a:spcPts val="0"/>
                </a:spcAft>
                <a:buFont typeface="Arial" pitchFamily="34" charset="0"/>
                <a:buChar char="•"/>
                <a:defRPr/>
              </a:pPr>
              <a:endParaRPr lang="en-US" sz="1200" kern="0" dirty="0">
                <a:solidFill>
                  <a:srgbClr val="000000"/>
                </a:solidFill>
                <a:latin typeface="Arial" pitchFamily="-65" charset="0"/>
                <a:ea typeface="ＭＳ Ｐゴシック" pitchFamily="-65" charset="-128"/>
                <a:cs typeface="ＭＳ Ｐゴシック" pitchFamily="-65" charset="-128"/>
              </a:endParaRPr>
            </a:p>
          </p:txBody>
        </p:sp>
      </p:grpSp>
      <p:sp>
        <p:nvSpPr>
          <p:cNvPr id="6" name="Slide Number Placeholder 5"/>
          <p:cNvSpPr>
            <a:spLocks noGrp="1"/>
          </p:cNvSpPr>
          <p:nvPr>
            <p:ph type="sldNum" sz="quarter" idx="11"/>
          </p:nvPr>
        </p:nvSpPr>
        <p:spPr/>
        <p:txBody>
          <a:bodyPr/>
          <a:lstStyle>
            <a:lvl1pPr>
              <a:defRPr/>
            </a:lvl1pPr>
          </a:lstStyle>
          <a:p>
            <a:pPr>
              <a:defRPr/>
            </a:pPr>
            <a:fld id="{2FF941D4-B0C6-404A-AEE2-6FE6752C742E}" type="slidenum">
              <a:rPr lang="en-US"/>
              <a:pPr>
                <a:defRPr/>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7" descr="SDLC and SLC PNG V4.PNG"/>
          <p:cNvPicPr>
            <a:picLocks noChangeAspect="1"/>
          </p:cNvPicPr>
          <p:nvPr/>
        </p:nvPicPr>
        <p:blipFill>
          <a:blip r:embed="rId2"/>
          <a:srcRect/>
          <a:stretch>
            <a:fillRect/>
          </a:stretch>
        </p:blipFill>
        <p:spPr bwMode="auto">
          <a:xfrm>
            <a:off x="238125" y="1627188"/>
            <a:ext cx="9326563" cy="5159375"/>
          </a:xfrm>
          <a:prstGeom prst="rect">
            <a:avLst/>
          </a:prstGeom>
          <a:noFill/>
          <a:ln w="9525">
            <a:noFill/>
            <a:miter lim="800000"/>
            <a:headEnd/>
            <a:tailEnd/>
          </a:ln>
        </p:spPr>
      </p:pic>
      <p:sp>
        <p:nvSpPr>
          <p:cNvPr id="12290" name="Title 1"/>
          <p:cNvSpPr>
            <a:spLocks noGrp="1"/>
          </p:cNvSpPr>
          <p:nvPr>
            <p:ph type="title"/>
          </p:nvPr>
        </p:nvSpPr>
        <p:spPr>
          <a:xfrm>
            <a:off x="344488" y="109538"/>
            <a:ext cx="8007350" cy="882650"/>
          </a:xfrm>
        </p:spPr>
        <p:txBody>
          <a:bodyPr/>
          <a:lstStyle/>
          <a:p>
            <a:pPr eaLnBrk="1" hangingPunct="1"/>
            <a:r>
              <a:rPr lang="en-GB" sz="2700" smtClean="0">
                <a:latin typeface="Arial" charset="0"/>
                <a:cs typeface="Arial" charset="0"/>
              </a:rPr>
              <a:t>SGB Operating Model – A Lifecycle Guide</a:t>
            </a:r>
            <a:r>
              <a:rPr lang="en-GB" smtClean="0">
                <a:latin typeface="Arial" charset="0"/>
                <a:cs typeface="Arial" charset="0"/>
              </a:rPr>
              <a:t/>
            </a:r>
            <a:br>
              <a:rPr lang="en-GB" smtClean="0">
                <a:latin typeface="Arial" charset="0"/>
                <a:cs typeface="Arial" charset="0"/>
              </a:rPr>
            </a:br>
            <a:r>
              <a:rPr lang="en-GB" sz="1300" i="1" smtClean="0">
                <a:solidFill>
                  <a:schemeClr val="tx1"/>
                </a:solidFill>
                <a:latin typeface="Arial" charset="0"/>
                <a:cs typeface="Arial" charset="0"/>
              </a:rPr>
              <a:t> </a:t>
            </a:r>
            <a:endParaRPr lang="en-US" sz="1300" smtClean="0">
              <a:latin typeface="Arial" charset="0"/>
              <a:cs typeface="Arial" charset="0"/>
            </a:endParaRPr>
          </a:p>
        </p:txBody>
      </p:sp>
      <p:sp>
        <p:nvSpPr>
          <p:cNvPr id="15" name="TextBox 14"/>
          <p:cNvSpPr txBox="1"/>
          <p:nvPr/>
        </p:nvSpPr>
        <p:spPr bwMode="auto">
          <a:xfrm>
            <a:off x="415925" y="1341438"/>
            <a:ext cx="9001125" cy="287337"/>
          </a:xfrm>
          <a:prstGeom prst="rect">
            <a:avLst/>
          </a:prstGeom>
          <a:solidFill>
            <a:srgbClr val="15864F"/>
          </a:solidFill>
          <a:ln>
            <a:solidFill>
              <a:srgbClr val="009900"/>
            </a:solidFill>
          </a:ln>
          <a:effectLst>
            <a:outerShdw blurRad="50800" dist="50800" dir="5400000" algn="ctr" rotWithShape="0">
              <a:schemeClr val="bg2"/>
            </a:outerShdw>
          </a:effectLst>
        </p:spPr>
        <p:txBody>
          <a:bodyPr lIns="0" tIns="72000" rIns="0" bIns="72000" anchor="ctr"/>
          <a:lstStyle/>
          <a:p>
            <a:pPr indent="3175" algn="ctr" fontAlgn="auto">
              <a:spcBef>
                <a:spcPts val="0"/>
              </a:spcBef>
              <a:spcAft>
                <a:spcPts val="0"/>
              </a:spcAft>
              <a:defRPr/>
            </a:pPr>
            <a:r>
              <a:rPr lang="en-US" sz="1200" b="1" dirty="0">
                <a:solidFill>
                  <a:srgbClr val="FFFFFF"/>
                </a:solidFill>
                <a:ea typeface="ＭＳ Ｐゴシック" pitchFamily="34" charset="-128"/>
              </a:rPr>
              <a:t>Delivery Life Cycle / Service Life Cycle Mapping</a:t>
            </a:r>
          </a:p>
        </p:txBody>
      </p:sp>
      <p:sp>
        <p:nvSpPr>
          <p:cNvPr id="6" name="Slide Number Placeholder 5"/>
          <p:cNvSpPr>
            <a:spLocks noGrp="1"/>
          </p:cNvSpPr>
          <p:nvPr>
            <p:ph type="sldNum" sz="quarter" idx="11"/>
          </p:nvPr>
        </p:nvSpPr>
        <p:spPr/>
        <p:txBody>
          <a:bodyPr/>
          <a:lstStyle>
            <a:lvl1pPr>
              <a:defRPr/>
            </a:lvl1pPr>
          </a:lstStyle>
          <a:p>
            <a:pPr>
              <a:defRPr/>
            </a:pPr>
            <a:fld id="{819EC921-AE48-4A0D-B973-197D29AFBC2C}" type="slidenum">
              <a:rPr lang="en-US"/>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344488" y="109538"/>
            <a:ext cx="8007350" cy="882650"/>
          </a:xfrm>
        </p:spPr>
        <p:txBody>
          <a:bodyPr/>
          <a:lstStyle/>
          <a:p>
            <a:pPr eaLnBrk="1" hangingPunct="1"/>
            <a:r>
              <a:rPr lang="en-GB" smtClean="0">
                <a:latin typeface="Arial" charset="0"/>
                <a:cs typeface="Arial" charset="0"/>
              </a:rPr>
              <a:t>Service Governance Board Interlock</a:t>
            </a:r>
            <a:br>
              <a:rPr lang="en-GB" smtClean="0">
                <a:latin typeface="Arial" charset="0"/>
                <a:cs typeface="Arial" charset="0"/>
              </a:rPr>
            </a:br>
            <a:r>
              <a:rPr lang="en-GB" sz="1300" i="1" smtClean="0">
                <a:solidFill>
                  <a:schemeClr val="tx1"/>
                </a:solidFill>
                <a:latin typeface="Arial" charset="0"/>
                <a:cs typeface="Arial" charset="0"/>
              </a:rPr>
              <a:t>SGB will operate within the context of various other Governance forums that are exist within Group IT . </a:t>
            </a:r>
            <a:endParaRPr lang="en-US" sz="1300" smtClean="0">
              <a:latin typeface="Arial" charset="0"/>
              <a:cs typeface="Arial" charset="0"/>
            </a:endParaRPr>
          </a:p>
        </p:txBody>
      </p:sp>
      <p:sp>
        <p:nvSpPr>
          <p:cNvPr id="13314" name="Rectangle 53"/>
          <p:cNvSpPr>
            <a:spLocks noChangeArrowheads="1"/>
          </p:cNvSpPr>
          <p:nvPr/>
        </p:nvSpPr>
        <p:spPr bwMode="auto">
          <a:xfrm>
            <a:off x="1192213" y="4160838"/>
            <a:ext cx="1760537" cy="576262"/>
          </a:xfrm>
          <a:prstGeom prst="rect">
            <a:avLst/>
          </a:prstGeom>
          <a:solidFill>
            <a:srgbClr val="00B050"/>
          </a:solidFill>
          <a:ln w="3175" algn="ctr">
            <a:solidFill>
              <a:srgbClr val="00B050"/>
            </a:solidFill>
            <a:miter lim="800000"/>
            <a:headEnd/>
            <a:tailEnd/>
          </a:ln>
        </p:spPr>
        <p:txBody>
          <a:bodyPr anchor="ctr"/>
          <a:lstStyle/>
          <a:p>
            <a:pPr marL="82550" indent="-82550" algn="ctr" eaLnBrk="0" hangingPunct="0">
              <a:spcBef>
                <a:spcPct val="20000"/>
              </a:spcBef>
              <a:buSzPct val="85000"/>
            </a:pPr>
            <a:r>
              <a:rPr lang="en-GB" sz="1000" b="1"/>
              <a:t>Architecture Governance Council</a:t>
            </a:r>
          </a:p>
          <a:p>
            <a:pPr marL="82550" indent="-82550" algn="ctr" eaLnBrk="0" hangingPunct="0">
              <a:spcBef>
                <a:spcPct val="20000"/>
              </a:spcBef>
              <a:buSzPct val="85000"/>
            </a:pPr>
            <a:r>
              <a:rPr lang="en-GB" sz="1000" b="1"/>
              <a:t>(IT Strategy Board)</a:t>
            </a:r>
          </a:p>
        </p:txBody>
      </p:sp>
      <p:sp>
        <p:nvSpPr>
          <p:cNvPr id="13315" name="Rectangle 67"/>
          <p:cNvSpPr>
            <a:spLocks noChangeArrowheads="1"/>
          </p:cNvSpPr>
          <p:nvPr/>
        </p:nvSpPr>
        <p:spPr bwMode="auto">
          <a:xfrm>
            <a:off x="1192213" y="4892675"/>
            <a:ext cx="1760537" cy="576263"/>
          </a:xfrm>
          <a:prstGeom prst="rect">
            <a:avLst/>
          </a:prstGeom>
          <a:solidFill>
            <a:srgbClr val="00B050"/>
          </a:solidFill>
          <a:ln w="3175" algn="ctr">
            <a:solidFill>
              <a:srgbClr val="00B050"/>
            </a:solidFill>
            <a:miter lim="800000"/>
            <a:headEnd/>
            <a:tailEnd/>
          </a:ln>
        </p:spPr>
        <p:txBody>
          <a:bodyPr anchor="ctr"/>
          <a:lstStyle/>
          <a:p>
            <a:pPr marL="82550" indent="-82550" algn="ctr" eaLnBrk="0" hangingPunct="0">
              <a:spcBef>
                <a:spcPct val="20000"/>
              </a:spcBef>
              <a:buSzPct val="85000"/>
            </a:pPr>
            <a:r>
              <a:rPr lang="en-GB" sz="1000" b="1"/>
              <a:t>SAF</a:t>
            </a:r>
          </a:p>
          <a:p>
            <a:pPr marL="82550" indent="-82550" algn="ctr" eaLnBrk="0" hangingPunct="0">
              <a:spcBef>
                <a:spcPct val="20000"/>
              </a:spcBef>
              <a:buSzPct val="85000"/>
            </a:pPr>
            <a:r>
              <a:rPr lang="en-GB" sz="1000" b="1"/>
              <a:t>Strategic Architecture Forum</a:t>
            </a:r>
          </a:p>
        </p:txBody>
      </p:sp>
      <p:sp>
        <p:nvSpPr>
          <p:cNvPr id="13316" name="Rectangle 69"/>
          <p:cNvSpPr>
            <a:spLocks noChangeArrowheads="1"/>
          </p:cNvSpPr>
          <p:nvPr/>
        </p:nvSpPr>
        <p:spPr bwMode="auto">
          <a:xfrm>
            <a:off x="2649538" y="5745163"/>
            <a:ext cx="585787" cy="576262"/>
          </a:xfrm>
          <a:prstGeom prst="rect">
            <a:avLst/>
          </a:prstGeom>
          <a:solidFill>
            <a:srgbClr val="00B050"/>
          </a:solidFill>
          <a:ln w="3175" algn="ctr">
            <a:solidFill>
              <a:srgbClr val="00B050"/>
            </a:solidFill>
            <a:miter lim="800000"/>
            <a:headEnd/>
            <a:tailEnd/>
          </a:ln>
        </p:spPr>
        <p:txBody>
          <a:bodyPr anchor="ctr"/>
          <a:lstStyle/>
          <a:p>
            <a:pPr marL="82550" indent="-82550" algn="ctr" eaLnBrk="0" hangingPunct="0">
              <a:spcBef>
                <a:spcPct val="20000"/>
              </a:spcBef>
              <a:buSzPct val="85000"/>
            </a:pPr>
            <a:r>
              <a:rPr lang="en-GB" sz="1000" b="1"/>
              <a:t>DAC’s</a:t>
            </a:r>
          </a:p>
        </p:txBody>
      </p:sp>
      <p:cxnSp>
        <p:nvCxnSpPr>
          <p:cNvPr id="74" name="Straight Arrow Connector 73"/>
          <p:cNvCxnSpPr>
            <a:stCxn id="13316" idx="0"/>
            <a:endCxn id="13315" idx="2"/>
          </p:cNvCxnSpPr>
          <p:nvPr/>
        </p:nvCxnSpPr>
        <p:spPr>
          <a:xfrm flipH="1" flipV="1">
            <a:off x="2071688" y="5468938"/>
            <a:ext cx="869950" cy="276225"/>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024438" y="3213100"/>
            <a:ext cx="0" cy="352901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319" name="Rectangle 85"/>
          <p:cNvSpPr>
            <a:spLocks noChangeArrowheads="1"/>
          </p:cNvSpPr>
          <p:nvPr/>
        </p:nvSpPr>
        <p:spPr bwMode="auto">
          <a:xfrm>
            <a:off x="4808538" y="5672138"/>
            <a:ext cx="1152525" cy="576262"/>
          </a:xfrm>
          <a:prstGeom prst="rect">
            <a:avLst/>
          </a:prstGeom>
          <a:solidFill>
            <a:srgbClr val="FFC000"/>
          </a:solidFill>
          <a:ln w="3175" algn="ctr">
            <a:solidFill>
              <a:srgbClr val="FFC000"/>
            </a:solidFill>
            <a:miter lim="800000"/>
            <a:headEnd/>
            <a:tailEnd/>
          </a:ln>
        </p:spPr>
        <p:txBody>
          <a:bodyPr anchor="ctr"/>
          <a:lstStyle/>
          <a:p>
            <a:pPr marL="82550" indent="-82550" algn="ctr" eaLnBrk="0" hangingPunct="0">
              <a:spcBef>
                <a:spcPct val="20000"/>
              </a:spcBef>
              <a:buSzPct val="85000"/>
            </a:pPr>
            <a:endParaRPr lang="en-GB" sz="1200" b="1"/>
          </a:p>
        </p:txBody>
      </p:sp>
      <p:sp>
        <p:nvSpPr>
          <p:cNvPr id="13320" name="TextBox 63"/>
          <p:cNvSpPr txBox="1">
            <a:spLocks noChangeArrowheads="1"/>
          </p:cNvSpPr>
          <p:nvPr/>
        </p:nvSpPr>
        <p:spPr bwMode="auto">
          <a:xfrm>
            <a:off x="3657600" y="6392863"/>
            <a:ext cx="503238" cy="276225"/>
          </a:xfrm>
          <a:prstGeom prst="rect">
            <a:avLst/>
          </a:prstGeom>
          <a:solidFill>
            <a:srgbClr val="00B050"/>
          </a:solidFill>
          <a:ln w="9525">
            <a:noFill/>
            <a:miter lim="800000"/>
            <a:headEnd/>
            <a:tailEnd/>
          </a:ln>
        </p:spPr>
        <p:txBody>
          <a:bodyPr>
            <a:spAutoFit/>
          </a:bodyPr>
          <a:lstStyle/>
          <a:p>
            <a:r>
              <a:rPr lang="en-GB" sz="1200">
                <a:latin typeface="Calibri" pitchFamily="34" charset="0"/>
              </a:rPr>
              <a:t>EAD</a:t>
            </a:r>
          </a:p>
        </p:txBody>
      </p:sp>
      <p:sp>
        <p:nvSpPr>
          <p:cNvPr id="13321" name="TextBox 90"/>
          <p:cNvSpPr txBox="1">
            <a:spLocks noChangeArrowheads="1"/>
          </p:cNvSpPr>
          <p:nvPr/>
        </p:nvSpPr>
        <p:spPr bwMode="auto">
          <a:xfrm>
            <a:off x="5889625" y="6381750"/>
            <a:ext cx="533400" cy="276225"/>
          </a:xfrm>
          <a:prstGeom prst="rect">
            <a:avLst/>
          </a:prstGeom>
          <a:solidFill>
            <a:srgbClr val="FFC000"/>
          </a:solidFill>
          <a:ln w="3175" algn="ctr">
            <a:solidFill>
              <a:srgbClr val="FFC000"/>
            </a:solidFill>
            <a:miter lim="800000"/>
            <a:headEnd/>
            <a:tailEnd/>
          </a:ln>
        </p:spPr>
        <p:txBody>
          <a:bodyPr anchor="ctr"/>
          <a:lstStyle/>
          <a:p>
            <a:pPr marL="82550" indent="-82550" algn="ctr" eaLnBrk="0" hangingPunct="0">
              <a:spcBef>
                <a:spcPct val="20000"/>
              </a:spcBef>
              <a:buSzPct val="85000"/>
            </a:pPr>
            <a:r>
              <a:rPr lang="en-GB" sz="1000"/>
              <a:t>ADM</a:t>
            </a:r>
          </a:p>
        </p:txBody>
      </p:sp>
      <p:cxnSp>
        <p:nvCxnSpPr>
          <p:cNvPr id="92" name="Straight Arrow Connector 91"/>
          <p:cNvCxnSpPr>
            <a:endCxn id="13315" idx="3"/>
          </p:cNvCxnSpPr>
          <p:nvPr/>
        </p:nvCxnSpPr>
        <p:spPr>
          <a:xfrm flipH="1">
            <a:off x="2952750" y="4737100"/>
            <a:ext cx="992188" cy="442913"/>
          </a:xfrm>
          <a:prstGeom prst="straightConnector1">
            <a:avLst/>
          </a:prstGeom>
          <a:ln>
            <a:solidFill>
              <a:srgbClr val="FF0000"/>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3323" name="Rectangle 34"/>
          <p:cNvSpPr>
            <a:spLocks noChangeArrowheads="1"/>
          </p:cNvSpPr>
          <p:nvPr/>
        </p:nvSpPr>
        <p:spPr bwMode="auto">
          <a:xfrm>
            <a:off x="4016375" y="5672138"/>
            <a:ext cx="1019175" cy="576262"/>
          </a:xfrm>
          <a:prstGeom prst="rect">
            <a:avLst/>
          </a:prstGeom>
          <a:solidFill>
            <a:srgbClr val="00B050"/>
          </a:solidFill>
          <a:ln w="3175" algn="ctr">
            <a:solidFill>
              <a:srgbClr val="00B050"/>
            </a:solidFill>
            <a:miter lim="800000"/>
            <a:headEnd/>
            <a:tailEnd/>
          </a:ln>
        </p:spPr>
        <p:txBody>
          <a:bodyPr anchor="ctr"/>
          <a:lstStyle/>
          <a:p>
            <a:pPr marL="82550" indent="-82550" algn="ctr" eaLnBrk="0" hangingPunct="0">
              <a:spcBef>
                <a:spcPct val="20000"/>
              </a:spcBef>
              <a:buSzPct val="85000"/>
            </a:pPr>
            <a:endParaRPr lang="en-GB" sz="1200" b="1"/>
          </a:p>
        </p:txBody>
      </p:sp>
      <p:sp>
        <p:nvSpPr>
          <p:cNvPr id="13324" name="TextBox 36"/>
          <p:cNvSpPr txBox="1">
            <a:spLocks noChangeArrowheads="1"/>
          </p:cNvSpPr>
          <p:nvPr/>
        </p:nvSpPr>
        <p:spPr bwMode="auto">
          <a:xfrm>
            <a:off x="4089400" y="5745163"/>
            <a:ext cx="1955800" cy="461962"/>
          </a:xfrm>
          <a:prstGeom prst="rect">
            <a:avLst/>
          </a:prstGeom>
          <a:noFill/>
          <a:ln w="9525">
            <a:noFill/>
            <a:miter lim="800000"/>
            <a:headEnd/>
            <a:tailEnd/>
          </a:ln>
        </p:spPr>
        <p:txBody>
          <a:bodyPr>
            <a:spAutoFit/>
          </a:bodyPr>
          <a:lstStyle/>
          <a:p>
            <a:r>
              <a:rPr lang="en-GB" sz="1200">
                <a:latin typeface="Calibri" pitchFamily="34" charset="0"/>
              </a:rPr>
              <a:t>SOA Surgery / SOA Core Working Group*</a:t>
            </a:r>
          </a:p>
        </p:txBody>
      </p:sp>
      <p:sp>
        <p:nvSpPr>
          <p:cNvPr id="13325" name="Rectangle 23"/>
          <p:cNvSpPr>
            <a:spLocks noChangeArrowheads="1"/>
          </p:cNvSpPr>
          <p:nvPr/>
        </p:nvSpPr>
        <p:spPr bwMode="auto">
          <a:xfrm>
            <a:off x="7329488" y="4087813"/>
            <a:ext cx="1295400" cy="720725"/>
          </a:xfrm>
          <a:prstGeom prst="rect">
            <a:avLst/>
          </a:prstGeom>
          <a:solidFill>
            <a:srgbClr val="FFC000"/>
          </a:solidFill>
          <a:ln w="3175" algn="ctr">
            <a:solidFill>
              <a:srgbClr val="FFC000"/>
            </a:solidFill>
            <a:miter lim="800000"/>
            <a:headEnd/>
            <a:tailEnd/>
          </a:ln>
        </p:spPr>
        <p:txBody>
          <a:bodyPr anchor="ctr"/>
          <a:lstStyle/>
          <a:p>
            <a:pPr marL="82550" indent="-82550" algn="ctr" eaLnBrk="0" hangingPunct="0">
              <a:spcBef>
                <a:spcPct val="20000"/>
              </a:spcBef>
              <a:buSzPct val="85000"/>
            </a:pPr>
            <a:endParaRPr lang="en-GB" sz="1200" b="1"/>
          </a:p>
        </p:txBody>
      </p:sp>
      <p:sp>
        <p:nvSpPr>
          <p:cNvPr id="13326" name="TextBox 24"/>
          <p:cNvSpPr txBox="1">
            <a:spLocks noChangeArrowheads="1"/>
          </p:cNvSpPr>
          <p:nvPr/>
        </p:nvSpPr>
        <p:spPr bwMode="auto">
          <a:xfrm>
            <a:off x="7545388" y="4160838"/>
            <a:ext cx="925512" cy="646112"/>
          </a:xfrm>
          <a:prstGeom prst="rect">
            <a:avLst/>
          </a:prstGeom>
          <a:noFill/>
          <a:ln w="9525">
            <a:noFill/>
            <a:miter lim="800000"/>
            <a:headEnd/>
            <a:tailEnd/>
          </a:ln>
        </p:spPr>
        <p:txBody>
          <a:bodyPr wrap="none">
            <a:spAutoFit/>
          </a:bodyPr>
          <a:lstStyle/>
          <a:p>
            <a:r>
              <a:rPr lang="en-GB" sz="1200">
                <a:latin typeface="Calibri" pitchFamily="34" charset="0"/>
              </a:rPr>
              <a:t>Application </a:t>
            </a:r>
          </a:p>
          <a:p>
            <a:r>
              <a:rPr lang="en-GB" sz="1200">
                <a:latin typeface="Calibri" pitchFamily="34" charset="0"/>
              </a:rPr>
              <a:t>Design </a:t>
            </a:r>
          </a:p>
          <a:p>
            <a:r>
              <a:rPr lang="en-GB" sz="1200">
                <a:latin typeface="Calibri" pitchFamily="34" charset="0"/>
              </a:rPr>
              <a:t>Authority</a:t>
            </a:r>
          </a:p>
        </p:txBody>
      </p:sp>
      <p:cxnSp>
        <p:nvCxnSpPr>
          <p:cNvPr id="28" name="Straight Arrow Connector 27"/>
          <p:cNvCxnSpPr>
            <a:stCxn id="13328" idx="3"/>
            <a:endCxn id="13325" idx="1"/>
          </p:cNvCxnSpPr>
          <p:nvPr/>
        </p:nvCxnSpPr>
        <p:spPr>
          <a:xfrm flipV="1">
            <a:off x="5961063" y="4448175"/>
            <a:ext cx="1368425" cy="3333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328" name="Rectangle 29"/>
          <p:cNvSpPr>
            <a:spLocks noChangeArrowheads="1"/>
          </p:cNvSpPr>
          <p:nvPr/>
        </p:nvSpPr>
        <p:spPr bwMode="auto">
          <a:xfrm>
            <a:off x="4808538" y="4494213"/>
            <a:ext cx="1152525" cy="576262"/>
          </a:xfrm>
          <a:prstGeom prst="rect">
            <a:avLst/>
          </a:prstGeom>
          <a:solidFill>
            <a:srgbClr val="FFC000"/>
          </a:solidFill>
          <a:ln w="3175" algn="ctr">
            <a:solidFill>
              <a:srgbClr val="FFC000"/>
            </a:solidFill>
            <a:miter lim="800000"/>
            <a:headEnd/>
            <a:tailEnd/>
          </a:ln>
        </p:spPr>
        <p:txBody>
          <a:bodyPr anchor="ctr"/>
          <a:lstStyle/>
          <a:p>
            <a:pPr marL="82550" indent="-82550" algn="ctr" eaLnBrk="0" hangingPunct="0">
              <a:spcBef>
                <a:spcPct val="20000"/>
              </a:spcBef>
              <a:buSzPct val="85000"/>
            </a:pPr>
            <a:endParaRPr lang="en-GB" sz="1200" b="1"/>
          </a:p>
        </p:txBody>
      </p:sp>
      <p:sp>
        <p:nvSpPr>
          <p:cNvPr id="13329" name="Rectangle 30"/>
          <p:cNvSpPr>
            <a:spLocks noChangeArrowheads="1"/>
          </p:cNvSpPr>
          <p:nvPr/>
        </p:nvSpPr>
        <p:spPr bwMode="auto">
          <a:xfrm>
            <a:off x="4016375" y="4494213"/>
            <a:ext cx="1019175" cy="576262"/>
          </a:xfrm>
          <a:prstGeom prst="rect">
            <a:avLst/>
          </a:prstGeom>
          <a:solidFill>
            <a:srgbClr val="00B050"/>
          </a:solidFill>
          <a:ln w="3175" algn="ctr">
            <a:solidFill>
              <a:srgbClr val="00B050"/>
            </a:solidFill>
            <a:miter lim="800000"/>
            <a:headEnd/>
            <a:tailEnd/>
          </a:ln>
        </p:spPr>
        <p:txBody>
          <a:bodyPr anchor="ctr"/>
          <a:lstStyle/>
          <a:p>
            <a:pPr marL="82550" indent="-82550" algn="ctr" eaLnBrk="0" hangingPunct="0">
              <a:spcBef>
                <a:spcPct val="20000"/>
              </a:spcBef>
              <a:buSzPct val="85000"/>
            </a:pPr>
            <a:endParaRPr lang="en-GB" sz="1200" b="1"/>
          </a:p>
        </p:txBody>
      </p:sp>
      <p:sp>
        <p:nvSpPr>
          <p:cNvPr id="13330" name="TextBox 31"/>
          <p:cNvSpPr txBox="1">
            <a:spLocks noChangeArrowheads="1"/>
          </p:cNvSpPr>
          <p:nvPr/>
        </p:nvSpPr>
        <p:spPr bwMode="auto">
          <a:xfrm>
            <a:off x="4089400" y="4638675"/>
            <a:ext cx="1955800" cy="276225"/>
          </a:xfrm>
          <a:prstGeom prst="rect">
            <a:avLst/>
          </a:prstGeom>
          <a:noFill/>
          <a:ln w="9525">
            <a:noFill/>
            <a:miter lim="800000"/>
            <a:headEnd/>
            <a:tailEnd/>
          </a:ln>
        </p:spPr>
        <p:txBody>
          <a:bodyPr>
            <a:spAutoFit/>
          </a:bodyPr>
          <a:lstStyle/>
          <a:p>
            <a:r>
              <a:rPr lang="en-GB" sz="1200">
                <a:latin typeface="Calibri" pitchFamily="34" charset="0"/>
              </a:rPr>
              <a:t>Service Governance Board</a:t>
            </a:r>
          </a:p>
        </p:txBody>
      </p:sp>
      <p:cxnSp>
        <p:nvCxnSpPr>
          <p:cNvPr id="36" name="Straight Arrow Connector 35"/>
          <p:cNvCxnSpPr/>
          <p:nvPr/>
        </p:nvCxnSpPr>
        <p:spPr>
          <a:xfrm rot="5400000" flipH="1" flipV="1">
            <a:off x="4723607" y="5372894"/>
            <a:ext cx="601662" cy="0"/>
          </a:xfrm>
          <a:prstGeom prst="straightConnector1">
            <a:avLst/>
          </a:prstGeom>
          <a:ln>
            <a:solidFill>
              <a:srgbClr val="FF0000"/>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flipH="1">
            <a:off x="3081338" y="4752975"/>
            <a:ext cx="1008062" cy="415925"/>
          </a:xfrm>
          <a:prstGeom prst="rect">
            <a:avLst/>
          </a:prstGeom>
          <a:noFill/>
        </p:spPr>
        <p:txBody>
          <a:bodyPr>
            <a:spAutoFit/>
          </a:bodyPr>
          <a:lstStyle/>
          <a:p>
            <a:pPr fontAlgn="auto">
              <a:spcBef>
                <a:spcPts val="0"/>
              </a:spcBef>
              <a:spcAft>
                <a:spcPts val="0"/>
              </a:spcAft>
              <a:defRPr/>
            </a:pPr>
            <a:r>
              <a:rPr lang="en-GB" sz="1050" dirty="0">
                <a:latin typeface="+mn-lt"/>
              </a:rPr>
              <a:t>Escalates and</a:t>
            </a:r>
          </a:p>
          <a:p>
            <a:pPr fontAlgn="auto">
              <a:spcBef>
                <a:spcPts val="0"/>
              </a:spcBef>
              <a:spcAft>
                <a:spcPts val="0"/>
              </a:spcAft>
              <a:defRPr/>
            </a:pPr>
            <a:r>
              <a:rPr lang="en-GB" sz="1050" dirty="0">
                <a:latin typeface="+mn-lt"/>
              </a:rPr>
              <a:t> reports to SAF</a:t>
            </a:r>
          </a:p>
        </p:txBody>
      </p:sp>
      <p:sp>
        <p:nvSpPr>
          <p:cNvPr id="50" name="TextBox 49"/>
          <p:cNvSpPr txBox="1"/>
          <p:nvPr/>
        </p:nvSpPr>
        <p:spPr>
          <a:xfrm flipH="1">
            <a:off x="4991100" y="5183188"/>
            <a:ext cx="1295400" cy="415925"/>
          </a:xfrm>
          <a:prstGeom prst="rect">
            <a:avLst/>
          </a:prstGeom>
          <a:noFill/>
        </p:spPr>
        <p:txBody>
          <a:bodyPr>
            <a:spAutoFit/>
          </a:bodyPr>
          <a:lstStyle/>
          <a:p>
            <a:pPr fontAlgn="auto">
              <a:spcBef>
                <a:spcPts val="0"/>
              </a:spcBef>
              <a:spcAft>
                <a:spcPts val="0"/>
              </a:spcAft>
              <a:defRPr/>
            </a:pPr>
            <a:r>
              <a:rPr lang="en-GB" sz="1050" dirty="0">
                <a:latin typeface="+mn-lt"/>
              </a:rPr>
              <a:t>Guides and informs submissions to SGB</a:t>
            </a:r>
          </a:p>
        </p:txBody>
      </p:sp>
      <p:sp>
        <p:nvSpPr>
          <p:cNvPr id="52" name="TextBox 51"/>
          <p:cNvSpPr txBox="1"/>
          <p:nvPr/>
        </p:nvSpPr>
        <p:spPr>
          <a:xfrm flipH="1">
            <a:off x="6176963" y="4376738"/>
            <a:ext cx="1152525" cy="576262"/>
          </a:xfrm>
          <a:prstGeom prst="rect">
            <a:avLst/>
          </a:prstGeom>
          <a:noFill/>
        </p:spPr>
        <p:txBody>
          <a:bodyPr>
            <a:spAutoFit/>
          </a:bodyPr>
          <a:lstStyle/>
          <a:p>
            <a:pPr fontAlgn="auto">
              <a:spcBef>
                <a:spcPts val="0"/>
              </a:spcBef>
              <a:spcAft>
                <a:spcPts val="0"/>
              </a:spcAft>
              <a:defRPr/>
            </a:pPr>
            <a:r>
              <a:rPr lang="en-GB" sz="1050" dirty="0">
                <a:latin typeface="+mn-lt"/>
              </a:rPr>
              <a:t>Interlocked governance for  </a:t>
            </a:r>
          </a:p>
          <a:p>
            <a:pPr fontAlgn="auto">
              <a:spcBef>
                <a:spcPts val="0"/>
              </a:spcBef>
              <a:spcAft>
                <a:spcPts val="0"/>
              </a:spcAft>
              <a:defRPr/>
            </a:pPr>
            <a:r>
              <a:rPr lang="en-GB" sz="1050" dirty="0">
                <a:latin typeface="+mn-lt"/>
              </a:rPr>
              <a:t>BPM / SOA</a:t>
            </a:r>
          </a:p>
        </p:txBody>
      </p:sp>
      <p:cxnSp>
        <p:nvCxnSpPr>
          <p:cNvPr id="58" name="Straight Arrow Connector 57"/>
          <p:cNvCxnSpPr>
            <a:stCxn id="13315" idx="0"/>
            <a:endCxn id="13314" idx="2"/>
          </p:cNvCxnSpPr>
          <p:nvPr/>
        </p:nvCxnSpPr>
        <p:spPr>
          <a:xfrm flipV="1">
            <a:off x="2071688" y="4737100"/>
            <a:ext cx="0" cy="155575"/>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13336" name="Rectangle 60"/>
          <p:cNvSpPr>
            <a:spLocks noChangeArrowheads="1"/>
          </p:cNvSpPr>
          <p:nvPr/>
        </p:nvSpPr>
        <p:spPr bwMode="auto">
          <a:xfrm>
            <a:off x="7329488" y="5600700"/>
            <a:ext cx="1295400" cy="720725"/>
          </a:xfrm>
          <a:prstGeom prst="rect">
            <a:avLst/>
          </a:prstGeom>
          <a:solidFill>
            <a:srgbClr val="FFC000"/>
          </a:solidFill>
          <a:ln w="3175" algn="ctr">
            <a:solidFill>
              <a:srgbClr val="FFC000"/>
            </a:solidFill>
            <a:miter lim="800000"/>
            <a:headEnd/>
            <a:tailEnd/>
          </a:ln>
        </p:spPr>
        <p:txBody>
          <a:bodyPr anchor="ctr"/>
          <a:lstStyle/>
          <a:p>
            <a:pPr marL="82550" indent="-82550" algn="ctr" eaLnBrk="0" hangingPunct="0">
              <a:spcBef>
                <a:spcPct val="20000"/>
              </a:spcBef>
              <a:buSzPct val="85000"/>
            </a:pPr>
            <a:r>
              <a:rPr lang="en-GB" sz="1000"/>
              <a:t>*Core Working Groups</a:t>
            </a:r>
          </a:p>
        </p:txBody>
      </p:sp>
      <p:cxnSp>
        <p:nvCxnSpPr>
          <p:cNvPr id="62" name="Straight Arrow Connector 61"/>
          <p:cNvCxnSpPr>
            <a:stCxn id="13336" idx="0"/>
          </p:cNvCxnSpPr>
          <p:nvPr/>
        </p:nvCxnSpPr>
        <p:spPr>
          <a:xfrm flipV="1">
            <a:off x="7977188" y="4808538"/>
            <a:ext cx="0" cy="792162"/>
          </a:xfrm>
          <a:prstGeom prst="straightConnector1">
            <a:avLst/>
          </a:prstGeom>
          <a:ln>
            <a:solidFill>
              <a:srgbClr val="FF0000"/>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flipH="1">
            <a:off x="7977188" y="5024438"/>
            <a:ext cx="1296987" cy="415925"/>
          </a:xfrm>
          <a:prstGeom prst="rect">
            <a:avLst/>
          </a:prstGeom>
          <a:noFill/>
        </p:spPr>
        <p:txBody>
          <a:bodyPr>
            <a:spAutoFit/>
          </a:bodyPr>
          <a:lstStyle/>
          <a:p>
            <a:pPr fontAlgn="auto">
              <a:spcBef>
                <a:spcPts val="0"/>
              </a:spcBef>
              <a:spcAft>
                <a:spcPts val="0"/>
              </a:spcAft>
              <a:defRPr/>
            </a:pPr>
            <a:r>
              <a:rPr lang="en-GB" sz="1050" dirty="0">
                <a:latin typeface="+mn-lt"/>
              </a:rPr>
              <a:t>Guides and informs submissions to ADA</a:t>
            </a:r>
          </a:p>
        </p:txBody>
      </p:sp>
      <p:grpSp>
        <p:nvGrpSpPr>
          <p:cNvPr id="13339" name="Group 2"/>
          <p:cNvGrpSpPr>
            <a:grpSpLocks/>
          </p:cNvGrpSpPr>
          <p:nvPr/>
        </p:nvGrpSpPr>
        <p:grpSpPr bwMode="auto">
          <a:xfrm>
            <a:off x="415925" y="1258888"/>
            <a:ext cx="9001125" cy="2170112"/>
            <a:chOff x="416496" y="1268468"/>
            <a:chExt cx="9001000" cy="1639493"/>
          </a:xfrm>
        </p:grpSpPr>
        <p:sp>
          <p:nvSpPr>
            <p:cNvPr id="83" name="TextBox 82"/>
            <p:cNvSpPr txBox="1"/>
            <p:nvPr/>
          </p:nvSpPr>
          <p:spPr>
            <a:xfrm>
              <a:off x="416496" y="1268468"/>
              <a:ext cx="9001000" cy="334615"/>
            </a:xfrm>
            <a:prstGeom prst="rect">
              <a:avLst/>
            </a:prstGeom>
            <a:solidFill>
              <a:srgbClr val="15864F"/>
            </a:solidFill>
            <a:ln>
              <a:solidFill>
                <a:srgbClr val="009900"/>
              </a:solidFill>
            </a:ln>
            <a:effectLst>
              <a:outerShdw blurRad="50800" dist="50800" dir="5400000" algn="ctr" rotWithShape="0">
                <a:schemeClr val="bg2"/>
              </a:outerShdw>
            </a:effectLst>
          </p:spPr>
          <p:txBody>
            <a:bodyPr lIns="0" tIns="72000" rIns="0" bIns="72000" anchor="ctr"/>
            <a:lstStyle/>
            <a:p>
              <a:pPr indent="3175" algn="ctr" fontAlgn="auto">
                <a:spcBef>
                  <a:spcPts val="0"/>
                </a:spcBef>
                <a:spcAft>
                  <a:spcPts val="0"/>
                </a:spcAft>
                <a:defRPr/>
              </a:pPr>
              <a:r>
                <a:rPr lang="en-GB" sz="1400" b="1" dirty="0">
                  <a:solidFill>
                    <a:srgbClr val="FFFFFF"/>
                  </a:solidFill>
                  <a:ea typeface="ＭＳ Ｐゴシック" pitchFamily="34" charset="-128"/>
                </a:rPr>
                <a:t>Key  Principles</a:t>
              </a:r>
            </a:p>
          </p:txBody>
        </p:sp>
        <p:sp>
          <p:nvSpPr>
            <p:cNvPr id="84" name="Rectangle 83"/>
            <p:cNvSpPr/>
            <p:nvPr/>
          </p:nvSpPr>
          <p:spPr bwMode="auto">
            <a:xfrm>
              <a:off x="416496" y="1612677"/>
              <a:ext cx="9001000" cy="1295284"/>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p:spPr>
          <p:txBody>
            <a:bodyPr lIns="36000" rIns="36000" anchor="ctr"/>
            <a:lstStyle/>
            <a:p>
              <a:pPr marL="355600" indent="-177800" eaLnBrk="0" hangingPunct="0">
                <a:spcBef>
                  <a:spcPts val="600"/>
                </a:spcBef>
                <a:buFont typeface="Arial" pitchFamily="34" charset="0"/>
                <a:buChar char="•"/>
                <a:defRPr/>
              </a:pPr>
              <a:r>
                <a:rPr lang="en-US" sz="1300">
                  <a:solidFill>
                    <a:srgbClr val="000000"/>
                  </a:solidFill>
                  <a:latin typeface="Arial" pitchFamily="34" charset="0"/>
                  <a:ea typeface="ＭＳ Ｐゴシック"/>
                  <a:cs typeface="ＭＳ Ｐゴシック"/>
                </a:rPr>
                <a:t>Focus of SGB will be limited to the Enterprise Services - their functionality, architecture and design</a:t>
              </a:r>
            </a:p>
            <a:p>
              <a:pPr marL="355600" indent="-177800" eaLnBrk="0" hangingPunct="0">
                <a:spcBef>
                  <a:spcPts val="600"/>
                </a:spcBef>
                <a:buFont typeface="Arial" pitchFamily="34" charset="0"/>
                <a:buChar char="•"/>
                <a:defRPr/>
              </a:pPr>
              <a:r>
                <a:rPr lang="en-US" sz="1300">
                  <a:solidFill>
                    <a:srgbClr val="000000"/>
                  </a:solidFill>
                  <a:latin typeface="Arial" pitchFamily="34" charset="0"/>
                  <a:ea typeface="ＭＳ Ｐゴシック"/>
                  <a:cs typeface="ＭＳ Ｐゴシック"/>
                </a:rPr>
                <a:t>SGB will interact with and support IT Governance and Architecture Governance functions</a:t>
              </a:r>
            </a:p>
            <a:p>
              <a:pPr marL="355600" indent="-177800" eaLnBrk="0" hangingPunct="0">
                <a:spcBef>
                  <a:spcPts val="600"/>
                </a:spcBef>
                <a:buFont typeface="Arial" pitchFamily="34" charset="0"/>
                <a:buChar char="•"/>
                <a:defRPr/>
              </a:pPr>
              <a:r>
                <a:rPr lang="en-US" sz="1300">
                  <a:solidFill>
                    <a:srgbClr val="000000"/>
                  </a:solidFill>
                  <a:latin typeface="Arial" pitchFamily="34" charset="0"/>
                  <a:ea typeface="ＭＳ Ｐゴシック"/>
                  <a:cs typeface="ＭＳ Ｐゴシック"/>
                </a:rPr>
                <a:t>The respective Working Group will work on implementation and methodologies. Critical decisions e.g. new patterns discovered during design development will be discussed and ratified at SGB</a:t>
              </a:r>
            </a:p>
            <a:p>
              <a:pPr marL="355600" indent="-177800" eaLnBrk="0" hangingPunct="0">
                <a:spcBef>
                  <a:spcPts val="600"/>
                </a:spcBef>
                <a:buFont typeface="Arial" pitchFamily="34" charset="0"/>
                <a:buChar char="•"/>
                <a:defRPr/>
              </a:pPr>
              <a:r>
                <a:rPr lang="en-US" sz="1300">
                  <a:solidFill>
                    <a:srgbClr val="000000"/>
                  </a:solidFill>
                  <a:latin typeface="Arial" pitchFamily="34" charset="0"/>
                  <a:ea typeface="ＭＳ Ｐゴシック"/>
                  <a:cs typeface="ＭＳ Ｐゴシック"/>
                </a:rPr>
                <a:t>Broader and strategic initiatives on SOA such as testing strategy, reuse, deployment infrastructure, usage monitoring, model management, architecture changes will be driven by the SOA Steering Group which will work closely with SGB for inputs and validation</a:t>
              </a:r>
              <a:endParaRPr lang="en-GB" sz="1300">
                <a:solidFill>
                  <a:srgbClr val="000000"/>
                </a:solidFill>
                <a:latin typeface="Arial" pitchFamily="34" charset="0"/>
                <a:ea typeface="ＭＳ Ｐゴシック"/>
                <a:cs typeface="ＭＳ Ｐゴシック"/>
              </a:endParaRPr>
            </a:p>
          </p:txBody>
        </p:sp>
      </p:grpSp>
      <p:sp>
        <p:nvSpPr>
          <p:cNvPr id="13340" name="Rectangle 29"/>
          <p:cNvSpPr>
            <a:spLocks noChangeArrowheads="1"/>
          </p:cNvSpPr>
          <p:nvPr/>
        </p:nvSpPr>
        <p:spPr bwMode="auto">
          <a:xfrm>
            <a:off x="4811713" y="3602038"/>
            <a:ext cx="1152525" cy="576262"/>
          </a:xfrm>
          <a:prstGeom prst="rect">
            <a:avLst/>
          </a:prstGeom>
          <a:solidFill>
            <a:srgbClr val="FFC000"/>
          </a:solidFill>
          <a:ln w="3175" algn="ctr">
            <a:solidFill>
              <a:srgbClr val="FFC000"/>
            </a:solidFill>
            <a:miter lim="800000"/>
            <a:headEnd/>
            <a:tailEnd/>
          </a:ln>
        </p:spPr>
        <p:txBody>
          <a:bodyPr anchor="ctr"/>
          <a:lstStyle/>
          <a:p>
            <a:pPr marL="82550" indent="-82550" algn="ctr" eaLnBrk="0" hangingPunct="0">
              <a:spcBef>
                <a:spcPct val="20000"/>
              </a:spcBef>
              <a:buSzPct val="85000"/>
            </a:pPr>
            <a:endParaRPr lang="en-GB" sz="1200" b="1"/>
          </a:p>
        </p:txBody>
      </p:sp>
      <p:sp>
        <p:nvSpPr>
          <p:cNvPr id="13341" name="Rectangle 30"/>
          <p:cNvSpPr>
            <a:spLocks noChangeArrowheads="1"/>
          </p:cNvSpPr>
          <p:nvPr/>
        </p:nvSpPr>
        <p:spPr bwMode="auto">
          <a:xfrm>
            <a:off x="4019550" y="3602038"/>
            <a:ext cx="1019175" cy="576262"/>
          </a:xfrm>
          <a:prstGeom prst="rect">
            <a:avLst/>
          </a:prstGeom>
          <a:solidFill>
            <a:srgbClr val="00B050"/>
          </a:solidFill>
          <a:ln w="3175" algn="ctr">
            <a:solidFill>
              <a:srgbClr val="00B050"/>
            </a:solidFill>
            <a:miter lim="800000"/>
            <a:headEnd/>
            <a:tailEnd/>
          </a:ln>
        </p:spPr>
        <p:txBody>
          <a:bodyPr anchor="ctr"/>
          <a:lstStyle/>
          <a:p>
            <a:pPr marL="82550" indent="-82550" algn="ctr" eaLnBrk="0" hangingPunct="0">
              <a:spcBef>
                <a:spcPct val="20000"/>
              </a:spcBef>
              <a:buSzPct val="85000"/>
            </a:pPr>
            <a:endParaRPr lang="en-GB" sz="1200" b="1"/>
          </a:p>
        </p:txBody>
      </p:sp>
      <p:sp>
        <p:nvSpPr>
          <p:cNvPr id="13342" name="TextBox 31"/>
          <p:cNvSpPr txBox="1">
            <a:spLocks noChangeArrowheads="1"/>
          </p:cNvSpPr>
          <p:nvPr/>
        </p:nvSpPr>
        <p:spPr bwMode="auto">
          <a:xfrm>
            <a:off x="4116388" y="3762375"/>
            <a:ext cx="1955800" cy="276225"/>
          </a:xfrm>
          <a:prstGeom prst="rect">
            <a:avLst/>
          </a:prstGeom>
          <a:noFill/>
          <a:ln w="9525">
            <a:noFill/>
            <a:miter lim="800000"/>
            <a:headEnd/>
            <a:tailEnd/>
          </a:ln>
        </p:spPr>
        <p:txBody>
          <a:bodyPr>
            <a:spAutoFit/>
          </a:bodyPr>
          <a:lstStyle/>
          <a:p>
            <a:r>
              <a:rPr lang="en-GB" sz="1200">
                <a:latin typeface="Calibri" pitchFamily="34" charset="0"/>
              </a:rPr>
              <a:t>SOA Steering Group</a:t>
            </a:r>
          </a:p>
        </p:txBody>
      </p:sp>
      <p:cxnSp>
        <p:nvCxnSpPr>
          <p:cNvPr id="42" name="Straight Arrow Connector 41"/>
          <p:cNvCxnSpPr/>
          <p:nvPr/>
        </p:nvCxnSpPr>
        <p:spPr>
          <a:xfrm rot="5400000" flipH="1" flipV="1">
            <a:off x="4846638" y="4322763"/>
            <a:ext cx="357187" cy="1587"/>
          </a:xfrm>
          <a:prstGeom prst="straightConnector1">
            <a:avLst/>
          </a:prstGeom>
          <a:ln>
            <a:solidFill>
              <a:srgbClr val="FF000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flipH="1">
            <a:off x="4979988" y="4183063"/>
            <a:ext cx="1295400" cy="254000"/>
          </a:xfrm>
          <a:prstGeom prst="rect">
            <a:avLst/>
          </a:prstGeom>
          <a:noFill/>
        </p:spPr>
        <p:txBody>
          <a:bodyPr>
            <a:spAutoFit/>
          </a:bodyPr>
          <a:lstStyle/>
          <a:p>
            <a:pPr fontAlgn="auto">
              <a:spcBef>
                <a:spcPts val="0"/>
              </a:spcBef>
              <a:spcAft>
                <a:spcPts val="0"/>
              </a:spcAft>
              <a:defRPr/>
            </a:pPr>
            <a:r>
              <a:rPr lang="en-GB" sz="1050" dirty="0">
                <a:latin typeface="+mn-lt"/>
              </a:rPr>
              <a:t>Consults &amp; informs</a:t>
            </a:r>
          </a:p>
        </p:txBody>
      </p:sp>
      <p:sp>
        <p:nvSpPr>
          <p:cNvPr id="13345" name="Rectangle 38"/>
          <p:cNvSpPr>
            <a:spLocks noChangeArrowheads="1"/>
          </p:cNvSpPr>
          <p:nvPr/>
        </p:nvSpPr>
        <p:spPr bwMode="auto">
          <a:xfrm>
            <a:off x="3952875" y="3524250"/>
            <a:ext cx="2071688" cy="714375"/>
          </a:xfrm>
          <a:prstGeom prst="rect">
            <a:avLst/>
          </a:prstGeom>
          <a:noFill/>
          <a:ln w="41275" cmpd="thickThin" algn="ctr">
            <a:solidFill>
              <a:schemeClr val="accent1"/>
            </a:solidFill>
            <a:prstDash val="sysDash"/>
            <a:miter lim="800000"/>
            <a:headEnd/>
            <a:tailEnd/>
          </a:ln>
        </p:spPr>
        <p:txBody>
          <a:bodyPr/>
          <a:lstStyle/>
          <a:p>
            <a:pPr marL="82550" indent="-82550" algn="ctr" eaLnBrk="0" hangingPunct="0">
              <a:spcBef>
                <a:spcPct val="20000"/>
              </a:spcBef>
              <a:buSzPct val="85000"/>
            </a:pPr>
            <a:endParaRPr lang="en-GB" sz="800" b="1"/>
          </a:p>
        </p:txBody>
      </p:sp>
      <p:sp>
        <p:nvSpPr>
          <p:cNvPr id="13346" name="Rectangle 39"/>
          <p:cNvSpPr>
            <a:spLocks noChangeArrowheads="1"/>
          </p:cNvSpPr>
          <p:nvPr/>
        </p:nvSpPr>
        <p:spPr bwMode="auto">
          <a:xfrm>
            <a:off x="8024813" y="3571875"/>
            <a:ext cx="357187" cy="142875"/>
          </a:xfrm>
          <a:prstGeom prst="rect">
            <a:avLst/>
          </a:prstGeom>
          <a:solidFill>
            <a:schemeClr val="bg1"/>
          </a:solidFill>
          <a:ln w="41275" algn="ctr">
            <a:solidFill>
              <a:schemeClr val="accent1"/>
            </a:solidFill>
            <a:prstDash val="sysDash"/>
            <a:miter lim="800000"/>
            <a:headEnd/>
            <a:tailEnd/>
          </a:ln>
        </p:spPr>
        <p:txBody>
          <a:bodyPr/>
          <a:lstStyle/>
          <a:p>
            <a:pPr marL="82550" indent="-82550" algn="ctr" eaLnBrk="0" hangingPunct="0">
              <a:spcBef>
                <a:spcPct val="20000"/>
              </a:spcBef>
              <a:buSzPct val="85000"/>
            </a:pPr>
            <a:endParaRPr lang="en-GB" sz="800" b="1"/>
          </a:p>
        </p:txBody>
      </p:sp>
      <p:sp>
        <p:nvSpPr>
          <p:cNvPr id="41" name="TextBox 40"/>
          <p:cNvSpPr txBox="1"/>
          <p:nvPr/>
        </p:nvSpPr>
        <p:spPr>
          <a:xfrm flipH="1">
            <a:off x="8334375" y="3500438"/>
            <a:ext cx="1296988" cy="415925"/>
          </a:xfrm>
          <a:prstGeom prst="rect">
            <a:avLst/>
          </a:prstGeom>
          <a:noFill/>
        </p:spPr>
        <p:txBody>
          <a:bodyPr>
            <a:spAutoFit/>
          </a:bodyPr>
          <a:lstStyle/>
          <a:p>
            <a:pPr fontAlgn="auto">
              <a:spcBef>
                <a:spcPts val="0"/>
              </a:spcBef>
              <a:spcAft>
                <a:spcPts val="0"/>
              </a:spcAft>
              <a:defRPr/>
            </a:pPr>
            <a:r>
              <a:rPr lang="en-GB" sz="1050" dirty="0">
                <a:latin typeface="+mn-lt"/>
              </a:rPr>
              <a:t>New Proposed</a:t>
            </a:r>
          </a:p>
          <a:p>
            <a:pPr fontAlgn="auto">
              <a:spcBef>
                <a:spcPts val="0"/>
              </a:spcBef>
              <a:spcAft>
                <a:spcPts val="0"/>
              </a:spcAft>
              <a:defRPr/>
            </a:pPr>
            <a:r>
              <a:rPr lang="en-GB" sz="1050" dirty="0">
                <a:latin typeface="+mn-lt"/>
              </a:rPr>
              <a:t> </a:t>
            </a:r>
            <a:r>
              <a:rPr lang="en-GB" sz="800" i="1" dirty="0">
                <a:latin typeface="+mn-lt"/>
              </a:rPr>
              <a:t>See next slide for more...</a:t>
            </a:r>
          </a:p>
        </p:txBody>
      </p:sp>
      <p:sp>
        <p:nvSpPr>
          <p:cNvPr id="44" name="Slide Number Placeholder 5"/>
          <p:cNvSpPr>
            <a:spLocks noGrp="1"/>
          </p:cNvSpPr>
          <p:nvPr>
            <p:ph type="sldNum" sz="quarter" idx="11"/>
          </p:nvPr>
        </p:nvSpPr>
        <p:spPr>
          <a:xfrm>
            <a:off x="7213600" y="6564313"/>
            <a:ext cx="2311400" cy="365125"/>
          </a:xfrm>
        </p:spPr>
        <p:txBody>
          <a:bodyPr/>
          <a:lstStyle>
            <a:lvl1pPr>
              <a:defRPr/>
            </a:lvl1pPr>
          </a:lstStyle>
          <a:p>
            <a:pPr>
              <a:defRPr/>
            </a:pPr>
            <a:fld id="{83A1AB53-8B71-47BE-A283-43F9AAA46052}" type="slidenum">
              <a:rPr lang="en-US"/>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344488" y="109538"/>
            <a:ext cx="8007350" cy="882650"/>
          </a:xfrm>
        </p:spPr>
        <p:txBody>
          <a:bodyPr/>
          <a:lstStyle/>
          <a:p>
            <a:pPr eaLnBrk="1" hangingPunct="1"/>
            <a:r>
              <a:rPr lang="en-GB" sz="2700" smtClean="0">
                <a:latin typeface="Arial" charset="0"/>
                <a:cs typeface="Arial" charset="0"/>
              </a:rPr>
              <a:t>SOA Steering Committee</a:t>
            </a:r>
            <a:r>
              <a:rPr lang="en-GB" smtClean="0">
                <a:latin typeface="Arial" charset="0"/>
                <a:cs typeface="Arial" charset="0"/>
              </a:rPr>
              <a:t/>
            </a:r>
            <a:br>
              <a:rPr lang="en-GB" smtClean="0">
                <a:latin typeface="Arial" charset="0"/>
                <a:cs typeface="Arial" charset="0"/>
              </a:rPr>
            </a:br>
            <a:r>
              <a:rPr lang="en-GB" sz="1300" i="1" smtClean="0">
                <a:solidFill>
                  <a:schemeClr val="tx1"/>
                </a:solidFill>
                <a:latin typeface="Arial" charset="0"/>
                <a:cs typeface="Arial" charset="0"/>
              </a:rPr>
              <a:t>A brief overview</a:t>
            </a:r>
            <a:endParaRPr lang="en-US" sz="1300" smtClean="0">
              <a:latin typeface="Arial" charset="0"/>
              <a:cs typeface="Arial" charset="0"/>
            </a:endParaRPr>
          </a:p>
        </p:txBody>
      </p:sp>
      <p:grpSp>
        <p:nvGrpSpPr>
          <p:cNvPr id="14338" name="Group 13"/>
          <p:cNvGrpSpPr>
            <a:grpSpLocks/>
          </p:cNvGrpSpPr>
          <p:nvPr/>
        </p:nvGrpSpPr>
        <p:grpSpPr bwMode="auto">
          <a:xfrm>
            <a:off x="415925" y="1341438"/>
            <a:ext cx="9001125" cy="4897437"/>
            <a:chOff x="416496" y="1340769"/>
            <a:chExt cx="9001000" cy="2647795"/>
          </a:xfrm>
        </p:grpSpPr>
        <p:sp>
          <p:nvSpPr>
            <p:cNvPr id="15" name="TextBox 14"/>
            <p:cNvSpPr txBox="1"/>
            <p:nvPr/>
          </p:nvSpPr>
          <p:spPr>
            <a:xfrm>
              <a:off x="416496" y="1340769"/>
              <a:ext cx="9001000" cy="155348"/>
            </a:xfrm>
            <a:prstGeom prst="rect">
              <a:avLst/>
            </a:prstGeom>
            <a:solidFill>
              <a:srgbClr val="15864F"/>
            </a:solidFill>
            <a:ln>
              <a:solidFill>
                <a:srgbClr val="009900"/>
              </a:solidFill>
            </a:ln>
            <a:effectLst>
              <a:outerShdw blurRad="50800" dist="50800" dir="5400000" algn="ctr" rotWithShape="0">
                <a:schemeClr val="bg2"/>
              </a:outerShdw>
            </a:effectLst>
          </p:spPr>
          <p:txBody>
            <a:bodyPr lIns="0" tIns="72000" rIns="0" bIns="72000" anchor="ctr"/>
            <a:lstStyle/>
            <a:p>
              <a:pPr indent="3175" algn="ctr" fontAlgn="auto">
                <a:spcBef>
                  <a:spcPts val="0"/>
                </a:spcBef>
                <a:spcAft>
                  <a:spcPts val="0"/>
                </a:spcAft>
                <a:defRPr/>
              </a:pPr>
              <a:r>
                <a:rPr lang="en-GB" sz="1200" b="1" dirty="0">
                  <a:solidFill>
                    <a:srgbClr val="FFFFFF"/>
                  </a:solidFill>
                  <a:ea typeface="ＭＳ Ｐゴシック" pitchFamily="34" charset="-128"/>
                </a:rPr>
                <a:t>Overview</a:t>
              </a:r>
            </a:p>
          </p:txBody>
        </p:sp>
        <p:sp>
          <p:nvSpPr>
            <p:cNvPr id="16" name="Rectangle 15"/>
            <p:cNvSpPr/>
            <p:nvPr/>
          </p:nvSpPr>
          <p:spPr bwMode="auto">
            <a:xfrm>
              <a:off x="416496" y="1516716"/>
              <a:ext cx="9001000" cy="2471848"/>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p:spPr>
          <p:txBody>
            <a:bodyPr lIns="36000" rIns="36000"/>
            <a:lstStyle/>
            <a:p>
              <a:pPr marL="355600" indent="-177800" eaLnBrk="0" hangingPunct="0">
                <a:spcBef>
                  <a:spcPts val="600"/>
                </a:spcBef>
                <a:defRPr/>
              </a:pPr>
              <a:r>
                <a:rPr lang="en-US" sz="1200" b="1">
                  <a:solidFill>
                    <a:srgbClr val="000000"/>
                  </a:solidFill>
                  <a:latin typeface="Arial" pitchFamily="34" charset="0"/>
                  <a:ea typeface="ＭＳ Ｐゴシック"/>
                  <a:cs typeface="ＭＳ Ｐゴシック"/>
                </a:rPr>
                <a:t>SOA Steering Group Responsibilities</a:t>
              </a:r>
            </a:p>
            <a:p>
              <a:pPr marL="511175" lvl="1" indent="-166688" eaLnBrk="0" hangingPunct="0">
                <a:spcBef>
                  <a:spcPts val="600"/>
                </a:spcBef>
                <a:buFont typeface="Arial" pitchFamily="34" charset="0"/>
                <a:buChar char="•"/>
                <a:defRPr/>
              </a:pPr>
              <a:r>
                <a:rPr lang="en-US" sz="1200">
                  <a:solidFill>
                    <a:srgbClr val="000000"/>
                  </a:solidFill>
                  <a:latin typeface="Arial" pitchFamily="34" charset="0"/>
                  <a:ea typeface="ＭＳ Ｐゴシック"/>
                  <a:cs typeface="ＭＳ Ｐゴシック"/>
                </a:rPr>
                <a:t>Provide the direction for all SOA based initiatives</a:t>
              </a:r>
            </a:p>
            <a:p>
              <a:pPr marL="511175" lvl="1" indent="-166688" eaLnBrk="0" hangingPunct="0">
                <a:spcBef>
                  <a:spcPts val="600"/>
                </a:spcBef>
                <a:buFont typeface="Arial" pitchFamily="34" charset="0"/>
                <a:buChar char="•"/>
                <a:defRPr/>
              </a:pPr>
              <a:r>
                <a:rPr lang="en-US" sz="1200">
                  <a:solidFill>
                    <a:srgbClr val="000000"/>
                  </a:solidFill>
                  <a:latin typeface="Arial" pitchFamily="34" charset="0"/>
                  <a:ea typeface="ＭＳ Ｐゴシック"/>
                  <a:cs typeface="ＭＳ Ｐゴシック"/>
                </a:rPr>
                <a:t>Act as a final authority for decisions</a:t>
              </a:r>
            </a:p>
            <a:p>
              <a:pPr marL="511175" lvl="1" indent="-166688" eaLnBrk="0" hangingPunct="0">
                <a:spcBef>
                  <a:spcPts val="600"/>
                </a:spcBef>
                <a:buFont typeface="Arial" pitchFamily="34" charset="0"/>
                <a:buChar char="•"/>
                <a:defRPr/>
              </a:pPr>
              <a:r>
                <a:rPr lang="en-US" sz="1200">
                  <a:solidFill>
                    <a:srgbClr val="000000"/>
                  </a:solidFill>
                  <a:latin typeface="Arial" pitchFamily="34" charset="0"/>
                  <a:ea typeface="ＭＳ Ｐゴシック"/>
                  <a:cs typeface="ＭＳ Ｐゴシック"/>
                </a:rPr>
                <a:t>Attend to decisions for escalated risks &amp; issues</a:t>
              </a:r>
            </a:p>
            <a:p>
              <a:pPr marL="511175" lvl="1" indent="-166688" eaLnBrk="0" hangingPunct="0">
                <a:spcBef>
                  <a:spcPts val="600"/>
                </a:spcBef>
                <a:buFont typeface="Arial" pitchFamily="34" charset="0"/>
                <a:buChar char="•"/>
                <a:defRPr/>
              </a:pPr>
              <a:r>
                <a:rPr lang="en-US" sz="1200">
                  <a:solidFill>
                    <a:srgbClr val="000000"/>
                  </a:solidFill>
                  <a:latin typeface="Arial" pitchFamily="34" charset="0"/>
                  <a:ea typeface="ＭＳ Ｐゴシック"/>
                  <a:cs typeface="ＭＳ Ｐゴシック"/>
                </a:rPr>
                <a:t>Socialise &amp; champion SOA initiatives within the key enterprise stakeholders and influencers</a:t>
              </a:r>
            </a:p>
            <a:p>
              <a:pPr marL="511175" lvl="1" indent="-166688" eaLnBrk="0" hangingPunct="0">
                <a:spcBef>
                  <a:spcPts val="600"/>
                </a:spcBef>
                <a:buFont typeface="Arial" pitchFamily="34" charset="0"/>
                <a:buChar char="•"/>
                <a:defRPr/>
              </a:pPr>
              <a:r>
                <a:rPr lang="en-US" sz="1200">
                  <a:solidFill>
                    <a:srgbClr val="000000"/>
                  </a:solidFill>
                  <a:latin typeface="Arial" pitchFamily="34" charset="0"/>
                  <a:ea typeface="ＭＳ Ｐゴシック"/>
                  <a:cs typeface="ＭＳ Ｐゴシック"/>
                </a:rPr>
                <a:t>Identify funding options for the initiatives</a:t>
              </a:r>
            </a:p>
            <a:p>
              <a:pPr marL="511175" lvl="1" indent="-166688" eaLnBrk="0" hangingPunct="0">
                <a:spcBef>
                  <a:spcPts val="600"/>
                </a:spcBef>
                <a:buFont typeface="Arial" pitchFamily="34" charset="0"/>
                <a:buChar char="•"/>
                <a:defRPr/>
              </a:pPr>
              <a:r>
                <a:rPr lang="en-US" sz="1200">
                  <a:solidFill>
                    <a:srgbClr val="000000"/>
                  </a:solidFill>
                  <a:latin typeface="Arial" pitchFamily="34" charset="0"/>
                  <a:ea typeface="ＭＳ Ｐゴシック"/>
                  <a:cs typeface="ＭＳ Ｐゴシック"/>
                </a:rPr>
                <a:t>Oversee or organise oversight of strategic milestones</a:t>
              </a:r>
            </a:p>
            <a:p>
              <a:pPr marL="511175" lvl="1" indent="-166688" eaLnBrk="0" hangingPunct="0">
                <a:spcBef>
                  <a:spcPts val="600"/>
                </a:spcBef>
                <a:defRPr/>
              </a:pPr>
              <a:endParaRPr lang="en-US" sz="1200">
                <a:solidFill>
                  <a:srgbClr val="000000"/>
                </a:solidFill>
                <a:latin typeface="Arial" pitchFamily="34" charset="0"/>
                <a:ea typeface="ＭＳ Ｐゴシック"/>
                <a:cs typeface="ＭＳ Ｐゴシック"/>
              </a:endParaRPr>
            </a:p>
            <a:p>
              <a:pPr marL="511175" lvl="1" indent="-166688" eaLnBrk="0" hangingPunct="0">
                <a:spcBef>
                  <a:spcPts val="600"/>
                </a:spcBef>
                <a:defRPr/>
              </a:pPr>
              <a:r>
                <a:rPr lang="en-US" sz="1200" b="1">
                  <a:solidFill>
                    <a:srgbClr val="000000"/>
                  </a:solidFill>
                  <a:latin typeface="Arial" pitchFamily="34" charset="0"/>
                  <a:ea typeface="ＭＳ Ｐゴシック"/>
                  <a:cs typeface="ＭＳ Ｐゴシック"/>
                </a:rPr>
                <a:t>SOA Steering Group Membership</a:t>
              </a:r>
            </a:p>
            <a:p>
              <a:pPr marL="511175" lvl="1" indent="-166688" eaLnBrk="0" hangingPunct="0">
                <a:spcBef>
                  <a:spcPts val="600"/>
                </a:spcBef>
                <a:buFont typeface="Arial" pitchFamily="34" charset="0"/>
                <a:buChar char="•"/>
                <a:defRPr/>
              </a:pPr>
              <a:r>
                <a:rPr lang="en-US" sz="1200">
                  <a:solidFill>
                    <a:srgbClr val="000000"/>
                  </a:solidFill>
                  <a:latin typeface="Arial" pitchFamily="34" charset="0"/>
                  <a:ea typeface="ＭＳ Ｐゴシック"/>
                  <a:cs typeface="ＭＳ Ｐゴシック"/>
                </a:rPr>
                <a:t>Recommended approach to membership of SOA Steering Committee to maximise its effectiveness:</a:t>
              </a:r>
            </a:p>
            <a:p>
              <a:pPr marL="968375" lvl="2" indent="-166688" eaLnBrk="0" hangingPunct="0">
                <a:spcBef>
                  <a:spcPts val="600"/>
                </a:spcBef>
                <a:buFont typeface="Courier New" pitchFamily="49" charset="0"/>
                <a:buChar char="o"/>
                <a:defRPr/>
              </a:pPr>
              <a:r>
                <a:rPr lang="en-US" sz="1200">
                  <a:solidFill>
                    <a:srgbClr val="000000"/>
                  </a:solidFill>
                  <a:latin typeface="Arial" pitchFamily="34" charset="0"/>
                  <a:ea typeface="ＭＳ Ｐゴシック"/>
                  <a:cs typeface="ＭＳ Ｐゴシック"/>
                </a:rPr>
                <a:t>Each stakeholder unit should be represented e.g. Platform, Architecture, Service Delivery, Partner</a:t>
              </a:r>
            </a:p>
            <a:p>
              <a:pPr marL="968375" lvl="2" indent="-166688" eaLnBrk="0" hangingPunct="0">
                <a:spcBef>
                  <a:spcPts val="600"/>
                </a:spcBef>
                <a:buFont typeface="Courier New" pitchFamily="49" charset="0"/>
                <a:buChar char="o"/>
                <a:defRPr/>
              </a:pPr>
              <a:r>
                <a:rPr lang="en-US" sz="1200">
                  <a:solidFill>
                    <a:srgbClr val="000000"/>
                  </a:solidFill>
                  <a:latin typeface="Arial" pitchFamily="34" charset="0"/>
                  <a:ea typeface="ＭＳ Ｐゴシック"/>
                  <a:cs typeface="ＭＳ Ｐゴシック"/>
                </a:rPr>
                <a:t>It should be composed of decision makers of the strategic initiatives from the stakeholder units or their empowered delegates</a:t>
              </a:r>
            </a:p>
          </p:txBody>
        </p:sp>
      </p:grpSp>
      <p:sp>
        <p:nvSpPr>
          <p:cNvPr id="6" name="Slide Number Placeholder 5"/>
          <p:cNvSpPr>
            <a:spLocks noGrp="1"/>
          </p:cNvSpPr>
          <p:nvPr>
            <p:ph type="sldNum" sz="quarter" idx="11"/>
          </p:nvPr>
        </p:nvSpPr>
        <p:spPr/>
        <p:txBody>
          <a:bodyPr/>
          <a:lstStyle>
            <a:lvl1pPr>
              <a:defRPr/>
            </a:lvl1pPr>
          </a:lstStyle>
          <a:p>
            <a:pPr>
              <a:defRPr/>
            </a:pPr>
            <a:fld id="{44F8892A-2260-41CB-88D5-5ABF83A11719}" type="slidenum">
              <a:rPr lang="en-US"/>
              <a:pPr>
                <a:defRPr/>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3175" algn="ctr">
          <a:solidFill>
            <a:srgbClr val="B2B2B2"/>
          </a:solidFill>
          <a:miter lim="800000"/>
          <a:headEnd/>
          <a:tailEnd/>
        </a:ln>
        <a:effectLst/>
      </a:spPr>
      <a:bodyPr anchor="t"/>
      <a:lstStyle>
        <a:defPPr marL="82550" indent="-82550" eaLnBrk="0" hangingPunct="0">
          <a:spcBef>
            <a:spcPct val="20000"/>
          </a:spcBef>
          <a:buSzPct val="85000"/>
          <a:defRPr sz="800" b="1" dirty="0" smtClean="0">
            <a:latin typeface="Arial" pitchFamily="34" charset="0"/>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7944</TotalTime>
  <Words>1240</Words>
  <Application>Microsoft Office PowerPoint</Application>
  <PresentationFormat>A4 Paper (210x297 mm)</PresentationFormat>
  <Paragraphs>187</Paragraphs>
  <Slides>9</Slides>
  <Notes>1</Notes>
  <HiddenSlides>0</HiddenSlides>
  <MMClips>0</MMClips>
  <ScaleCrop>false</ScaleCrop>
  <HeadingPairs>
    <vt:vector size="6" baseType="variant">
      <vt:variant>
        <vt:lpstr>Fonts Used</vt:lpstr>
      </vt:variant>
      <vt:variant>
        <vt:i4>5</vt:i4>
      </vt:variant>
      <vt:variant>
        <vt:lpstr>Design Template</vt:lpstr>
      </vt:variant>
      <vt:variant>
        <vt:i4>3</vt:i4>
      </vt:variant>
      <vt:variant>
        <vt:lpstr>Slide Titles</vt:lpstr>
      </vt:variant>
      <vt:variant>
        <vt:i4>9</vt:i4>
      </vt:variant>
    </vt:vector>
  </HeadingPairs>
  <TitlesOfParts>
    <vt:vector size="17" baseType="lpstr">
      <vt:lpstr>Arial</vt:lpstr>
      <vt:lpstr>Calibri</vt:lpstr>
      <vt:lpstr>ＭＳ Ｐゴシック</vt:lpstr>
      <vt:lpstr>Wingdings</vt:lpstr>
      <vt:lpstr>Courier New</vt:lpstr>
      <vt:lpstr>Office Theme</vt:lpstr>
      <vt:lpstr>Office Theme</vt:lpstr>
      <vt:lpstr>Office Theme</vt:lpstr>
      <vt:lpstr>Slide 1</vt:lpstr>
      <vt:lpstr>Scope of Service Governance Board (SGB) Service Governance Board has been formed to define , deploy and apply processes, methodologies, tools and technologies that will govern the production of enterprise services and maximize their reuse</vt:lpstr>
      <vt:lpstr>SGB Operating Model A brief overview</vt:lpstr>
      <vt:lpstr>SGB Operating Model (continued..) A brief overview</vt:lpstr>
      <vt:lpstr>SGB Operating Model (continued..) A brief overview</vt:lpstr>
      <vt:lpstr>SGB Operating Model (continued..) A brief overview</vt:lpstr>
      <vt:lpstr>SGB Operating Model – A Lifecycle Guide  </vt:lpstr>
      <vt:lpstr>Service Governance Board Interlock SGB will operate within the context of various other Governance forums that are exist within Group IT . </vt:lpstr>
      <vt:lpstr>SOA Steering Committee A brief overview</vt:lpstr>
    </vt:vector>
  </TitlesOfParts>
  <Company>Accenture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Governance Board - Terms of Reference</dc:title>
  <dc:subject>Service Governance Board - Terms of Reference</dc:subject>
  <dc:creator>Padmavathy Ramesh (padma.r@tcs.com)</dc:creator>
  <cp:keywords>SOA, Governance, Service, Design</cp:keywords>
  <cp:lastModifiedBy>Stewart Riddick</cp:lastModifiedBy>
  <cp:revision>351</cp:revision>
  <dcterms:created xsi:type="dcterms:W3CDTF">2012-01-20T10:42:02Z</dcterms:created>
  <dcterms:modified xsi:type="dcterms:W3CDTF">2014-07-07T14:36:37Z</dcterms:modified>
  <cp:contentType>Team Admin</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fidentiality">
    <vt:lpwstr>Public</vt:lpwstr>
  </property>
  <property fmtid="{D5CDD505-2E9C-101B-9397-08002B2CF9AE}" pid="3" name="ContentType">
    <vt:lpwstr>Team Admin</vt:lpwstr>
  </property>
  <property fmtid="{D5CDD505-2E9C-101B-9397-08002B2CF9AE}" pid="4" name="Activities">
    <vt:lpwstr>Goals and Objectives</vt:lpwstr>
  </property>
  <property fmtid="{D5CDD505-2E9C-101B-9397-08002B2CF9AE}" pid="5" name="ContentTypeId">
    <vt:lpwstr>0x010100AACA062E22254149993BC20E747021E300CD774DC109F74243B6E07B880CA73334</vt:lpwstr>
  </property>
  <property fmtid="{D5CDD505-2E9C-101B-9397-08002B2CF9AE}" pid="6" name="Document Treatment">
    <vt:lpwstr>IF no longer used - Delete</vt:lpwstr>
  </property>
</Properties>
</file>