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">
          <p15:clr>
            <a:srgbClr val="A4A3A4"/>
          </p15:clr>
        </p15:guide>
        <p15:guide id="2" orient="horz" pos="612">
          <p15:clr>
            <a:srgbClr val="A4A3A4"/>
          </p15:clr>
        </p15:guide>
        <p15:guide id="3" pos="2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061"/>
    <a:srgbClr val="AB404B"/>
    <a:srgbClr val="6E8F82"/>
    <a:srgbClr val="000000"/>
    <a:srgbClr val="466EA5"/>
    <a:srgbClr val="67696F"/>
    <a:srgbClr val="670000"/>
    <a:srgbClr val="5E6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9" autoAdjust="0"/>
    <p:restoredTop sz="99784" autoAdjust="0"/>
  </p:normalViewPr>
  <p:slideViewPr>
    <p:cSldViewPr snapToGrid="0" snapToObjects="1">
      <p:cViewPr>
        <p:scale>
          <a:sx n="150" d="100"/>
          <a:sy n="150" d="100"/>
        </p:scale>
        <p:origin x="-1944" y="-1152"/>
      </p:cViewPr>
      <p:guideLst>
        <p:guide orient="horz" pos="1145"/>
        <p:guide orient="horz" pos="612"/>
        <p:guide pos="2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CF86-26A5-BC46-AEE6-F1EB938EBA3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37798-2E07-804F-B620-4B443E7593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BF095-B73A-F041-BE78-010A63580CCF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6881-7116-6E4E-B4A3-E32381559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Optio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p2BluWhitShap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96" y="-9695"/>
            <a:ext cx="4520126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-1"/>
            <a:ext cx="9144000" cy="1599337"/>
          </a:xfrm>
          <a:prstGeom prst="rect">
            <a:avLst/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2">
                  <a:alpha val="37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1467556"/>
            <a:ext cx="9144000" cy="2062884"/>
          </a:xfrm>
          <a:prstGeom prst="rect">
            <a:avLst/>
          </a:prstGeom>
          <a:gradFill>
            <a:gsLst>
              <a:gs pos="0">
                <a:schemeClr val="accent3">
                  <a:alpha val="74000"/>
                </a:schemeClr>
              </a:gs>
              <a:gs pos="100000">
                <a:schemeClr val="accent3">
                  <a:alpha val="37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3428750"/>
            <a:ext cx="9144000" cy="223098"/>
          </a:xfrm>
          <a:prstGeom prst="rect">
            <a:avLst/>
          </a:prstGeom>
          <a:solidFill>
            <a:schemeClr val="accent5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16053" y="1749362"/>
            <a:ext cx="7784479" cy="858371"/>
          </a:xfrm>
        </p:spPr>
        <p:txBody>
          <a:bodyPr/>
          <a:lstStyle>
            <a:lvl1pPr>
              <a:defRPr sz="4400">
                <a:solidFill>
                  <a:srgbClr val="5F60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Content Placeholder 21"/>
          <p:cNvSpPr>
            <a:spLocks noGrp="1"/>
          </p:cNvSpPr>
          <p:nvPr>
            <p:ph sz="quarter" idx="11"/>
          </p:nvPr>
        </p:nvSpPr>
        <p:spPr>
          <a:xfrm>
            <a:off x="716054" y="4722793"/>
            <a:ext cx="3515360" cy="280445"/>
          </a:xfrm>
        </p:spPr>
        <p:txBody>
          <a:bodyPr/>
          <a:lstStyle>
            <a:lvl1pPr marL="0" indent="0">
              <a:buNone/>
              <a:defRPr sz="1200">
                <a:solidFill>
                  <a:srgbClr val="67696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21"/>
          <p:cNvSpPr>
            <a:spLocks noGrp="1"/>
          </p:cNvSpPr>
          <p:nvPr>
            <p:ph sz="quarter" idx="12"/>
          </p:nvPr>
        </p:nvSpPr>
        <p:spPr>
          <a:xfrm>
            <a:off x="716054" y="3677600"/>
            <a:ext cx="3515360" cy="280445"/>
          </a:xfrm>
        </p:spPr>
        <p:txBody>
          <a:bodyPr/>
          <a:lstStyle>
            <a:lvl1pPr marL="0" indent="0">
              <a:buNone/>
              <a:defRPr sz="2000">
                <a:solidFill>
                  <a:srgbClr val="5F606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1"/>
          <p:cNvSpPr>
            <a:spLocks noGrp="1"/>
          </p:cNvSpPr>
          <p:nvPr>
            <p:ph sz="quarter" idx="13"/>
          </p:nvPr>
        </p:nvSpPr>
        <p:spPr>
          <a:xfrm>
            <a:off x="716054" y="4076743"/>
            <a:ext cx="3515360" cy="495257"/>
          </a:xfrm>
        </p:spPr>
        <p:txBody>
          <a:bodyPr/>
          <a:lstStyle>
            <a:lvl1pPr marL="0" indent="0">
              <a:buNone/>
              <a:defRPr sz="1800">
                <a:solidFill>
                  <a:srgbClr val="5F606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16054" y="2607733"/>
            <a:ext cx="5541592" cy="592378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ExperisStackdDkBlu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29" y="4178126"/>
            <a:ext cx="608405" cy="7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7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2"/>
          <p:cNvPicPr preferRelativeResize="0"/>
          <p:nvPr userDrawn="1"/>
        </p:nvPicPr>
        <p:blipFill rotWithShape="1">
          <a:blip r:embed="rId2">
            <a:alphaModFix amt="38000"/>
          </a:blip>
          <a:srcRect/>
          <a:stretch/>
        </p:blipFill>
        <p:spPr>
          <a:xfrm>
            <a:off x="4331715" y="-207401"/>
            <a:ext cx="5018120" cy="535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9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8C8B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0"/>
          <p:cNvSpPr/>
          <p:nvPr userDrawn="1"/>
        </p:nvSpPr>
        <p:spPr>
          <a:xfrm>
            <a:off x="0" y="145984"/>
            <a:ext cx="9144000" cy="432018"/>
          </a:xfrm>
          <a:prstGeom prst="rect">
            <a:avLst/>
          </a:prstGeom>
          <a:solidFill>
            <a:schemeClr val="accent2">
              <a:alpha val="6274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1"/>
          <p:cNvSpPr/>
          <p:nvPr userDrawn="1"/>
        </p:nvSpPr>
        <p:spPr>
          <a:xfrm>
            <a:off x="0" y="628045"/>
            <a:ext cx="9144000" cy="52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57200" y="1817903"/>
            <a:ext cx="8229600" cy="27590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873752"/>
            <a:ext cx="2133600" cy="1773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rgbClr val="67696F"/>
                </a:solidFill>
                <a:latin typeface="Arial Italic"/>
                <a:cs typeface="Arial Italic"/>
              </a:defRPr>
            </a:lvl1pPr>
          </a:lstStyle>
          <a:p>
            <a:fld id="{C15915FD-9D21-7A46-A845-4085939097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873752"/>
            <a:ext cx="2133600" cy="1773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marR="0" indent="0" algn="l" rtl="0">
              <a:spcBef>
                <a:spcPts val="0"/>
              </a:spcBef>
              <a:buSzPct val="25000"/>
              <a:buNone/>
              <a:defRPr sz="800">
                <a:solidFill>
                  <a:srgbClr val="67696F"/>
                </a:solidFill>
                <a:latin typeface="Arial Italic"/>
                <a:cs typeface="Arial Italic"/>
              </a:defRPr>
            </a:lvl1pPr>
          </a:lstStyle>
          <a:p>
            <a:r>
              <a:rPr lang="en-US" dirty="0" err="1" smtClean="0">
                <a:solidFill>
                  <a:srgbClr val="888B8D"/>
                </a:solidFill>
                <a:latin typeface="Arial"/>
                <a:ea typeface="Arial"/>
                <a:cs typeface="Arial"/>
                <a:sym typeface="Arial"/>
              </a:rPr>
              <a:t>Experis</a:t>
            </a:r>
            <a:r>
              <a:rPr lang="en-US" dirty="0" smtClean="0">
                <a:solidFill>
                  <a:srgbClr val="888B8D"/>
                </a:solidFill>
                <a:latin typeface="Arial"/>
                <a:ea typeface="Arial"/>
                <a:cs typeface="Arial"/>
                <a:sym typeface="Arial"/>
              </a:rPr>
              <a:t>  |  September 15, 2015</a:t>
            </a:r>
            <a:endParaRPr lang="en-US" dirty="0">
              <a:solidFill>
                <a:srgbClr val="888B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5701" y="171279"/>
            <a:ext cx="4971100" cy="3938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dirty="0" smtClean="0"/>
              <a:t>Title of Presentation – Change in Master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4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Layout 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2"/>
          <p:cNvPicPr preferRelativeResize="0"/>
          <p:nvPr userDrawn="1"/>
        </p:nvPicPr>
        <p:blipFill rotWithShape="1">
          <a:blip r:embed="rId2">
            <a:alphaModFix amt="38000"/>
          </a:blip>
          <a:srcRect/>
          <a:stretch/>
        </p:blipFill>
        <p:spPr>
          <a:xfrm>
            <a:off x="4331715" y="-207401"/>
            <a:ext cx="5018120" cy="53509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8C8B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"/>
          <p:cNvSpPr/>
          <p:nvPr userDrawn="1"/>
        </p:nvSpPr>
        <p:spPr>
          <a:xfrm>
            <a:off x="0" y="145984"/>
            <a:ext cx="9144000" cy="432018"/>
          </a:xfrm>
          <a:prstGeom prst="rect">
            <a:avLst/>
          </a:prstGeom>
          <a:solidFill>
            <a:schemeClr val="accent2">
              <a:alpha val="6274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1"/>
          <p:cNvSpPr/>
          <p:nvPr userDrawn="1"/>
        </p:nvSpPr>
        <p:spPr>
          <a:xfrm>
            <a:off x="0" y="628045"/>
            <a:ext cx="9144000" cy="52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5701" y="171279"/>
            <a:ext cx="4971100" cy="3938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dirty="0" smtClean="0"/>
              <a:t>Title of Presentation – Change in Master Slide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873752"/>
            <a:ext cx="2133600" cy="1773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rgbClr val="67696F"/>
                </a:solidFill>
                <a:latin typeface="Arial Italic"/>
                <a:cs typeface="Arial Italic"/>
              </a:defRPr>
            </a:lvl1pPr>
          </a:lstStyle>
          <a:p>
            <a:fld id="{C15915FD-9D21-7A46-A845-4085939097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873752"/>
            <a:ext cx="2133600" cy="1773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marR="0" indent="0" algn="l" rtl="0">
              <a:spcBef>
                <a:spcPts val="0"/>
              </a:spcBef>
              <a:buSzPct val="25000"/>
              <a:buNone/>
              <a:defRPr sz="800">
                <a:solidFill>
                  <a:srgbClr val="67696F"/>
                </a:solidFill>
                <a:latin typeface="Arial Italic"/>
                <a:cs typeface="Arial Italic"/>
              </a:defRPr>
            </a:lvl1pPr>
          </a:lstStyle>
          <a:p>
            <a:r>
              <a:rPr lang="en-US" dirty="0" err="1" smtClean="0">
                <a:solidFill>
                  <a:srgbClr val="888B8D"/>
                </a:solidFill>
                <a:latin typeface="Arial"/>
                <a:ea typeface="Arial"/>
                <a:cs typeface="Arial"/>
                <a:sym typeface="Arial"/>
              </a:rPr>
              <a:t>Experis</a:t>
            </a:r>
            <a:r>
              <a:rPr lang="en-US" dirty="0" smtClean="0">
                <a:solidFill>
                  <a:srgbClr val="888B8D"/>
                </a:solidFill>
                <a:latin typeface="Arial"/>
                <a:ea typeface="Arial"/>
                <a:cs typeface="Arial"/>
                <a:sym typeface="Arial"/>
              </a:rPr>
              <a:t>  |  September 15, 2015</a:t>
            </a:r>
            <a:endParaRPr lang="en-US" dirty="0">
              <a:solidFill>
                <a:srgbClr val="888B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36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ge Layout 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12"/>
          <p:cNvPicPr preferRelativeResize="0"/>
          <p:nvPr userDrawn="1"/>
        </p:nvPicPr>
        <p:blipFill rotWithShape="1">
          <a:blip r:embed="rId2">
            <a:alphaModFix amt="38000"/>
          </a:blip>
          <a:srcRect/>
          <a:stretch/>
        </p:blipFill>
        <p:spPr>
          <a:xfrm>
            <a:off x="4331715" y="-207401"/>
            <a:ext cx="5018120" cy="535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873752"/>
            <a:ext cx="2133600" cy="1773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rgbClr val="67696F"/>
                </a:solidFill>
                <a:latin typeface="Arial Italic"/>
                <a:cs typeface="Arial Italic"/>
              </a:defRPr>
            </a:lvl1pPr>
          </a:lstStyle>
          <a:p>
            <a:fld id="{C15915FD-9D21-7A46-A845-4085939097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873752"/>
            <a:ext cx="2133600" cy="1773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marR="0" indent="0" algn="l" rtl="0">
              <a:spcBef>
                <a:spcPts val="0"/>
              </a:spcBef>
              <a:buSzPct val="25000"/>
              <a:buNone/>
              <a:defRPr sz="800">
                <a:solidFill>
                  <a:srgbClr val="67696F"/>
                </a:solidFill>
                <a:latin typeface="Arial Italic"/>
                <a:cs typeface="Arial Italic"/>
              </a:defRPr>
            </a:lvl1pPr>
          </a:lstStyle>
          <a:p>
            <a:r>
              <a:rPr lang="en-US" dirty="0" err="1" smtClean="0">
                <a:solidFill>
                  <a:srgbClr val="888B8D"/>
                </a:solidFill>
                <a:latin typeface="Arial"/>
                <a:ea typeface="Arial"/>
                <a:cs typeface="Arial"/>
                <a:sym typeface="Arial"/>
              </a:rPr>
              <a:t>Experis</a:t>
            </a:r>
            <a:r>
              <a:rPr lang="en-US" dirty="0" smtClean="0">
                <a:solidFill>
                  <a:srgbClr val="888B8D"/>
                </a:solidFill>
                <a:latin typeface="Arial"/>
                <a:ea typeface="Arial"/>
                <a:cs typeface="Arial"/>
                <a:sym typeface="Arial"/>
              </a:rPr>
              <a:t>  |  September 15, 2015</a:t>
            </a:r>
            <a:endParaRPr lang="en-US" dirty="0">
              <a:solidFill>
                <a:srgbClr val="888B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9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8C8B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10"/>
          <p:cNvSpPr/>
          <p:nvPr userDrawn="1"/>
        </p:nvSpPr>
        <p:spPr>
          <a:xfrm>
            <a:off x="0" y="145984"/>
            <a:ext cx="9144000" cy="432018"/>
          </a:xfrm>
          <a:prstGeom prst="rect">
            <a:avLst/>
          </a:prstGeom>
          <a:solidFill>
            <a:schemeClr val="accent2">
              <a:alpha val="6274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1"/>
          <p:cNvSpPr/>
          <p:nvPr userDrawn="1"/>
        </p:nvSpPr>
        <p:spPr>
          <a:xfrm>
            <a:off x="0" y="628045"/>
            <a:ext cx="9144000" cy="52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5701" y="171279"/>
            <a:ext cx="4971100" cy="3938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dirty="0" smtClean="0"/>
              <a:t>Title of Presentation – Change in Master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9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Layout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12"/>
          <p:cNvPicPr preferRelativeResize="0"/>
          <p:nvPr userDrawn="1"/>
        </p:nvPicPr>
        <p:blipFill rotWithShape="1">
          <a:blip r:embed="rId2">
            <a:alphaModFix amt="38000"/>
          </a:blip>
          <a:srcRect/>
          <a:stretch/>
        </p:blipFill>
        <p:spPr>
          <a:xfrm>
            <a:off x="4331715" y="-207401"/>
            <a:ext cx="5018120" cy="535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9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8C8B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0"/>
          <p:cNvSpPr/>
          <p:nvPr userDrawn="1"/>
        </p:nvSpPr>
        <p:spPr>
          <a:xfrm>
            <a:off x="0" y="145984"/>
            <a:ext cx="9144000" cy="432018"/>
          </a:xfrm>
          <a:prstGeom prst="rect">
            <a:avLst/>
          </a:prstGeom>
          <a:solidFill>
            <a:schemeClr val="accent2">
              <a:alpha val="6274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1"/>
          <p:cNvSpPr/>
          <p:nvPr userDrawn="1"/>
        </p:nvSpPr>
        <p:spPr>
          <a:xfrm>
            <a:off x="0" y="628045"/>
            <a:ext cx="9144000" cy="52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5701" y="171279"/>
            <a:ext cx="4971100" cy="3938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dirty="0" smtClean="0"/>
              <a:t>Title of Presentation – Change in Master Slide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57200" y="1817904"/>
            <a:ext cx="3606800" cy="40833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873752"/>
            <a:ext cx="2133600" cy="1773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rgbClr val="67696F"/>
                </a:solidFill>
                <a:latin typeface="Arial Italic"/>
                <a:cs typeface="Arial Italic"/>
              </a:defRPr>
            </a:lvl1pPr>
          </a:lstStyle>
          <a:p>
            <a:fld id="{C15915FD-9D21-7A46-A845-4085939097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616824" y="1817904"/>
            <a:ext cx="3606800" cy="40833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1" y="2300941"/>
            <a:ext cx="3606800" cy="2226609"/>
          </a:xfrm>
        </p:spPr>
        <p:txBody>
          <a:bodyPr/>
          <a:lstStyle>
            <a:lvl1pPr marL="228600" indent="-228600">
              <a:buFont typeface="Arial"/>
              <a:buChar char="•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16824" y="2300941"/>
            <a:ext cx="3606800" cy="2226609"/>
          </a:xfrm>
        </p:spPr>
        <p:txBody>
          <a:bodyPr/>
          <a:lstStyle>
            <a:lvl1pPr marL="228600" indent="-228600">
              <a:buFont typeface="Arial"/>
              <a:buChar char="•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873752"/>
            <a:ext cx="2133600" cy="1773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marR="0" indent="0" algn="l" rtl="0">
              <a:spcBef>
                <a:spcPts val="0"/>
              </a:spcBef>
              <a:buSzPct val="25000"/>
              <a:buNone/>
              <a:defRPr sz="800">
                <a:solidFill>
                  <a:srgbClr val="67696F"/>
                </a:solidFill>
                <a:latin typeface="Arial Italic"/>
                <a:cs typeface="Arial Italic"/>
              </a:defRPr>
            </a:lvl1pPr>
          </a:lstStyle>
          <a:p>
            <a:r>
              <a:rPr lang="en-US" dirty="0" err="1" smtClean="0">
                <a:solidFill>
                  <a:srgbClr val="888B8D"/>
                </a:solidFill>
                <a:latin typeface="Arial"/>
                <a:ea typeface="Arial"/>
                <a:cs typeface="Arial"/>
                <a:sym typeface="Arial"/>
              </a:rPr>
              <a:t>Experis</a:t>
            </a:r>
            <a:r>
              <a:rPr lang="en-US" dirty="0" smtClean="0">
                <a:solidFill>
                  <a:srgbClr val="888B8D"/>
                </a:solidFill>
                <a:latin typeface="Arial"/>
                <a:ea typeface="Arial"/>
                <a:cs typeface="Arial"/>
                <a:sym typeface="Arial"/>
              </a:rPr>
              <a:t>  |  September 15, 2015</a:t>
            </a:r>
            <a:endParaRPr lang="en-US" dirty="0">
              <a:solidFill>
                <a:srgbClr val="888B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97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0"/>
          <p:cNvSpPr/>
          <p:nvPr userDrawn="1"/>
        </p:nvSpPr>
        <p:spPr>
          <a:xfrm rot="16200000">
            <a:off x="2408884" y="-2408885"/>
            <a:ext cx="4344521" cy="91622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0000"/>
                </a:scheme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Exp2GreenArrowShape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4"/>
          <a:stretch/>
        </p:blipFill>
        <p:spPr>
          <a:xfrm>
            <a:off x="457200" y="0"/>
            <a:ext cx="5560476" cy="493019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4445000"/>
            <a:ext cx="9144000" cy="69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alpha val="49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344522"/>
            <a:ext cx="9144000" cy="58501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5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32"/>
          <p:cNvSpPr txBox="1">
            <a:spLocks noGrp="1"/>
          </p:cNvSpPr>
          <p:nvPr>
            <p:ph type="ctrTitle"/>
          </p:nvPr>
        </p:nvSpPr>
        <p:spPr>
          <a:xfrm>
            <a:off x="1654079" y="1385788"/>
            <a:ext cx="4876799" cy="766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35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52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p2ORNGWhitShape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7"/>
          <a:stretch/>
        </p:blipFill>
        <p:spPr>
          <a:xfrm>
            <a:off x="457199" y="0"/>
            <a:ext cx="5560477" cy="4889979"/>
          </a:xfrm>
          <a:prstGeom prst="rect">
            <a:avLst/>
          </a:prstGeom>
        </p:spPr>
      </p:pic>
      <p:sp>
        <p:nvSpPr>
          <p:cNvPr id="8" name="Shape 10"/>
          <p:cNvSpPr/>
          <p:nvPr userDrawn="1"/>
        </p:nvSpPr>
        <p:spPr>
          <a:xfrm rot="16200000">
            <a:off x="2408884" y="-2408885"/>
            <a:ext cx="4344521" cy="916229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41000"/>
                </a:scheme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445000"/>
            <a:ext cx="9144000" cy="69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alpha val="49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32"/>
          <p:cNvSpPr txBox="1">
            <a:spLocks noGrp="1"/>
          </p:cNvSpPr>
          <p:nvPr>
            <p:ph type="ctrTitle"/>
          </p:nvPr>
        </p:nvSpPr>
        <p:spPr>
          <a:xfrm>
            <a:off x="768866" y="795761"/>
            <a:ext cx="4876799" cy="766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35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4344522"/>
            <a:ext cx="9144000" cy="58501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65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350" y="1770063"/>
            <a:ext cx="4876800" cy="2206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60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873752"/>
            <a:ext cx="2133600" cy="1773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marR="0" indent="0" algn="l" rtl="0">
              <a:spcBef>
                <a:spcPts val="0"/>
              </a:spcBef>
              <a:buSzPct val="25000"/>
              <a:buNone/>
              <a:defRPr sz="800">
                <a:solidFill>
                  <a:srgbClr val="67696F"/>
                </a:solidFill>
                <a:latin typeface="Arial Italic"/>
                <a:cs typeface="Arial Italic"/>
              </a:defRPr>
            </a:lvl1pPr>
          </a:lstStyle>
          <a:p>
            <a:r>
              <a:rPr lang="en-US" dirty="0" err="1" smtClean="0">
                <a:solidFill>
                  <a:srgbClr val="888B8D"/>
                </a:solidFill>
                <a:latin typeface="Arial"/>
                <a:ea typeface="Arial"/>
                <a:cs typeface="Arial"/>
                <a:sym typeface="Arial"/>
              </a:rPr>
              <a:t>Experis</a:t>
            </a:r>
            <a:r>
              <a:rPr lang="en-US" dirty="0" smtClean="0">
                <a:solidFill>
                  <a:srgbClr val="888B8D"/>
                </a:solidFill>
                <a:latin typeface="Arial"/>
                <a:ea typeface="Arial"/>
                <a:cs typeface="Arial"/>
                <a:sym typeface="Arial"/>
              </a:rPr>
              <a:t>  |  September 15, 2015</a:t>
            </a:r>
            <a:endParaRPr lang="en-US" dirty="0">
              <a:solidFill>
                <a:srgbClr val="888B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873752"/>
            <a:ext cx="2133600" cy="1773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rgbClr val="67696F"/>
                </a:solidFill>
                <a:latin typeface="Arial Italic"/>
                <a:cs typeface="Arial Italic"/>
              </a:defRPr>
            </a:lvl1pPr>
          </a:lstStyle>
          <a:p>
            <a:fld id="{C15915FD-9D21-7A46-A845-4085939097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987551"/>
            <a:ext cx="8229600" cy="594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29491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94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9" r:id="rId5"/>
    <p:sldLayoutId id="2147483661" r:id="rId6"/>
    <p:sldLayoutId id="2147483660" r:id="rId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3"/>
          </a:solidFill>
          <a:latin typeface="Arial Italic"/>
          <a:ea typeface="+mj-ea"/>
          <a:cs typeface="Arial Italic"/>
        </a:defRPr>
      </a:lvl1pPr>
    </p:titleStyle>
    <p:bodyStyle>
      <a:lvl1pPr marL="228600" indent="-228600" algn="l" defTabSz="457200" rtl="0" eaLnBrk="1" latinLnBrk="0" hangingPunct="1">
        <a:spcBef>
          <a:spcPts val="360"/>
        </a:spcBef>
        <a:buClr>
          <a:schemeClr val="tx2"/>
        </a:buClr>
        <a:buFont typeface="Arial"/>
        <a:buChar char="•"/>
        <a:defRPr sz="1800" kern="1200">
          <a:solidFill>
            <a:schemeClr val="bg2"/>
          </a:solidFill>
          <a:latin typeface="Arial Italic"/>
          <a:ea typeface="+mn-ea"/>
          <a:cs typeface="Arial Italic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 Italic"/>
          <a:ea typeface="+mn-ea"/>
          <a:cs typeface="Arial Ital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 Italic"/>
          <a:ea typeface="+mn-ea"/>
          <a:cs typeface="Arial Ital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 Italic"/>
          <a:ea typeface="+mn-ea"/>
          <a:cs typeface="Arial Ital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 Italic"/>
          <a:ea typeface="+mn-ea"/>
          <a:cs typeface="Arial Ital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5915FD-9D21-7A46-A845-40859390979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ZoneTexte 6"/>
          <p:cNvSpPr txBox="1">
            <a:spLocks noChangeArrowheads="1"/>
          </p:cNvSpPr>
          <p:nvPr/>
        </p:nvSpPr>
        <p:spPr bwMode="auto">
          <a:xfrm>
            <a:off x="58367" y="1339438"/>
            <a:ext cx="4474722" cy="3245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E96333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fr-FR" altLang="fr-FR" sz="750" b="1" i="1" u="sng" dirty="0" smtClean="0"/>
              <a:t>Contexte / Objectifs </a:t>
            </a:r>
            <a:endParaRPr lang="fr-FR" sz="750" dirty="0" smtClean="0"/>
          </a:p>
          <a:p>
            <a:pPr marL="171450" indent="-171450" fontAlgn="base"/>
            <a:r>
              <a:rPr lang="fr-FR" sz="750" dirty="0" smtClean="0"/>
              <a:t>L’instance Salesforce d’Euler-</a:t>
            </a:r>
            <a:r>
              <a:rPr lang="fr-FR" sz="750" dirty="0" err="1" smtClean="0"/>
              <a:t>Hermes</a:t>
            </a:r>
            <a:r>
              <a:rPr lang="fr-FR" sz="750" dirty="0" smtClean="0"/>
              <a:t> est dénommé </a:t>
            </a:r>
            <a:r>
              <a:rPr lang="fr-FR" sz="750" dirty="0" err="1" smtClean="0"/>
              <a:t>Copernicus</a:t>
            </a:r>
            <a:r>
              <a:rPr lang="fr-FR" sz="750" dirty="0" smtClean="0"/>
              <a:t>. Elle s’inscrit dans le SI d’Euler-</a:t>
            </a:r>
            <a:r>
              <a:rPr lang="fr-FR" sz="750" dirty="0" err="1" smtClean="0"/>
              <a:t>Hermes</a:t>
            </a:r>
            <a:r>
              <a:rPr lang="fr-FR" sz="750" dirty="0" smtClean="0"/>
              <a:t> qui est composé de différents éléments :</a:t>
            </a:r>
          </a:p>
          <a:p>
            <a:pPr marL="914400" lvl="1" indent="-171450" fontAlgn="base"/>
            <a:r>
              <a:rPr lang="fr-FR" sz="550" dirty="0" smtClean="0"/>
              <a:t>I.R.P. : Gestion des polices d’assurances</a:t>
            </a:r>
          </a:p>
          <a:p>
            <a:pPr marL="914400" lvl="1" indent="-171450" fontAlgn="base"/>
            <a:r>
              <a:rPr lang="fr-FR" sz="550" dirty="0" smtClean="0"/>
              <a:t>Group </a:t>
            </a:r>
            <a:r>
              <a:rPr lang="fr-FR" sz="550" dirty="0" err="1" smtClean="0"/>
              <a:t>Ticketing</a:t>
            </a:r>
            <a:r>
              <a:rPr lang="fr-FR" sz="550" dirty="0" smtClean="0"/>
              <a:t> : Gestion des retours et rendez-vous clients.</a:t>
            </a:r>
          </a:p>
          <a:p>
            <a:pPr marL="914400" lvl="1" indent="-171450" fontAlgn="base"/>
            <a:r>
              <a:rPr lang="fr-FR" sz="550" dirty="0" smtClean="0"/>
              <a:t>O.A.D.M. : Gestion des comptes et des contacts.</a:t>
            </a:r>
          </a:p>
          <a:p>
            <a:pPr marL="914400" lvl="1" indent="-171450" fontAlgn="base"/>
            <a:r>
              <a:rPr lang="fr-FR" sz="550" dirty="0" smtClean="0"/>
              <a:t>E.S.B. / E.P.F. : deux E.T.L. qui relient les différents outils du S.I.</a:t>
            </a:r>
            <a:endParaRPr lang="fr-FR" sz="550" dirty="0" smtClean="0"/>
          </a:p>
          <a:p>
            <a:pPr marL="171450" indent="-171450" fontAlgn="base"/>
            <a:r>
              <a:rPr lang="fr-FR" sz="750" dirty="0" smtClean="0"/>
              <a:t>L’équipe Marketing Française d’Euler-</a:t>
            </a:r>
            <a:r>
              <a:rPr lang="fr-FR" sz="750" dirty="0" err="1" smtClean="0"/>
              <a:t>Hermes</a:t>
            </a:r>
            <a:r>
              <a:rPr lang="fr-FR" sz="750" dirty="0" smtClean="0"/>
              <a:t> a demandé la mise en place d’une plate-forme d’automatisation du marketing. L’outil qui a été choisis est </a:t>
            </a:r>
            <a:r>
              <a:rPr lang="fr-FR" sz="750" dirty="0" err="1" smtClean="0"/>
              <a:t>Marketo</a:t>
            </a:r>
            <a:r>
              <a:rPr lang="fr-FR" sz="750" dirty="0" smtClean="0"/>
              <a:t>. La principale fonction de </a:t>
            </a:r>
            <a:r>
              <a:rPr lang="fr-FR" sz="750" dirty="0" err="1" smtClean="0"/>
              <a:t>Marketo</a:t>
            </a:r>
            <a:r>
              <a:rPr lang="fr-FR" sz="750" dirty="0" smtClean="0"/>
              <a:t> est d’automatiser la gestion des </a:t>
            </a:r>
            <a:r>
              <a:rPr lang="fr-FR" sz="750" dirty="0" smtClean="0"/>
              <a:t>pistes dans Salesforce. </a:t>
            </a:r>
            <a:r>
              <a:rPr lang="fr-FR" sz="750" dirty="0" err="1" smtClean="0"/>
              <a:t>Marketo</a:t>
            </a:r>
            <a:r>
              <a:rPr lang="fr-FR" sz="750" dirty="0" smtClean="0"/>
              <a:t> est en deux parties : un plug-in à installer dans l’instance Salesforce et une plate-forme web qui va gérer les pistes.</a:t>
            </a:r>
            <a:endParaRPr lang="fr-FR" sz="750" dirty="0" smtClean="0"/>
          </a:p>
          <a:p>
            <a:pPr marL="171450" indent="-171450" fontAlgn="base"/>
            <a:endParaRPr lang="fr-FR" altLang="fr-FR" sz="750" dirty="0" smtClean="0"/>
          </a:p>
          <a:p>
            <a:pPr algn="just">
              <a:spcBef>
                <a:spcPct val="0"/>
              </a:spcBef>
              <a:buClrTx/>
              <a:buNone/>
            </a:pPr>
            <a:r>
              <a:rPr lang="fr-FR" altLang="fr-FR" sz="750" b="1" i="1" u="sng" dirty="0" smtClean="0"/>
              <a:t>Enjeux </a:t>
            </a:r>
            <a:endParaRPr lang="fr-FR" altLang="fr-FR" sz="750" b="1" i="1" u="sng" dirty="0" smtClean="0"/>
          </a:p>
          <a:p>
            <a:pPr marL="171450" indent="-171450" fontAlgn="base"/>
            <a:r>
              <a:rPr lang="fr-FR" sz="750" dirty="0" smtClean="0"/>
              <a:t>Installer le plug-in </a:t>
            </a:r>
            <a:r>
              <a:rPr lang="fr-FR" sz="750" dirty="0" err="1" smtClean="0"/>
              <a:t>Marketo</a:t>
            </a:r>
            <a:r>
              <a:rPr lang="fr-FR" sz="750" dirty="0" smtClean="0"/>
              <a:t> dans l’instance de Salesforce</a:t>
            </a:r>
            <a:endParaRPr lang="fr-FR" sz="750" dirty="0" smtClean="0"/>
          </a:p>
          <a:p>
            <a:pPr marL="171450" indent="-171450" fontAlgn="base"/>
            <a:r>
              <a:rPr lang="fr-FR" sz="750" dirty="0" smtClean="0"/>
              <a:t>Prendre en compte les impacts potentiels de l’arrivée de </a:t>
            </a:r>
            <a:r>
              <a:rPr lang="fr-FR" sz="750" dirty="0" err="1" smtClean="0"/>
              <a:t>Marketo</a:t>
            </a:r>
            <a:r>
              <a:rPr lang="fr-FR" sz="750" dirty="0" smtClean="0"/>
              <a:t> dans le S.I. d’Euler-</a:t>
            </a:r>
            <a:r>
              <a:rPr lang="fr-FR" sz="750" dirty="0" err="1" smtClean="0"/>
              <a:t>Hermes</a:t>
            </a:r>
            <a:r>
              <a:rPr lang="fr-FR" sz="750" dirty="0" smtClean="0"/>
              <a:t>.</a:t>
            </a:r>
            <a:endParaRPr lang="fr-FR" sz="750" dirty="0" smtClean="0"/>
          </a:p>
          <a:p>
            <a:pPr marL="171450" indent="-171450" fontAlgn="base"/>
            <a:r>
              <a:rPr lang="fr-FR" sz="750" dirty="0" smtClean="0"/>
              <a:t>Analyser et répondre aux besoins des équipes métiers.</a:t>
            </a:r>
            <a:endParaRPr lang="fr-FR" sz="750" dirty="0"/>
          </a:p>
          <a:p>
            <a:pPr fontAlgn="base">
              <a:buNone/>
            </a:pPr>
            <a:endParaRPr lang="fr-FR" altLang="fr-FR" sz="750" b="1" i="1" u="sng" dirty="0" smtClean="0"/>
          </a:p>
          <a:p>
            <a:pPr fontAlgn="base">
              <a:buNone/>
            </a:pPr>
            <a:r>
              <a:rPr lang="fr-FR" altLang="fr-FR" sz="750" b="1" i="1" u="sng" dirty="0" smtClean="0"/>
              <a:t>Environnement </a:t>
            </a:r>
            <a:r>
              <a:rPr lang="fr-FR" altLang="fr-FR" sz="750" b="1" i="1" u="sng" dirty="0"/>
              <a:t>technique </a:t>
            </a:r>
            <a:endParaRPr lang="fr-FR" altLang="fr-FR" sz="750" dirty="0"/>
          </a:p>
          <a:p>
            <a:pPr marL="171450" indent="-171450" fontAlgn="base"/>
            <a:r>
              <a:rPr lang="fr-FR" sz="750" dirty="0" smtClean="0"/>
              <a:t>Environnement : La plateforme force.com de Salesforce</a:t>
            </a:r>
          </a:p>
          <a:p>
            <a:pPr marL="171450" indent="-171450" fontAlgn="base"/>
            <a:r>
              <a:rPr lang="fr-FR" sz="750" dirty="0" smtClean="0"/>
              <a:t>Langage : Apex et </a:t>
            </a:r>
            <a:r>
              <a:rPr lang="fr-FR" sz="750" dirty="0" err="1" smtClean="0"/>
              <a:t>Visualforce</a:t>
            </a:r>
            <a:endParaRPr lang="fr-FR" sz="750" dirty="0" smtClean="0"/>
          </a:p>
          <a:p>
            <a:pPr marL="171450" indent="-171450" fontAlgn="base"/>
            <a:r>
              <a:rPr lang="fr-FR" sz="750" dirty="0" smtClean="0"/>
              <a:t>Outils : Eclipse Force.com IDE, </a:t>
            </a:r>
            <a:r>
              <a:rPr lang="fr-FR" sz="750" dirty="0" err="1" smtClean="0"/>
              <a:t>Ant</a:t>
            </a:r>
            <a:endParaRPr lang="fr-FR" sz="750" dirty="0"/>
          </a:p>
          <a:p>
            <a:pPr fontAlgn="base">
              <a:buNone/>
            </a:pPr>
            <a:endParaRPr lang="fr-FR" sz="750" dirty="0" smtClean="0"/>
          </a:p>
          <a:p>
            <a:pPr fontAlgn="base">
              <a:buNone/>
            </a:pPr>
            <a:endParaRPr lang="fr-FR" sz="750" dirty="0" smtClean="0"/>
          </a:p>
          <a:p>
            <a:pPr fontAlgn="base">
              <a:buNone/>
            </a:pPr>
            <a:endParaRPr lang="fr-FR" sz="750" dirty="0"/>
          </a:p>
          <a:p>
            <a:pPr algn="just">
              <a:spcBef>
                <a:spcPct val="0"/>
              </a:spcBef>
              <a:buClrTx/>
              <a:buNone/>
            </a:pPr>
            <a:endParaRPr lang="fr-FR" altLang="fr-FR" sz="750" dirty="0"/>
          </a:p>
        </p:txBody>
      </p:sp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4621907" y="1339163"/>
            <a:ext cx="4472189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E96333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fr-FR" altLang="fr-FR" sz="750" b="1" i="1" u="sng" dirty="0"/>
              <a:t>Bénéfices attendus</a:t>
            </a:r>
          </a:p>
          <a:p>
            <a:pPr marL="171450" indent="-171450" fontAlgn="base"/>
            <a:r>
              <a:rPr lang="fr-FR" sz="750" dirty="0" smtClean="0"/>
              <a:t>L’utilisation d’une plate-forme d’automatisation du Marketing vise à accélérer le processus de vente.</a:t>
            </a:r>
          </a:p>
          <a:p>
            <a:pPr marL="171450" indent="-171450" fontAlgn="base"/>
            <a:r>
              <a:rPr lang="fr-FR" sz="750" dirty="0" smtClean="0"/>
              <a:t>Il vise aussi à assainir ce dernier en clôturant plus rapidement des pistes qui ne sont plus viable.</a:t>
            </a:r>
            <a:endParaRPr lang="fr-FR" sz="750" dirty="0"/>
          </a:p>
          <a:p>
            <a:pPr>
              <a:spcBef>
                <a:spcPct val="0"/>
              </a:spcBef>
              <a:buClrTx/>
              <a:buNone/>
            </a:pPr>
            <a:endParaRPr lang="fr-FR" altLang="fr-FR" sz="750" b="1" i="1" u="sng" dirty="0" smtClean="0"/>
          </a:p>
          <a:p>
            <a:pPr>
              <a:spcBef>
                <a:spcPct val="0"/>
              </a:spcBef>
              <a:buClrTx/>
              <a:buNone/>
            </a:pPr>
            <a:r>
              <a:rPr lang="fr-FR" altLang="fr-FR" sz="750" b="1" i="1" u="sng" dirty="0" smtClean="0"/>
              <a:t>La </a:t>
            </a:r>
            <a:r>
              <a:rPr lang="fr-FR" altLang="fr-FR" sz="750" b="1" i="1" u="sng" dirty="0"/>
              <a:t>solution d’ EXPERIS IT</a:t>
            </a:r>
            <a:r>
              <a:rPr lang="fr-FR" altLang="fr-FR" sz="750" b="1" i="1" dirty="0"/>
              <a:t> </a:t>
            </a:r>
            <a:r>
              <a:rPr lang="fr-FR" altLang="fr-FR" sz="750" b="1" i="1" dirty="0" smtClean="0"/>
              <a:t> </a:t>
            </a:r>
            <a:endParaRPr lang="fr-FR" altLang="fr-FR" sz="750" dirty="0"/>
          </a:p>
          <a:p>
            <a:pPr>
              <a:spcBef>
                <a:spcPct val="0"/>
              </a:spcBef>
              <a:buClrTx/>
              <a:buNone/>
            </a:pPr>
            <a:endParaRPr lang="fr-FR" altLang="fr-FR" sz="750" dirty="0"/>
          </a:p>
          <a:p>
            <a:r>
              <a:rPr lang="fr-FR" sz="750" dirty="0"/>
              <a:t> </a:t>
            </a:r>
            <a:r>
              <a:rPr lang="fr-FR" sz="750" dirty="0" smtClean="0"/>
              <a:t> J’ai été en mesure d’apporter une analyse technico-fonctionnel dans le cadre du projet.</a:t>
            </a:r>
            <a:endParaRPr lang="fr-FR" altLang="fr-FR" sz="750" dirty="0"/>
          </a:p>
          <a:p>
            <a:pPr>
              <a:spcBef>
                <a:spcPct val="0"/>
              </a:spcBef>
              <a:buClrTx/>
              <a:buNone/>
            </a:pPr>
            <a:endParaRPr lang="fr-FR" altLang="fr-FR" sz="750" b="1" i="1" u="sng" dirty="0" smtClean="0"/>
          </a:p>
          <a:p>
            <a:pPr>
              <a:spcBef>
                <a:spcPct val="0"/>
              </a:spcBef>
              <a:buClrTx/>
              <a:buNone/>
            </a:pPr>
            <a:endParaRPr lang="fr-FR" altLang="fr-FR" sz="750" b="1" i="1" u="sng" dirty="0"/>
          </a:p>
          <a:p>
            <a:pPr>
              <a:spcBef>
                <a:spcPct val="0"/>
              </a:spcBef>
              <a:buClrTx/>
              <a:buNone/>
            </a:pPr>
            <a:endParaRPr lang="fr-FR" altLang="fr-FR" sz="750" b="1" i="1" u="sng" dirty="0" smtClean="0"/>
          </a:p>
          <a:p>
            <a:pPr>
              <a:spcBef>
                <a:spcPct val="0"/>
              </a:spcBef>
              <a:buClrTx/>
              <a:buNone/>
            </a:pPr>
            <a:endParaRPr lang="fr-FR" altLang="fr-FR" sz="750" b="1" i="1" u="sng" dirty="0"/>
          </a:p>
          <a:p>
            <a:pPr>
              <a:spcBef>
                <a:spcPct val="0"/>
              </a:spcBef>
              <a:buClrTx/>
              <a:buNone/>
            </a:pPr>
            <a:endParaRPr lang="fr-FR" altLang="fr-FR" sz="750" b="1" i="1" u="sng" dirty="0" smtClean="0"/>
          </a:p>
          <a:p>
            <a:pPr>
              <a:spcBef>
                <a:spcPct val="0"/>
              </a:spcBef>
              <a:buClrTx/>
              <a:buNone/>
            </a:pPr>
            <a:endParaRPr lang="fr-FR" altLang="fr-FR" sz="750" b="1" i="1" u="sng" dirty="0"/>
          </a:p>
          <a:p>
            <a:pPr>
              <a:spcBef>
                <a:spcPct val="0"/>
              </a:spcBef>
              <a:buClrTx/>
              <a:buNone/>
            </a:pPr>
            <a:r>
              <a:rPr lang="fr-FR" altLang="fr-FR" sz="750" b="1" i="1" u="sng" dirty="0" smtClean="0"/>
              <a:t>Résultats </a:t>
            </a:r>
            <a:r>
              <a:rPr lang="fr-FR" altLang="fr-FR" sz="750" b="1" i="1" u="sng" dirty="0"/>
              <a:t>obtenus à la fin de la mission</a:t>
            </a:r>
            <a:r>
              <a:rPr lang="fr-FR" altLang="fr-FR" sz="750" dirty="0"/>
              <a:t> </a:t>
            </a:r>
          </a:p>
          <a:p>
            <a:pPr marL="171450" indent="-171450">
              <a:spcBef>
                <a:spcPct val="0"/>
              </a:spcBef>
              <a:buClrTx/>
            </a:pPr>
            <a:r>
              <a:rPr lang="fr-FR" altLang="fr-FR" sz="750" dirty="0"/>
              <a:t>Le</a:t>
            </a:r>
            <a:r>
              <a:rPr lang="fr-FR" altLang="fr-FR" sz="750" dirty="0"/>
              <a:t> projet a été mené à bien et la mise en production </a:t>
            </a:r>
            <a:r>
              <a:rPr lang="fr-FR" altLang="fr-FR" sz="750" dirty="0" smtClean="0"/>
              <a:t>de </a:t>
            </a:r>
            <a:r>
              <a:rPr lang="fr-FR" altLang="fr-FR" sz="750" smtClean="0"/>
              <a:t>ce dernier à </a:t>
            </a:r>
            <a:r>
              <a:rPr lang="fr-FR" altLang="fr-FR" sz="750" dirty="0"/>
              <a:t>pu se faire à la date prévue.</a:t>
            </a:r>
            <a:endParaRPr lang="fr-FR" altLang="fr-FR" sz="75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75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75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75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75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75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75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75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75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75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367" y="753956"/>
            <a:ext cx="7957224" cy="5655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E96333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825" b="1" i="1" u="sng" dirty="0"/>
              <a:t>Activités du </a:t>
            </a:r>
            <a:r>
              <a:rPr lang="fr-FR" altLang="fr-FR" sz="825" b="1" i="1" u="sng" dirty="0" smtClean="0"/>
              <a:t>client</a:t>
            </a:r>
            <a:endParaRPr lang="fr-FR" altLang="fr-FR" sz="750" dirty="0"/>
          </a:p>
          <a:p>
            <a:pPr>
              <a:spcBef>
                <a:spcPct val="0"/>
              </a:spcBef>
              <a:buClrTx/>
              <a:buNone/>
            </a:pPr>
            <a:r>
              <a:rPr lang="fr-FR" altLang="fr-FR" sz="750" dirty="0"/>
              <a:t> </a:t>
            </a:r>
            <a:r>
              <a:rPr lang="fr-FR" altLang="fr-FR" sz="750" dirty="0"/>
              <a:t>Euler </a:t>
            </a:r>
            <a:r>
              <a:rPr lang="fr-FR" altLang="fr-FR" sz="750" dirty="0" err="1"/>
              <a:t>Hermes</a:t>
            </a:r>
            <a:r>
              <a:rPr lang="fr-FR" altLang="fr-FR" sz="750" dirty="0"/>
              <a:t> (anciennement Euler </a:t>
            </a:r>
            <a:r>
              <a:rPr lang="fr-FR" altLang="fr-FR" sz="750" dirty="0" err="1"/>
              <a:t>Hermes</a:t>
            </a:r>
            <a:r>
              <a:rPr lang="fr-FR" altLang="fr-FR" sz="750" dirty="0"/>
              <a:t> SFAC) est une société d'assurance-crédit française détenue en majorité par le groupe Allianz et cotée à la Bourse de Paris</a:t>
            </a:r>
            <a:r>
              <a:rPr lang="fr-FR" altLang="fr-FR" sz="750" dirty="0" smtClean="0"/>
              <a:t>. Sa </a:t>
            </a:r>
            <a:r>
              <a:rPr lang="fr-FR" altLang="fr-FR" sz="750" dirty="0"/>
              <a:t>mission est d'aider le développement commercial des entreprises en les assurant contre le risque d'insolvabilité de leurs clients, quels que soient leur taille, leur secteur d'activité ou leur pays </a:t>
            </a:r>
            <a:r>
              <a:rPr lang="fr-FR" altLang="fr-FR" sz="750" dirty="0" smtClean="0"/>
              <a:t>d'origine</a:t>
            </a:r>
            <a:endParaRPr lang="fr-FR" altLang="fr-FR" sz="1350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8910" y="24512"/>
            <a:ext cx="8443608" cy="594360"/>
          </a:xfrm>
        </p:spPr>
        <p:txBody>
          <a:bodyPr/>
          <a:lstStyle/>
          <a:p>
            <a:pPr algn="ctr"/>
            <a:r>
              <a:rPr lang="fr-FR" altLang="fr-FR" sz="2000" b="1" dirty="0" smtClean="0">
                <a:solidFill>
                  <a:schemeClr val="bg1"/>
                </a:solidFill>
              </a:rPr>
              <a:t>Nom du projet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3140" y="710237"/>
            <a:ext cx="1011984" cy="55221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10" y="742524"/>
            <a:ext cx="507043" cy="5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10261"/>
      </p:ext>
    </p:extLst>
  </p:cSld>
  <p:clrMapOvr>
    <a:masterClrMapping/>
  </p:clrMapOvr>
</p:sld>
</file>

<file path=ppt/theme/theme1.xml><?xml version="1.0" encoding="utf-8"?>
<a:theme xmlns:a="http://schemas.openxmlformats.org/drawingml/2006/main" name="Page Master Slide">
  <a:themeElements>
    <a:clrScheme name="Custom 1">
      <a:dk1>
        <a:sysClr val="windowText" lastClr="000000"/>
      </a:dk1>
      <a:lt1>
        <a:sysClr val="window" lastClr="FFFFFF"/>
      </a:lt1>
      <a:dk2>
        <a:srgbClr val="466EA5"/>
      </a:dk2>
      <a:lt2>
        <a:srgbClr val="67696F"/>
      </a:lt2>
      <a:accent1>
        <a:srgbClr val="466EA5"/>
      </a:accent1>
      <a:accent2>
        <a:srgbClr val="5A90C4"/>
      </a:accent2>
      <a:accent3>
        <a:srgbClr val="6E8F82"/>
      </a:accent3>
      <a:accent4>
        <a:srgbClr val="AB404B"/>
      </a:accent4>
      <a:accent5>
        <a:srgbClr val="E77C22"/>
      </a:accent5>
      <a:accent6>
        <a:srgbClr val="67696F"/>
      </a:accent6>
      <a:hlink>
        <a:srgbClr val="282A32"/>
      </a:hlink>
      <a:folHlink>
        <a:srgbClr val="6390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800" baseline="0" dirty="0" smtClean="0">
            <a:solidFill>
              <a:srgbClr val="5E6263"/>
            </a:solidFill>
            <a:latin typeface="Aril"/>
            <a:cs typeface="Ari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340</Words>
  <Application>Microsoft Office PowerPoint</Application>
  <PresentationFormat>Affichage à l'écran (16:9)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Italic</vt:lpstr>
      <vt:lpstr>Calibri</vt:lpstr>
      <vt:lpstr>Wingdings</vt:lpstr>
      <vt:lpstr>Page Master Slide</vt:lpstr>
      <vt:lpstr>Nom du projet</vt:lpstr>
    </vt:vector>
  </TitlesOfParts>
  <Company>ManpowerGroup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 Keller</dc:creator>
  <cp:lastModifiedBy>Eric WARTELLE</cp:lastModifiedBy>
  <cp:revision>119</cp:revision>
  <dcterms:created xsi:type="dcterms:W3CDTF">2012-12-19T16:56:19Z</dcterms:created>
  <dcterms:modified xsi:type="dcterms:W3CDTF">2016-08-01T12:28:18Z</dcterms:modified>
</cp:coreProperties>
</file>