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pAYo2HUbGy7/CKHPGRisaPjV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dc.sbc.org.br/ladc2022-submit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0e56a6b4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3d0e56a6b4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d1af6cc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bd1af6cc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4583c80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Submeter artigo em Inglês para </a:t>
            </a:r>
            <a:r>
              <a:rPr lang="en-BR" u="sng">
                <a:solidFill>
                  <a:schemeClr val="hlink"/>
                </a:solidFill>
                <a:hlinkClick r:id="rId2"/>
              </a:rPr>
              <a:t>https://ladc.sbc.org.br/ladc2022-submit/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introdução hermes objetivo (estender)</a:t>
            </a:r>
            <a:endParaRPr/>
          </a:p>
        </p:txBody>
      </p:sp>
      <p:sp>
        <p:nvSpPr>
          <p:cNvPr id="127" name="Google Shape;127;g13b4583c80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d1af6cc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bd1af6cce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61ff0ae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muita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461ff0ae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0e56a6b4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muita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3d0e56a6b4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d1af6cce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bd1af6cce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b4583c80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b4583c80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d1af6cc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3bd1af6cc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ce4d2264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ce4d2264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ce4d2264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bd1af6cc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tendência, desafio, é uma tendência desacoplar, mais fácil de dar manutenção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tem problema no caso de falhas (inoperância) vai causar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é comum usar estratégia de replicação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evoluir de forma consistente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/>
              <a:t>mitigar falhas com replicação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replicação 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entrega previamente ordenada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ordenação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neste sentido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um trabalho proposto pelo grupo</a:t>
            </a:r>
            <a:endParaRPr/>
          </a:p>
        </p:txBody>
      </p:sp>
      <p:sp>
        <p:nvSpPr>
          <p:cNvPr id="48" name="Google Shape;48;g13bd1af6cc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0e56a6b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d0e56a6b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d0e56a6b4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4583c80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b4583c805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bd1af6cce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bd1af6cce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461ff0ae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f461ff0ae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b4583c80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b4583c80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461ff0ae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f461ff0ae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bd1af6cce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bd1af6cce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d1af6cc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bd1af6cc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d1af6cce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bd1af6cce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b4583c805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</a:pPr>
            <a:r>
              <a:rPr lang="en-BR" sz="2800"/>
              <a:t>Implementação de </a:t>
            </a:r>
            <a:r>
              <a:rPr b="1" lang="en-BR" sz="2800"/>
              <a:t>abstrações</a:t>
            </a:r>
            <a:r>
              <a:rPr lang="en-BR" sz="2800"/>
              <a:t> que trazem o conceito de mudança de líder para dentro do Hermes.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800"/>
              <a:t>Habilitado ou desabilitado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3b4583c805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d0e56a6b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3d0e56a6b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7cf884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e7cf884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d0e56a6b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tendência, desafio, é uma tendência desacoplar, mais fácil de dar manutenção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tem problema no caso de falhas (inoperância) vai causar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é comum usar estratégia de replicação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evoluir de forma consistente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mitigar falhas com replicação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replicação 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entrega previamente ordenada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ordenação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neste sentido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um trabalho proposto pelo grupo</a:t>
            </a:r>
            <a:endParaRPr/>
          </a:p>
        </p:txBody>
      </p:sp>
      <p:sp>
        <p:nvSpPr>
          <p:cNvPr id="61" name="Google Shape;61;g13d0e56a6b4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d1af6cce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</a:pPr>
            <a:r>
              <a:rPr lang="en-BR" sz="2800"/>
              <a:t>Neste contexto o ordenador de mensagens é o Hermes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bd1af6cce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4583c80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</a:pPr>
            <a:r>
              <a:rPr lang="en-BR" sz="2800"/>
              <a:t>Neste contexto o ordenador de mensagens é o Hermes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3b4583c80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a759825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ca7598258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a759825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no objetivo mostrar essa imagem</a:t>
            </a:r>
            <a:endParaRPr/>
          </a:p>
        </p:txBody>
      </p:sp>
      <p:sp>
        <p:nvSpPr>
          <p:cNvPr id="93" name="Google Shape;93;g13ca759825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a759825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ca759825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21458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6820" l="0" r="0" t="29029"/>
          <a:stretch/>
        </p:blipFill>
        <p:spPr>
          <a:xfrm>
            <a:off x="0" y="-1"/>
            <a:ext cx="12192000" cy="28135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ctrTitle"/>
          </p:nvPr>
        </p:nvSpPr>
        <p:spPr>
          <a:xfrm>
            <a:off x="544945" y="1896121"/>
            <a:ext cx="11102109" cy="1468281"/>
          </a:xfrm>
          <a:prstGeom prst="rect">
            <a:avLst/>
          </a:prstGeom>
          <a:solidFill>
            <a:srgbClr val="E2E2E2"/>
          </a:solidFill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0" lIns="72000" spcFirstLastPara="1" rIns="72000" wrap="square" tIns="720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8"/>
              </a:buClr>
              <a:buSzPts val="4000"/>
              <a:buFont typeface="Calibri"/>
              <a:buNone/>
              <a:defRPr b="1" sz="4000">
                <a:solidFill>
                  <a:srgbClr val="1F4E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-1" y="3621426"/>
            <a:ext cx="12191999" cy="490537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5824" y="5605645"/>
            <a:ext cx="828070" cy="1134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20" name="Google Shape;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0" y="6167235"/>
            <a:ext cx="1866031" cy="54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2" type="body"/>
          </p:nvPr>
        </p:nvSpPr>
        <p:spPr>
          <a:xfrm>
            <a:off x="-4" y="4126617"/>
            <a:ext cx="12192004" cy="584056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body"/>
          </p:nvPr>
        </p:nvSpPr>
        <p:spPr>
          <a:xfrm>
            <a:off x="4374354" y="6212147"/>
            <a:ext cx="3443287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body"/>
          </p:nvPr>
        </p:nvSpPr>
        <p:spPr>
          <a:xfrm>
            <a:off x="-6" y="5161080"/>
            <a:ext cx="12192004" cy="84783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21458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4844" l="0" r="0" t="1"/>
          <a:stretch/>
        </p:blipFill>
        <p:spPr>
          <a:xfrm>
            <a:off x="-1" y="0"/>
            <a:ext cx="12192000" cy="41733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>
            <p:ph type="ctrTitle"/>
          </p:nvPr>
        </p:nvSpPr>
        <p:spPr>
          <a:xfrm>
            <a:off x="544944" y="3437791"/>
            <a:ext cx="11102109" cy="1468281"/>
          </a:xfrm>
          <a:prstGeom prst="rect">
            <a:avLst/>
          </a:prstGeom>
          <a:solidFill>
            <a:srgbClr val="E2E2E2"/>
          </a:solidFill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0" lIns="72000" spcFirstLastPara="1" rIns="72000" wrap="square" tIns="720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8"/>
              </a:buClr>
              <a:buSzPts val="4000"/>
              <a:buFont typeface="Calibri"/>
              <a:buNone/>
              <a:defRPr b="1" sz="4000">
                <a:solidFill>
                  <a:srgbClr val="1F4E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ma imagem contendo desenho&#10;&#10;Descrição gerada automaticamente" id="27" name="Google Shape;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8546" y="6253118"/>
            <a:ext cx="1749152" cy="50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1" y="0"/>
            <a:ext cx="12192000" cy="1216550"/>
          </a:xfrm>
          <a:prstGeom prst="rect">
            <a:avLst/>
          </a:prstGeom>
          <a:solidFill>
            <a:srgbClr val="2145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74929" y="378067"/>
            <a:ext cx="11871297" cy="468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74929" y="1441938"/>
            <a:ext cx="11871297" cy="484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58F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58F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58F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494693" y="6444270"/>
            <a:ext cx="99528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1458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585050" y="6444270"/>
            <a:ext cx="461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2145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174625" y="862242"/>
            <a:ext cx="11871325" cy="308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186" y="6432757"/>
            <a:ext cx="1216460" cy="353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7"/>
          <p:cNvCxnSpPr/>
          <p:nvPr/>
        </p:nvCxnSpPr>
        <p:spPr>
          <a:xfrm>
            <a:off x="136186" y="6365635"/>
            <a:ext cx="11909764" cy="0"/>
          </a:xfrm>
          <a:prstGeom prst="straightConnector1">
            <a:avLst/>
          </a:prstGeom>
          <a:noFill/>
          <a:ln cap="flat" cmpd="sng" w="19050">
            <a:solidFill>
              <a:srgbClr val="21458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544945" y="1896121"/>
            <a:ext cx="11102109" cy="1468281"/>
          </a:xfrm>
          <a:prstGeom prst="rect">
            <a:avLst/>
          </a:prstGeom>
          <a:solidFill>
            <a:srgbClr val="E2E2E2"/>
          </a:solidFill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0" lIns="72000" spcFirstLastPara="1" rIns="72000" wrap="square" tIns="720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BR"/>
              <a:t>Estendendo um Ordenador de Mensagens em Arquitetura de Microsserviços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BR"/>
              <a:t>para Comunicação sobre o Protocolo HTTP</a:t>
            </a:r>
            <a:endParaRPr/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-1" y="3621426"/>
            <a:ext cx="12191999" cy="490537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0" lang="en-BR"/>
              <a:t>Aluno: Lucas Pagotto Tonussi</a:t>
            </a:r>
            <a:endParaRPr b="0"/>
          </a:p>
        </p:txBody>
      </p:sp>
      <p:sp>
        <p:nvSpPr>
          <p:cNvPr id="43" name="Google Shape;43;p1"/>
          <p:cNvSpPr txBox="1"/>
          <p:nvPr>
            <p:ph idx="2" type="body"/>
          </p:nvPr>
        </p:nvSpPr>
        <p:spPr>
          <a:xfrm>
            <a:off x="-4" y="4126617"/>
            <a:ext cx="12192004" cy="584056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 sz="3000"/>
              <a:t>Orientador: Odorico Machado Mendizabal</a:t>
            </a:r>
            <a:endParaRPr sz="3000"/>
          </a:p>
        </p:txBody>
      </p:sp>
      <p:sp>
        <p:nvSpPr>
          <p:cNvPr id="44" name="Google Shape;44;p1"/>
          <p:cNvSpPr txBox="1"/>
          <p:nvPr>
            <p:ph idx="3" type="body"/>
          </p:nvPr>
        </p:nvSpPr>
        <p:spPr>
          <a:xfrm>
            <a:off x="4374354" y="6212147"/>
            <a:ext cx="3443287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BR"/>
              <a:t>Florianópolis, Julho de </a:t>
            </a:r>
            <a:r>
              <a:rPr lang="en-BR"/>
              <a:t>2022</a:t>
            </a:r>
            <a:endParaRPr/>
          </a:p>
        </p:txBody>
      </p:sp>
      <p:sp>
        <p:nvSpPr>
          <p:cNvPr id="45" name="Google Shape;45;p1"/>
          <p:cNvSpPr txBox="1"/>
          <p:nvPr>
            <p:ph idx="4" type="body"/>
          </p:nvPr>
        </p:nvSpPr>
        <p:spPr>
          <a:xfrm>
            <a:off x="-6" y="5161080"/>
            <a:ext cx="12192004" cy="84783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Bacharelado em Sistemas de Informação - INE - CTC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0e56a6b4_0_88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Hermes</a:t>
            </a:r>
            <a:endParaRPr/>
          </a:p>
        </p:txBody>
      </p:sp>
      <p:sp>
        <p:nvSpPr>
          <p:cNvPr id="115" name="Google Shape;115;g13d0e56a6b4_0_88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16" name="Google Shape;116;g13d0e56a6b4_0_88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Interfaces que promovem a extensibilidade</a:t>
            </a:r>
            <a:endParaRPr/>
          </a:p>
        </p:txBody>
      </p:sp>
      <p:sp>
        <p:nvSpPr>
          <p:cNvPr id="117" name="Google Shape;117;g13d0e56a6b4_0_88"/>
          <p:cNvSpPr txBox="1"/>
          <p:nvPr/>
        </p:nvSpPr>
        <p:spPr>
          <a:xfrm>
            <a:off x="284950" y="5063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Adaptado de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3d0e56a6b4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2323975"/>
            <a:ext cx="4732638" cy="154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3d0e56a6b4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275" y="1351425"/>
            <a:ext cx="7106584" cy="49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d1af6cce_0_64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4583c805_0_5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Objetivo</a:t>
            </a:r>
            <a:endParaRPr/>
          </a:p>
        </p:txBody>
      </p:sp>
      <p:sp>
        <p:nvSpPr>
          <p:cNvPr id="130" name="Google Shape;130;g13b4583c805_0_5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31" name="Google Shape;131;g13b4583c805_0_5"/>
          <p:cNvSpPr txBox="1"/>
          <p:nvPr>
            <p:ph idx="1" type="body"/>
          </p:nvPr>
        </p:nvSpPr>
        <p:spPr>
          <a:xfrm>
            <a:off x="1322425" y="1787675"/>
            <a:ext cx="9576300" cy="19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/>
              <a:t>E</a:t>
            </a:r>
            <a:r>
              <a:rPr lang="en-BR"/>
              <a:t>stender um serviço de ordenação de mensagens (Hermes), implementando uma nova forma de comunicação, visando um protocolo a nível de aplicação (http). Porém, mantendo transparente os detalhes sobre ordenação.</a:t>
            </a:r>
            <a:endParaRPr/>
          </a:p>
        </p:txBody>
      </p:sp>
      <p:sp>
        <p:nvSpPr>
          <p:cNvPr id="132" name="Google Shape;132;g13b4583c805_0_5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d1af6cce_0_73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61ff0ae8_0_23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Fundamentos</a:t>
            </a:r>
            <a:endParaRPr/>
          </a:p>
        </p:txBody>
      </p:sp>
      <p:sp>
        <p:nvSpPr>
          <p:cNvPr id="143" name="Google Shape;143;gf461ff0ae8_0_23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Usado para construir sistemas distribuídos tolerante a falhas;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Raft é um algoritmo assíncrono de consenso;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Empregado para atingir ordenação total de mensagens;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Necessita de log replicado em cada servidor;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Noção de Máquina de Estados Finita;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Cada instância tem 3 estados: líder, seguidor, candidato.</a:t>
            </a:r>
            <a:endParaRPr/>
          </a:p>
        </p:txBody>
      </p:sp>
      <p:sp>
        <p:nvSpPr>
          <p:cNvPr id="144" name="Google Shape;144;gf461ff0ae8_0_23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45" name="Google Shape;145;gf461ff0ae8_0_23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Raft</a:t>
            </a:r>
            <a:endParaRPr/>
          </a:p>
        </p:txBody>
      </p:sp>
      <p:pic>
        <p:nvPicPr>
          <p:cNvPr id="146" name="Google Shape;146;gf461ff0ae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000" y="158075"/>
            <a:ext cx="927725" cy="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f461ff0ae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250" y="2599375"/>
            <a:ext cx="2981475" cy="2773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f461ff0ae8_0_23"/>
          <p:cNvCxnSpPr/>
          <p:nvPr/>
        </p:nvCxnSpPr>
        <p:spPr>
          <a:xfrm flipH="1">
            <a:off x="10193375" y="4887575"/>
            <a:ext cx="4734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f461ff0ae8_0_23"/>
          <p:cNvCxnSpPr/>
          <p:nvPr/>
        </p:nvCxnSpPr>
        <p:spPr>
          <a:xfrm flipH="1" rot="10800000">
            <a:off x="11118100" y="4183025"/>
            <a:ext cx="1650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f461ff0ae8_0_23"/>
          <p:cNvCxnSpPr/>
          <p:nvPr/>
        </p:nvCxnSpPr>
        <p:spPr>
          <a:xfrm rot="10800000">
            <a:off x="9709150" y="4040050"/>
            <a:ext cx="10677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f461ff0ae8_0_23"/>
          <p:cNvCxnSpPr/>
          <p:nvPr/>
        </p:nvCxnSpPr>
        <p:spPr>
          <a:xfrm rot="10800000">
            <a:off x="10556600" y="3478625"/>
            <a:ext cx="407400" cy="12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f461ff0ae8_0_23"/>
          <p:cNvSpPr txBox="1"/>
          <p:nvPr/>
        </p:nvSpPr>
        <p:spPr>
          <a:xfrm>
            <a:off x="10556600" y="3002225"/>
            <a:ext cx="33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R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0e56a6b4_0_108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Fundamentos</a:t>
            </a:r>
            <a:endParaRPr/>
          </a:p>
        </p:txBody>
      </p:sp>
      <p:sp>
        <p:nvSpPr>
          <p:cNvPr id="158" name="Google Shape;158;g13d0e56a6b4_0_108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Tecnologia de orquestração de contêineres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Tem primitivas que podem ser combinadas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400"/>
              <a:t>para poder configurar/construir clusters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Administração do cluster com linhas de comando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Escalabilidade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Há tendência de adoção pela indústria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d0e56a6b4_0_108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60" name="Google Shape;160;g13d0e56a6b4_0_108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Kubernetes</a:t>
            </a:r>
            <a:endParaRPr/>
          </a:p>
        </p:txBody>
      </p:sp>
      <p:pic>
        <p:nvPicPr>
          <p:cNvPr id="161" name="Google Shape;161;g13d0e56a6b4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275" y="1741825"/>
            <a:ext cx="2993775" cy="36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3d0e56a6b4_0_108"/>
          <p:cNvSpPr txBox="1"/>
          <p:nvPr/>
        </p:nvSpPr>
        <p:spPr>
          <a:xfrm>
            <a:off x="8588163" y="5437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13d0e56a6b4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1825" y="189350"/>
            <a:ext cx="868925" cy="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d1af6cce_0_82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4583c805_0_41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BR"/>
              <a:t>Implementação da interface </a:t>
            </a:r>
            <a:r>
              <a:rPr i="1" lang="en-BR"/>
              <a:t>communicator (Hermes)</a:t>
            </a:r>
            <a:endParaRPr i="1"/>
          </a:p>
        </p:txBody>
      </p:sp>
      <p:sp>
        <p:nvSpPr>
          <p:cNvPr id="174" name="Google Shape;174;g13b4583c805_0_41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Implementação em GOlang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Implementa os métodos Listen e Deliver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Utiliza biblioteca net/http, bufio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Listen escuta requisições http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Transforma requisição em bytes e envia para o Ordenador de mensagens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Deliver recebe os bytes ordenados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Transforma os bytes em requisição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Altera o HOST alvo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Envia para o servidor de aplicação</a:t>
            </a:r>
            <a:endParaRPr/>
          </a:p>
        </p:txBody>
      </p:sp>
      <p:sp>
        <p:nvSpPr>
          <p:cNvPr id="175" name="Google Shape;175;g13b4583c805_0_41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76" name="Google Shape;176;g13b4583c805_0_41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7" name="Google Shape;177;g13b4583c80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00" y="3680250"/>
            <a:ext cx="4925200" cy="20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b4583c805_0_41"/>
          <p:cNvSpPr txBox="1"/>
          <p:nvPr/>
        </p:nvSpPr>
        <p:spPr>
          <a:xfrm>
            <a:off x="8806400" y="5548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Adaptado de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d1af6cce_0_86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ce4d2264a_0_25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Aplicações de experimentação</a:t>
            </a:r>
            <a:endParaRPr/>
          </a:p>
        </p:txBody>
      </p:sp>
      <p:sp>
        <p:nvSpPr>
          <p:cNvPr id="190" name="Google Shape;190;g13ce4d2264a_0_25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▪"/>
            </a:pPr>
            <a:r>
              <a:rPr lang="en-BR" sz="2700"/>
              <a:t>Aumentar a carga sobre os sistemas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BR" sz="2700"/>
              <a:t>Avaliar se existem pontos de saturação dos sistemas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BR" sz="2700"/>
              <a:t>A</a:t>
            </a:r>
            <a:r>
              <a:rPr lang="en-BR" sz="2700"/>
              <a:t>valiar o sobrecusto comparando os cenários</a:t>
            </a:r>
            <a:endParaRPr sz="2600"/>
          </a:p>
        </p:txBody>
      </p:sp>
      <p:sp>
        <p:nvSpPr>
          <p:cNvPr id="191" name="Google Shape;191;g13ce4d2264a_0_25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92" name="Google Shape;192;g13ce4d2264a_0_25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BR"/>
              <a:t>Objetivos</a:t>
            </a:r>
            <a:endParaRPr/>
          </a:p>
        </p:txBody>
      </p:sp>
      <p:pic>
        <p:nvPicPr>
          <p:cNvPr id="193" name="Google Shape;193;g13ce4d2264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876" y="2704125"/>
            <a:ext cx="8939399" cy="3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d1af6cce_0_52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Sumário</a:t>
            </a:r>
            <a:endParaRPr/>
          </a:p>
        </p:txBody>
      </p:sp>
      <p:sp>
        <p:nvSpPr>
          <p:cNvPr id="51" name="Google Shape;51;g13bd1af6cce_0_52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Introdução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Motivação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Fundamentos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Discussão do Trabalho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Discussão da </a:t>
            </a:r>
            <a:r>
              <a:rPr lang="en-BR" sz="3500"/>
              <a:t>Avaliação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Conclusão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▪"/>
            </a:pPr>
            <a:r>
              <a:rPr lang="en-BR" sz="3500"/>
              <a:t>Trabalhos Futuros</a:t>
            </a:r>
            <a:endParaRPr sz="3500"/>
          </a:p>
        </p:txBody>
      </p:sp>
      <p:sp>
        <p:nvSpPr>
          <p:cNvPr id="52" name="Google Shape;52;g13bd1af6cce_0_52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53" name="Google Shape;53;g13bd1af6cce_0_52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0e56a6b4_0_48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Aplicações de experimentação</a:t>
            </a:r>
            <a:endParaRPr/>
          </a:p>
        </p:txBody>
      </p:sp>
      <p:sp>
        <p:nvSpPr>
          <p:cNvPr id="200" name="Google Shape;200;g13d0e56a6b4_0_48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Aplicação servidora (http-log-server)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i="1" lang="en-BR"/>
              <a:t>Aplicação de log:</a:t>
            </a:r>
            <a:r>
              <a:rPr lang="en-BR"/>
              <a:t> guarda em um arquivo as inserções do cliente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Feita em Python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Recebe requisições http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BR"/>
              <a:t>Get (itera sobre o arquivo e retorna o linha requerida)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BR"/>
              <a:t>Post (acrescenta linha nova no fim do arquivo)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Aplicação geradora de carga (http-log-client)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Faz requisições http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BR"/>
              <a:t>Get (requer uma linha qualquer gerando número aleatório)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BR"/>
              <a:t>Post (envia string ASCII de 128 bytes)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d0e56a6b4_0_48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02" name="Google Shape;202;g13d0e56a6b4_0_48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4583c805_0_57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Avaliação</a:t>
            </a:r>
            <a:endParaRPr/>
          </a:p>
        </p:txBody>
      </p:sp>
      <p:sp>
        <p:nvSpPr>
          <p:cNvPr id="208" name="Google Shape;208;g13b4583c805_0_57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Experimentos no Emulab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Criação de cluster Kubernetes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Latências (geradores de carga)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Vazões (servidor)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Incrementando o nível de carga a cada experimento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Tempo de duração de cada experimento 90s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POST/GET de </a:t>
            </a:r>
            <a:r>
              <a:rPr lang="en-BR">
                <a:solidFill>
                  <a:srgbClr val="FF0000"/>
                </a:solidFill>
              </a:rPr>
              <a:t>128</a:t>
            </a:r>
            <a:r>
              <a:rPr lang="en-BR"/>
              <a:t> </a:t>
            </a:r>
            <a:r>
              <a:rPr lang="en-BR">
                <a:solidFill>
                  <a:srgbClr val="FF0000"/>
                </a:solidFill>
              </a:rPr>
              <a:t>bytes</a:t>
            </a:r>
            <a:r>
              <a:rPr lang="en-BR"/>
              <a:t> (</a:t>
            </a:r>
            <a:r>
              <a:rPr lang="en-BR">
                <a:solidFill>
                  <a:srgbClr val="0000FF"/>
                </a:solidFill>
              </a:rPr>
              <a:t>corpo da requisição</a:t>
            </a:r>
            <a:r>
              <a:rPr lang="en-BR"/>
              <a:t>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Leitura e escrita em arquivo (disco)</a:t>
            </a:r>
            <a:endParaRPr/>
          </a:p>
        </p:txBody>
      </p:sp>
      <p:sp>
        <p:nvSpPr>
          <p:cNvPr id="209" name="Google Shape;209;g13b4583c805_0_57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10" name="Google Shape;210;g13b4583c805_0_57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1" name="Google Shape;211;g13b4583c80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100" y="1704513"/>
            <a:ext cx="36576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3b4583c805_0_57"/>
          <p:cNvSpPr txBox="1"/>
          <p:nvPr/>
        </p:nvSpPr>
        <p:spPr>
          <a:xfrm>
            <a:off x="9103625" y="4482000"/>
            <a:ext cx="27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400">
                <a:latin typeface="Calibri"/>
                <a:ea typeface="Calibri"/>
                <a:cs typeface="Calibri"/>
                <a:sym typeface="Calibri"/>
              </a:rPr>
              <a:t>Fonte: Própria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d1af6cce_0_90"/>
          <p:cNvSpPr txBox="1"/>
          <p:nvPr/>
        </p:nvSpPr>
        <p:spPr>
          <a:xfrm>
            <a:off x="-25" y="2452775"/>
            <a:ext cx="12192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dos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Experimentos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461ff0ae8_0_162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100% POST (append line)</a:t>
            </a:r>
            <a:endParaRPr/>
          </a:p>
        </p:txBody>
      </p:sp>
      <p:sp>
        <p:nvSpPr>
          <p:cNvPr id="223" name="Google Shape;223;gf461ff0ae8_0_162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24" name="Google Shape;224;gf461ff0ae8_0_162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5" name="Google Shape;225;gf461ff0ae8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75" y="1282775"/>
            <a:ext cx="8456598" cy="537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f461ff0ae8_0_162"/>
          <p:cNvSpPr txBox="1"/>
          <p:nvPr/>
        </p:nvSpPr>
        <p:spPr>
          <a:xfrm>
            <a:off x="10215450" y="4876550"/>
            <a:ext cx="15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>
                <a:latin typeface="Calibri"/>
                <a:ea typeface="Calibri"/>
                <a:cs typeface="Calibri"/>
                <a:sym typeface="Calibri"/>
              </a:rPr>
              <a:t>Fonte: Própria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b4583c805_0_78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100% GET (get line)</a:t>
            </a:r>
            <a:endParaRPr/>
          </a:p>
        </p:txBody>
      </p:sp>
      <p:sp>
        <p:nvSpPr>
          <p:cNvPr id="232" name="Google Shape;232;g13b4583c805_0_78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33" name="Google Shape;233;g13b4583c805_0_78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4" name="Google Shape;234;g13b4583c805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50" y="1363500"/>
            <a:ext cx="8259450" cy="5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3b4583c805_0_78"/>
          <p:cNvSpPr txBox="1"/>
          <p:nvPr/>
        </p:nvSpPr>
        <p:spPr>
          <a:xfrm>
            <a:off x="10215450" y="4876550"/>
            <a:ext cx="15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>
                <a:latin typeface="Calibri"/>
                <a:ea typeface="Calibri"/>
                <a:cs typeface="Calibri"/>
                <a:sym typeface="Calibri"/>
              </a:rPr>
              <a:t>Fonte: Própria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461ff0ae8_0_144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50% GET (get line) 50% POST (append line)</a:t>
            </a:r>
            <a:endParaRPr/>
          </a:p>
        </p:txBody>
      </p:sp>
      <p:sp>
        <p:nvSpPr>
          <p:cNvPr id="241" name="Google Shape;241;gf461ff0ae8_0_144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42" name="Google Shape;242;gf461ff0ae8_0_144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híbrido</a:t>
            </a:r>
            <a:endParaRPr/>
          </a:p>
        </p:txBody>
      </p:sp>
      <p:pic>
        <p:nvPicPr>
          <p:cNvPr id="243" name="Google Shape;243;gf461ff0ae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63" y="1329100"/>
            <a:ext cx="8275424" cy="5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f461ff0ae8_0_144"/>
          <p:cNvSpPr txBox="1"/>
          <p:nvPr/>
        </p:nvSpPr>
        <p:spPr>
          <a:xfrm>
            <a:off x="10215450" y="4876550"/>
            <a:ext cx="15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>
                <a:latin typeface="Calibri"/>
                <a:ea typeface="Calibri"/>
                <a:cs typeface="Calibri"/>
                <a:sym typeface="Calibri"/>
              </a:rPr>
              <a:t>Fonte: Própria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bd1af6cce_0_94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d1af6cce_0_36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Conclusão</a:t>
            </a:r>
            <a:endParaRPr/>
          </a:p>
        </p:txBody>
      </p:sp>
      <p:sp>
        <p:nvSpPr>
          <p:cNvPr id="255" name="Google Shape;255;g13bd1af6cce_0_36"/>
          <p:cNvSpPr txBox="1"/>
          <p:nvPr>
            <p:ph idx="1" type="body"/>
          </p:nvPr>
        </p:nvSpPr>
        <p:spPr>
          <a:xfrm>
            <a:off x="174929" y="1452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Os experimentos mostraram: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A latência do Hermes mais alta do que o serviço sem replicação é esperado.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A vantagem de usar o Hermes é ter um sistema replicado e tolerante a falhas.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Com a vantagem de ser em arquitetura de microsserviços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O Kubernetes passa a conseguir replicar serviços stateful com o Hermes a frente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100% POST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100% GET em relação à 50% GET + 50% POST</a:t>
            </a:r>
            <a:endParaRPr/>
          </a:p>
        </p:txBody>
      </p:sp>
      <p:sp>
        <p:nvSpPr>
          <p:cNvPr id="256" name="Google Shape;256;g13bd1af6cce_0_36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57" name="Google Shape;257;g13bd1af6cce_0_36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bd1af6cce_0_98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Trabalhos futuros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13b4583c805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250" y="3825072"/>
            <a:ext cx="3437650" cy="240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3b4583c805_0_86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Apresentar Trabalhos Futuros</a:t>
            </a:r>
            <a:endParaRPr/>
          </a:p>
        </p:txBody>
      </p:sp>
      <p:sp>
        <p:nvSpPr>
          <p:cNvPr id="269" name="Google Shape;269;g13b4583c805_0_86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270" name="Google Shape;270;g13b4583c805_0_86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1" name="Google Shape;271;g13b4583c805_0_86"/>
          <p:cNvSpPr txBox="1"/>
          <p:nvPr/>
        </p:nvSpPr>
        <p:spPr>
          <a:xfrm>
            <a:off x="174925" y="1271850"/>
            <a:ext cx="118713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</a:pPr>
            <a:r>
              <a:rPr lang="en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a </a:t>
            </a:r>
            <a:r>
              <a:rPr b="1" lang="en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extensibilidade</a:t>
            </a:r>
            <a:r>
              <a:rPr lang="en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Hermes: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Implementando novas formas de comunicação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Implementando novas formas de ordenação de mensagens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800"/>
              <a:buFont typeface="Noto Sans Symbols"/>
              <a:buChar char="▪"/>
            </a:pPr>
            <a:r>
              <a:rPr b="1" lang="en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Otimização</a:t>
            </a:r>
            <a:r>
              <a:rPr lang="en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atendimento à requisições HTTP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requisições HTTP geralmente tem respostas;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Retirar esse encargo do Hermes de ter que responder às requisições.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58F"/>
              </a:buClr>
              <a:buSzPts val="2400"/>
              <a:buFont typeface="Noto Sans Symbols"/>
              <a:buChar char="▪"/>
            </a:pPr>
            <a:r>
              <a:rPr lang="en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Conectar uma aplicação de terceiros e avaliar o comportamento</a:t>
            </a:r>
            <a:endParaRPr/>
          </a:p>
        </p:txBody>
      </p:sp>
      <p:cxnSp>
        <p:nvCxnSpPr>
          <p:cNvPr id="272" name="Google Shape;272;g13b4583c805_0_86"/>
          <p:cNvCxnSpPr/>
          <p:nvPr/>
        </p:nvCxnSpPr>
        <p:spPr>
          <a:xfrm flipH="1" rot="10800000">
            <a:off x="11140125" y="5999250"/>
            <a:ext cx="308100" cy="2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g13b4583c805_0_86"/>
          <p:cNvCxnSpPr/>
          <p:nvPr/>
        </p:nvCxnSpPr>
        <p:spPr>
          <a:xfrm flipH="1" rot="10800000">
            <a:off x="8883475" y="6151700"/>
            <a:ext cx="339300" cy="14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0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0e56a6b4_0_44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Muito obrigado!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e7cf88462_0_0"/>
          <p:cNvSpPr txBox="1"/>
          <p:nvPr>
            <p:ph type="ctrTitle"/>
          </p:nvPr>
        </p:nvSpPr>
        <p:spPr>
          <a:xfrm>
            <a:off x="544945" y="1896121"/>
            <a:ext cx="11102100" cy="1468200"/>
          </a:xfrm>
          <a:prstGeom prst="rect">
            <a:avLst/>
          </a:prstGeom>
          <a:solidFill>
            <a:srgbClr val="E2E2E2"/>
          </a:solidFill>
          <a:ln>
            <a:noFill/>
          </a:ln>
          <a:effectLst>
            <a:outerShdw blurRad="50800" rotWithShape="0" algn="tl" dir="2700000" dist="38100">
              <a:schemeClr val="lt1">
                <a:alpha val="40000"/>
              </a:schemeClr>
            </a:outerShdw>
          </a:effectLst>
        </p:spPr>
        <p:txBody>
          <a:bodyPr anchorCtr="0" anchor="ctr" bIns="0" lIns="72000" spcFirstLastPara="1" rIns="72000" wrap="square" tIns="720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BR"/>
              <a:t>Estendendo um Ordenador de Mensagens em Arquitetura de Microsserviços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BR"/>
              <a:t>para Comunicação sobre o Protocolo HTTP</a:t>
            </a:r>
            <a:endParaRPr/>
          </a:p>
        </p:txBody>
      </p:sp>
      <p:sp>
        <p:nvSpPr>
          <p:cNvPr id="284" name="Google Shape;284;g13e7cf88462_0_0"/>
          <p:cNvSpPr txBox="1"/>
          <p:nvPr>
            <p:ph idx="1" type="subTitle"/>
          </p:nvPr>
        </p:nvSpPr>
        <p:spPr>
          <a:xfrm>
            <a:off x="-1" y="3621426"/>
            <a:ext cx="12192000" cy="490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0" lang="en-BR"/>
              <a:t>Aluno: Lucas Pagotto Tonussi</a:t>
            </a:r>
            <a:endParaRPr b="0"/>
          </a:p>
        </p:txBody>
      </p:sp>
      <p:sp>
        <p:nvSpPr>
          <p:cNvPr id="285" name="Google Shape;285;g13e7cf88462_0_0"/>
          <p:cNvSpPr txBox="1"/>
          <p:nvPr>
            <p:ph idx="2" type="body"/>
          </p:nvPr>
        </p:nvSpPr>
        <p:spPr>
          <a:xfrm>
            <a:off x="-4" y="4126617"/>
            <a:ext cx="12192000" cy="584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 sz="3000"/>
              <a:t>Orientador: Odorico Machado Mendizabal</a:t>
            </a:r>
            <a:endParaRPr sz="3000"/>
          </a:p>
        </p:txBody>
      </p:sp>
      <p:sp>
        <p:nvSpPr>
          <p:cNvPr id="286" name="Google Shape;286;g13e7cf88462_0_0"/>
          <p:cNvSpPr txBox="1"/>
          <p:nvPr>
            <p:ph idx="3" type="body"/>
          </p:nvPr>
        </p:nvSpPr>
        <p:spPr>
          <a:xfrm>
            <a:off x="4374354" y="6212147"/>
            <a:ext cx="3443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BR"/>
              <a:t>Florianópolis, Julho de 2022</a:t>
            </a:r>
            <a:endParaRPr/>
          </a:p>
        </p:txBody>
      </p:sp>
      <p:sp>
        <p:nvSpPr>
          <p:cNvPr id="287" name="Google Shape;287;g13e7cf88462_0_0"/>
          <p:cNvSpPr txBox="1"/>
          <p:nvPr>
            <p:ph idx="4" type="body"/>
          </p:nvPr>
        </p:nvSpPr>
        <p:spPr>
          <a:xfrm>
            <a:off x="-6" y="5161080"/>
            <a:ext cx="12192000" cy="847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Bacharelado em Sistemas de Informação - INE - CTC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0e56a6b4_0_78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Introdução</a:t>
            </a:r>
            <a:endParaRPr/>
          </a:p>
        </p:txBody>
      </p:sp>
      <p:sp>
        <p:nvSpPr>
          <p:cNvPr id="64" name="Google Shape;64;g13d0e56a6b4_0_78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65" name="Google Shape;65;g13d0e56a6b4_0_78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6" name="Google Shape;66;g13d0e56a6b4_0_78"/>
          <p:cNvSpPr txBox="1"/>
          <p:nvPr>
            <p:ph idx="1" type="body"/>
          </p:nvPr>
        </p:nvSpPr>
        <p:spPr>
          <a:xfrm>
            <a:off x="174929" y="14419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Existe uma t</a:t>
            </a:r>
            <a:r>
              <a:rPr lang="en-BR"/>
              <a:t>endência no uso de arquiteturas de microsserviços em sistemas distribuídos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Serviços desacoplados geram benefícios como</a:t>
            </a:r>
            <a:endParaRPr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Reusabilidade</a:t>
            </a:r>
            <a:endParaRPr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Test, Build e Deploy</a:t>
            </a:r>
            <a:endParaRPr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Escalabilidade</a:t>
            </a:r>
            <a:endParaRPr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Versionamento</a:t>
            </a:r>
            <a:endParaRPr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Mitigação de erros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Contexto de replicação de servidores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Desafio em inoperância</a:t>
            </a:r>
            <a:r>
              <a:rPr lang="en-BR"/>
              <a:t> de servidores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Protocolos de consenso vitais para aplicações distribuídas tolerantes a falhas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BR"/>
              <a:t>Unir replicação ativa com ordenação de mensagens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458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d1af6cce_0_78"/>
          <p:cNvSpPr txBox="1"/>
          <p:nvPr/>
        </p:nvSpPr>
        <p:spPr>
          <a:xfrm>
            <a:off x="-25" y="2452775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Hermes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4583c805_0_33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Hermes</a:t>
            </a:r>
            <a:endParaRPr/>
          </a:p>
        </p:txBody>
      </p:sp>
      <p:sp>
        <p:nvSpPr>
          <p:cNvPr id="77" name="Google Shape;77;g13b4583c805_0_33"/>
          <p:cNvSpPr txBox="1"/>
          <p:nvPr>
            <p:ph idx="1" type="body"/>
          </p:nvPr>
        </p:nvSpPr>
        <p:spPr>
          <a:xfrm>
            <a:off x="174929" y="1518138"/>
            <a:ext cx="118713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Implementado em GOlang por Fonseca (2021)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Interceptador de mensagens, entre o cliente e servidor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Executa a ordenação de mensagens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Promove replicação e tolerância a falhas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Utiliza o Raft por padrão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Desacoplado da aplicação servidora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Utiliza orquestração de </a:t>
            </a:r>
            <a:r>
              <a:rPr lang="en-BR"/>
              <a:t>contêineres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Kubernetes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BR"/>
              <a:t>Imagem de contêiner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BR"/>
              <a:t>Docker</a:t>
            </a:r>
            <a:endParaRPr/>
          </a:p>
        </p:txBody>
      </p:sp>
      <p:sp>
        <p:nvSpPr>
          <p:cNvPr id="78" name="Google Shape;78;g13b4583c805_0_33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79" name="Google Shape;79;g13b4583c805_0_33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a7598258_0_59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Hermes</a:t>
            </a:r>
            <a:endParaRPr/>
          </a:p>
        </p:txBody>
      </p:sp>
      <p:sp>
        <p:nvSpPr>
          <p:cNvPr id="85" name="Google Shape;85;g13ca7598258_0_59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86" name="Google Shape;86;g13ca7598258_0_59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Arquitetura em orquestração de contêineres</a:t>
            </a:r>
            <a:endParaRPr/>
          </a:p>
        </p:txBody>
      </p:sp>
      <p:pic>
        <p:nvPicPr>
          <p:cNvPr id="87" name="Google Shape;87;g13ca759825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75" y="1329874"/>
            <a:ext cx="6236625" cy="48913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3ca7598258_0_59"/>
          <p:cNvSpPr txBox="1"/>
          <p:nvPr/>
        </p:nvSpPr>
        <p:spPr>
          <a:xfrm>
            <a:off x="8947800" y="5216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g13ca7598258_0_59"/>
          <p:cNvCxnSpPr/>
          <p:nvPr/>
        </p:nvCxnSpPr>
        <p:spPr>
          <a:xfrm rot="10800000">
            <a:off x="4018025" y="5812300"/>
            <a:ext cx="242100" cy="20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g13ca7598258_0_59"/>
          <p:cNvCxnSpPr/>
          <p:nvPr/>
        </p:nvCxnSpPr>
        <p:spPr>
          <a:xfrm rot="10800000">
            <a:off x="2144950" y="5812300"/>
            <a:ext cx="242100" cy="20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a7598258_0_31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Hermes</a:t>
            </a:r>
            <a:endParaRPr/>
          </a:p>
        </p:txBody>
      </p:sp>
      <p:sp>
        <p:nvSpPr>
          <p:cNvPr id="96" name="Google Shape;96;g13ca7598258_0_31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97" name="Google Shape;97;g13ca7598258_0_31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Arquitetura de classes do projeto</a:t>
            </a:r>
            <a:endParaRPr/>
          </a:p>
        </p:txBody>
      </p:sp>
      <p:sp>
        <p:nvSpPr>
          <p:cNvPr id="98" name="Google Shape;98;g13ca7598258_0_31"/>
          <p:cNvSpPr txBox="1"/>
          <p:nvPr/>
        </p:nvSpPr>
        <p:spPr>
          <a:xfrm>
            <a:off x="4672463" y="56933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Adaptado de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3ca759825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263" y="1555462"/>
            <a:ext cx="9781825" cy="39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a7598258_0_52"/>
          <p:cNvSpPr txBox="1"/>
          <p:nvPr>
            <p:ph type="title"/>
          </p:nvPr>
        </p:nvSpPr>
        <p:spPr>
          <a:xfrm>
            <a:off x="174929" y="378067"/>
            <a:ext cx="11871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BR"/>
              <a:t>Hermes</a:t>
            </a:r>
            <a:endParaRPr/>
          </a:p>
        </p:txBody>
      </p:sp>
      <p:sp>
        <p:nvSpPr>
          <p:cNvPr id="105" name="Google Shape;105;g13ca7598258_0_52"/>
          <p:cNvSpPr txBox="1"/>
          <p:nvPr>
            <p:ph idx="12" type="sldNum"/>
          </p:nvPr>
        </p:nvSpPr>
        <p:spPr>
          <a:xfrm>
            <a:off x="11585050" y="6444270"/>
            <a:ext cx="46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sp>
        <p:nvSpPr>
          <p:cNvPr id="106" name="Google Shape;106;g13ca7598258_0_52"/>
          <p:cNvSpPr txBox="1"/>
          <p:nvPr>
            <p:ph idx="2" type="body"/>
          </p:nvPr>
        </p:nvSpPr>
        <p:spPr>
          <a:xfrm>
            <a:off x="174625" y="862242"/>
            <a:ext cx="11871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BR"/>
              <a:t>Interfaces que promovem a extensibilidade</a:t>
            </a:r>
            <a:endParaRPr/>
          </a:p>
        </p:txBody>
      </p:sp>
      <p:sp>
        <p:nvSpPr>
          <p:cNvPr id="107" name="Google Shape;107;g13ca7598258_0_52"/>
          <p:cNvSpPr txBox="1"/>
          <p:nvPr/>
        </p:nvSpPr>
        <p:spPr>
          <a:xfrm>
            <a:off x="174625" y="52654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Adaptado de Fonseca (2021)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13ca7598258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75" y="2391625"/>
            <a:ext cx="4136303" cy="169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3ca7598258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925" y="1320688"/>
            <a:ext cx="7074300" cy="49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2021-08-09T14:11:46Z</dcterms:created>
  <dc:creator>Microsoft Office User</dc:creator>
</cp:coreProperties>
</file>